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71" r:id="rId2"/>
    <p:sldId id="290" r:id="rId3"/>
    <p:sldId id="273" r:id="rId4"/>
    <p:sldId id="272" r:id="rId5"/>
    <p:sldId id="283" r:id="rId6"/>
    <p:sldId id="278" r:id="rId7"/>
    <p:sldId id="276" r:id="rId8"/>
    <p:sldId id="281" r:id="rId9"/>
    <p:sldId id="277" r:id="rId10"/>
    <p:sldId id="289" r:id="rId11"/>
    <p:sldId id="274" r:id="rId12"/>
    <p:sldId id="279" r:id="rId13"/>
    <p:sldId id="287" r:id="rId14"/>
    <p:sldId id="286" r:id="rId15"/>
    <p:sldId id="285" r:id="rId16"/>
    <p:sldId id="284" r:id="rId17"/>
  </p:sldIdLst>
  <p:sldSz cx="9144000" cy="6858000" type="screen4x3"/>
  <p:notesSz cx="9296400" cy="7010400"/>
  <p:defaultTextStyle>
    <a:defPPr>
      <a:defRPr lang="en-US"/>
    </a:defPPr>
    <a:lvl1pPr algn="ctr" rtl="0" eaLnBrk="0" fontAlgn="base" hangingPunct="0">
      <a:spcBef>
        <a:spcPct val="0"/>
      </a:spcBef>
      <a:spcAft>
        <a:spcPct val="0"/>
      </a:spcAft>
      <a:defRPr sz="4000" kern="1200">
        <a:solidFill>
          <a:schemeClr val="tx1"/>
        </a:solidFill>
        <a:latin typeface="Albertus Extra Bold" pitchFamily="34" charset="0"/>
        <a:ea typeface="+mn-ea"/>
        <a:cs typeface="+mn-cs"/>
      </a:defRPr>
    </a:lvl1pPr>
    <a:lvl2pPr marL="457200" algn="ctr" rtl="0" eaLnBrk="0" fontAlgn="base" hangingPunct="0">
      <a:spcBef>
        <a:spcPct val="0"/>
      </a:spcBef>
      <a:spcAft>
        <a:spcPct val="0"/>
      </a:spcAft>
      <a:defRPr sz="4000" kern="1200">
        <a:solidFill>
          <a:schemeClr val="tx1"/>
        </a:solidFill>
        <a:latin typeface="Albertus Extra Bold" pitchFamily="34" charset="0"/>
        <a:ea typeface="+mn-ea"/>
        <a:cs typeface="+mn-cs"/>
      </a:defRPr>
    </a:lvl2pPr>
    <a:lvl3pPr marL="914400" algn="ctr" rtl="0" eaLnBrk="0" fontAlgn="base" hangingPunct="0">
      <a:spcBef>
        <a:spcPct val="0"/>
      </a:spcBef>
      <a:spcAft>
        <a:spcPct val="0"/>
      </a:spcAft>
      <a:defRPr sz="4000" kern="1200">
        <a:solidFill>
          <a:schemeClr val="tx1"/>
        </a:solidFill>
        <a:latin typeface="Albertus Extra Bold" pitchFamily="34" charset="0"/>
        <a:ea typeface="+mn-ea"/>
        <a:cs typeface="+mn-cs"/>
      </a:defRPr>
    </a:lvl3pPr>
    <a:lvl4pPr marL="1371600" algn="ctr" rtl="0" eaLnBrk="0" fontAlgn="base" hangingPunct="0">
      <a:spcBef>
        <a:spcPct val="0"/>
      </a:spcBef>
      <a:spcAft>
        <a:spcPct val="0"/>
      </a:spcAft>
      <a:defRPr sz="4000" kern="1200">
        <a:solidFill>
          <a:schemeClr val="tx1"/>
        </a:solidFill>
        <a:latin typeface="Albertus Extra Bold" pitchFamily="34" charset="0"/>
        <a:ea typeface="+mn-ea"/>
        <a:cs typeface="+mn-cs"/>
      </a:defRPr>
    </a:lvl4pPr>
    <a:lvl5pPr marL="1828800" algn="ctr" rtl="0" eaLnBrk="0" fontAlgn="base" hangingPunct="0">
      <a:spcBef>
        <a:spcPct val="0"/>
      </a:spcBef>
      <a:spcAft>
        <a:spcPct val="0"/>
      </a:spcAft>
      <a:defRPr sz="4000" kern="1200">
        <a:solidFill>
          <a:schemeClr val="tx1"/>
        </a:solidFill>
        <a:latin typeface="Albertus Extra Bold" pitchFamily="34" charset="0"/>
        <a:ea typeface="+mn-ea"/>
        <a:cs typeface="+mn-cs"/>
      </a:defRPr>
    </a:lvl5pPr>
    <a:lvl6pPr marL="2286000" algn="l" defTabSz="914400" rtl="0" eaLnBrk="1" latinLnBrk="0" hangingPunct="1">
      <a:defRPr sz="4000" kern="1200">
        <a:solidFill>
          <a:schemeClr val="tx1"/>
        </a:solidFill>
        <a:latin typeface="Albertus Extra Bold" pitchFamily="34" charset="0"/>
        <a:ea typeface="+mn-ea"/>
        <a:cs typeface="+mn-cs"/>
      </a:defRPr>
    </a:lvl6pPr>
    <a:lvl7pPr marL="2743200" algn="l" defTabSz="914400" rtl="0" eaLnBrk="1" latinLnBrk="0" hangingPunct="1">
      <a:defRPr sz="4000" kern="1200">
        <a:solidFill>
          <a:schemeClr val="tx1"/>
        </a:solidFill>
        <a:latin typeface="Albertus Extra Bold" pitchFamily="34" charset="0"/>
        <a:ea typeface="+mn-ea"/>
        <a:cs typeface="+mn-cs"/>
      </a:defRPr>
    </a:lvl7pPr>
    <a:lvl8pPr marL="3200400" algn="l" defTabSz="914400" rtl="0" eaLnBrk="1" latinLnBrk="0" hangingPunct="1">
      <a:defRPr sz="4000" kern="1200">
        <a:solidFill>
          <a:schemeClr val="tx1"/>
        </a:solidFill>
        <a:latin typeface="Albertus Extra Bold" pitchFamily="34" charset="0"/>
        <a:ea typeface="+mn-ea"/>
        <a:cs typeface="+mn-cs"/>
      </a:defRPr>
    </a:lvl8pPr>
    <a:lvl9pPr marL="3657600" algn="l" defTabSz="914400" rtl="0" eaLnBrk="1" latinLnBrk="0" hangingPunct="1">
      <a:defRPr sz="4000" kern="1200">
        <a:solidFill>
          <a:schemeClr val="tx1"/>
        </a:solidFill>
        <a:latin typeface="Albertus Extra Bol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CC00"/>
    <a:srgbClr val="669900"/>
    <a:srgbClr val="666699"/>
    <a:srgbClr val="99CCFF"/>
    <a:srgbClr val="CC0000"/>
    <a:srgbClr val="66CCFF"/>
    <a:srgbClr val="009999"/>
    <a:srgbClr val="9966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84"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6"/>
    </p:cViewPr>
  </p:sorterViewPr>
  <p:notesViewPr>
    <p:cSldViewPr>
      <p:cViewPr varScale="1">
        <p:scale>
          <a:sx n="40" d="100"/>
          <a:sy n="40" d="100"/>
        </p:scale>
        <p:origin x="-1488"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81F21B27-69EB-4628-80E6-9300112CABB8}" type="datetimeFigureOut">
              <a:rPr lang="en-US" smtClean="0"/>
              <a:pPr/>
              <a:t>3/14/2013</a:t>
            </a:fld>
            <a:endParaRPr lang="en-US" dirty="0"/>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7127560-3B86-4B7E-9856-F60DB03C9642}" type="slidenum">
              <a:rPr lang="en-US" smtClean="0"/>
              <a:pPr/>
              <a:t>‹#›</a:t>
            </a:fld>
            <a:endParaRPr lang="en-US" dirty="0"/>
          </a:p>
        </p:txBody>
      </p:sp>
    </p:spTree>
    <p:extLst>
      <p:ext uri="{BB962C8B-B14F-4D97-AF65-F5344CB8AC3E}">
        <p14:creationId xmlns:p14="http://schemas.microsoft.com/office/powerpoint/2010/main" val="615150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4028440" cy="3505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a:latin typeface="Times New Roman" pitchFamily="18" charset="0"/>
              </a:defRPr>
            </a:lvl1pPr>
          </a:lstStyle>
          <a:p>
            <a:pPr>
              <a:defRPr/>
            </a:pPr>
            <a:endParaRPr lang="en-US" dirty="0"/>
          </a:p>
        </p:txBody>
      </p:sp>
      <p:sp>
        <p:nvSpPr>
          <p:cNvPr id="14339" name="Rectangle 3"/>
          <p:cNvSpPr>
            <a:spLocks noGrp="1" noChangeArrowheads="1"/>
          </p:cNvSpPr>
          <p:nvPr>
            <p:ph type="dt" idx="1"/>
          </p:nvPr>
        </p:nvSpPr>
        <p:spPr bwMode="auto">
          <a:xfrm>
            <a:off x="5267960" y="0"/>
            <a:ext cx="4028440" cy="3505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pitchFamily="18" charset="0"/>
              </a:defRPr>
            </a:lvl1pPr>
          </a:lstStyle>
          <a:p>
            <a:pPr>
              <a:defRPr/>
            </a:pPr>
            <a:endParaRPr lang="en-US" dirty="0"/>
          </a:p>
        </p:txBody>
      </p:sp>
      <p:sp>
        <p:nvSpPr>
          <p:cNvPr id="29700"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1239520" y="3329940"/>
            <a:ext cx="6817360" cy="31546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6659880"/>
            <a:ext cx="4028440" cy="3505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a:latin typeface="Times New Roman" pitchFamily="18" charset="0"/>
              </a:defRPr>
            </a:lvl1pPr>
          </a:lstStyle>
          <a:p>
            <a:pPr>
              <a:defRPr/>
            </a:pPr>
            <a:endParaRPr lang="en-US" dirty="0"/>
          </a:p>
        </p:txBody>
      </p:sp>
      <p:sp>
        <p:nvSpPr>
          <p:cNvPr id="14343" name="Rectangle 7"/>
          <p:cNvSpPr>
            <a:spLocks noGrp="1" noChangeArrowheads="1"/>
          </p:cNvSpPr>
          <p:nvPr>
            <p:ph type="sldNum" sz="quarter" idx="5"/>
          </p:nvPr>
        </p:nvSpPr>
        <p:spPr bwMode="auto">
          <a:xfrm>
            <a:off x="5267960" y="6659880"/>
            <a:ext cx="4028440" cy="3505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pitchFamily="18" charset="0"/>
              </a:defRPr>
            </a:lvl1pPr>
          </a:lstStyle>
          <a:p>
            <a:pPr>
              <a:defRPr/>
            </a:pPr>
            <a:fld id="{BEAA37DE-66E4-4DBD-95F0-FFFBE174DC34}" type="slidenum">
              <a:rPr lang="en-US"/>
              <a:pPr>
                <a:defRPr/>
              </a:pPr>
              <a:t>‹#›</a:t>
            </a:fld>
            <a:endParaRPr lang="en-US" dirty="0"/>
          </a:p>
        </p:txBody>
      </p:sp>
    </p:spTree>
    <p:extLst>
      <p:ext uri="{BB962C8B-B14F-4D97-AF65-F5344CB8AC3E}">
        <p14:creationId xmlns:p14="http://schemas.microsoft.com/office/powerpoint/2010/main" val="3482133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E377034D-E81F-4889-812D-C8E6C22D9613}" type="slidenum">
              <a:rPr lang="en-US"/>
              <a:pPr>
                <a:defRPr/>
              </a:pPr>
              <a:t>‹#›</a:t>
            </a:fld>
            <a:endParaRPr 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05021C79-AA09-47D6-BC47-32E690AD0ADF}" type="slidenum">
              <a:rPr lang="en-US"/>
              <a:pPr>
                <a:defRPr/>
              </a:pPr>
              <a:t>‹#›</a:t>
            </a:fld>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20669D78-1085-46A7-9C34-D59C71094808}" type="slidenum">
              <a:rPr lang="en-US"/>
              <a:pPr>
                <a:defRPr/>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117C9C28-3B6B-4836-88F6-CF093A2C2630}" type="slidenum">
              <a:rPr lang="en-US"/>
              <a:pPr>
                <a:defRPr/>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9D4457D2-CA91-46A4-8A0B-71441CC84A80}" type="slidenum">
              <a:rPr lang="en-US"/>
              <a:pPr>
                <a:defRPr/>
              </a:pPr>
              <a:t>‹#›</a:t>
            </a:fld>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6A1E09FE-EF1C-453D-96A7-9183552C8AC1}" type="slidenum">
              <a:rPr lang="en-US"/>
              <a:pPr>
                <a:defRPr/>
              </a:pPr>
              <a:t>‹#›</a:t>
            </a:fld>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vl1pPr>
          </a:lstStyle>
          <a:p>
            <a:pPr>
              <a:defRPr/>
            </a:pPr>
            <a:fld id="{97EF7C5B-563F-4DB3-8880-C4502BB2ECAA}" type="slidenum">
              <a:rPr lang="en-US"/>
              <a:pPr>
                <a:defRPr/>
              </a:pPr>
              <a:t>‹#›</a:t>
            </a:fld>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vl1pPr>
          </a:lstStyle>
          <a:p>
            <a:pPr>
              <a:defRPr/>
            </a:pPr>
            <a:fld id="{632C1A9E-D379-4607-938D-1BC3913B3660}" type="slidenum">
              <a:rPr lang="en-US"/>
              <a:pPr>
                <a:defRPr/>
              </a:pPr>
              <a:t>‹#›</a:t>
            </a:fld>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vl1pPr>
          </a:lstStyle>
          <a:p>
            <a:pPr>
              <a:defRPr/>
            </a:pPr>
            <a:fld id="{87644689-DECB-4EF6-8EE1-E412D9E23DF7}" type="slidenum">
              <a:rPr lang="en-US"/>
              <a:pPr>
                <a:defRPr/>
              </a:pPr>
              <a:t>‹#›</a:t>
            </a:fld>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DFF3A23D-F28B-4362-85B2-2F3297768066}" type="slidenum">
              <a:rPr lang="en-US"/>
              <a:pPr>
                <a:defRPr/>
              </a:pPr>
              <a:t>‹#›</a:t>
            </a:fld>
            <a:endParaRPr lang="en-US" dirty="0"/>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C49E82E1-662F-4630-AD38-2C941ABE03C2}" type="slidenum">
              <a:rPr lang="en-US"/>
              <a:pPr>
                <a:defRPr/>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07BADD7-BE2C-4FD9-B46D-7B0B5155E87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slow"/>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1066800"/>
            <a:ext cx="9144000" cy="1143000"/>
          </a:xfrm>
        </p:spPr>
        <p:txBody>
          <a:bodyPr/>
          <a:lstStyle/>
          <a:p>
            <a:r>
              <a:rPr lang="en-US" sz="3600" b="1" dirty="0" smtClean="0">
                <a:solidFill>
                  <a:srgbClr val="0066CC"/>
                </a:solidFill>
                <a:latin typeface="Albertus Extra Bold" pitchFamily="34" charset="0"/>
              </a:rPr>
              <a:t>Louisiana Young Readers’ Choice Award</a:t>
            </a:r>
            <a:endParaRPr lang="en-US" dirty="0" smtClean="0"/>
          </a:p>
        </p:txBody>
      </p:sp>
      <p:sp>
        <p:nvSpPr>
          <p:cNvPr id="13315" name="Rectangle 3"/>
          <p:cNvSpPr>
            <a:spLocks noGrp="1" noChangeArrowheads="1"/>
          </p:cNvSpPr>
          <p:nvPr>
            <p:ph type="subTitle" idx="1"/>
          </p:nvPr>
        </p:nvSpPr>
        <p:spPr>
          <a:xfrm>
            <a:off x="2209800" y="2971800"/>
            <a:ext cx="6400800" cy="1752600"/>
          </a:xfrm>
        </p:spPr>
        <p:txBody>
          <a:bodyPr anchor="ctr" anchorCtr="1"/>
          <a:lstStyle/>
          <a:p>
            <a:r>
              <a:rPr lang="en-US" b="1" dirty="0" smtClean="0">
                <a:solidFill>
                  <a:srgbClr val="009999"/>
                </a:solidFill>
                <a:latin typeface="Albertus Medium" pitchFamily="34" charset="0"/>
              </a:rPr>
              <a:t>Grades 3 - 5</a:t>
            </a:r>
            <a:endParaRPr lang="en-US" b="1" dirty="0" smtClean="0"/>
          </a:p>
        </p:txBody>
      </p:sp>
      <p:pic>
        <p:nvPicPr>
          <p:cNvPr id="13316" name="Picture 4" descr="halfaward"/>
          <p:cNvPicPr>
            <a:picLocks noChangeAspect="1" noChangeArrowheads="1"/>
          </p:cNvPicPr>
          <p:nvPr/>
        </p:nvPicPr>
        <p:blipFill>
          <a:blip r:embed="rId2" cstate="print"/>
          <a:srcRect/>
          <a:stretch>
            <a:fillRect/>
          </a:stretch>
        </p:blipFill>
        <p:spPr bwMode="auto">
          <a:xfrm>
            <a:off x="914400" y="2514600"/>
            <a:ext cx="2743200" cy="2717800"/>
          </a:xfrm>
          <a:prstGeom prst="rect">
            <a:avLst/>
          </a:prstGeom>
          <a:noFill/>
          <a:ln w="9525">
            <a:noFill/>
            <a:miter lim="800000"/>
            <a:headEnd/>
            <a:tailEnd/>
          </a:ln>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0" y="0"/>
            <a:ext cx="9144000" cy="1143000"/>
          </a:xfrm>
        </p:spPr>
        <p:txBody>
          <a:bodyPr/>
          <a:lstStyle/>
          <a:p>
            <a:pPr>
              <a:defRPr/>
            </a:pPr>
            <a:r>
              <a:rPr lang="en-US" b="1" dirty="0" smtClean="0">
                <a:solidFill>
                  <a:srgbClr val="FF3300"/>
                </a:solidFill>
                <a:latin typeface="Albertus Extra Bold" pitchFamily="34" charset="0"/>
              </a:rPr>
              <a:t>Lots and Lots of Coins</a:t>
            </a:r>
          </a:p>
        </p:txBody>
      </p:sp>
      <p:pic>
        <p:nvPicPr>
          <p:cNvPr id="5" name="Content Placeholder 4" descr="junkyard.jpg"/>
          <p:cNvPicPr>
            <a:picLocks noGrp="1" noChangeAspect="1"/>
          </p:cNvPicPr>
          <p:nvPr>
            <p:ph sz="half" idx="1"/>
          </p:nvPr>
        </p:nvPicPr>
        <p:blipFill>
          <a:blip r:embed="rId2" cstate="print"/>
          <a:stretch>
            <a:fillRect/>
          </a:stretch>
        </p:blipFill>
        <p:spPr>
          <a:xfrm>
            <a:off x="228600" y="1752600"/>
            <a:ext cx="2962275" cy="3691308"/>
          </a:xfrm>
          <a:ln>
            <a:solidFill>
              <a:schemeClr val="tx1"/>
            </a:solidFill>
          </a:ln>
        </p:spPr>
      </p:pic>
      <p:sp>
        <p:nvSpPr>
          <p:cNvPr id="10" name="Rectangle 9"/>
          <p:cNvSpPr/>
          <p:nvPr/>
        </p:nvSpPr>
        <p:spPr>
          <a:xfrm>
            <a:off x="3581400" y="1676400"/>
            <a:ext cx="5257800" cy="461665"/>
          </a:xfrm>
          <a:prstGeom prst="rect">
            <a:avLst/>
          </a:prstGeom>
        </p:spPr>
        <p:txBody>
          <a:bodyPr wrap="square">
            <a:spAutoFit/>
          </a:bodyPr>
          <a:lstStyle/>
          <a:p>
            <a:pPr algn="l"/>
            <a:r>
              <a:rPr lang="en-US" sz="2400" dirty="0" smtClean="0"/>
              <a:t> </a:t>
            </a:r>
            <a:endParaRPr lang="en-US" sz="2400" dirty="0"/>
          </a:p>
        </p:txBody>
      </p:sp>
      <p:sp>
        <p:nvSpPr>
          <p:cNvPr id="6" name="Rectangle 8"/>
          <p:cNvSpPr>
            <a:spLocks noChangeArrowheads="1"/>
          </p:cNvSpPr>
          <p:nvPr/>
        </p:nvSpPr>
        <p:spPr bwMode="auto">
          <a:xfrm>
            <a:off x="228600" y="5715000"/>
            <a:ext cx="3657600" cy="947738"/>
          </a:xfrm>
          <a:prstGeom prst="rect">
            <a:avLst/>
          </a:prstGeom>
          <a:noFill/>
          <a:ln w="9525">
            <a:noFill/>
            <a:miter lim="800000"/>
            <a:headEnd/>
            <a:tailEnd/>
          </a:ln>
        </p:spPr>
        <p:txBody>
          <a:bodyPr anchor="ctr"/>
          <a:lstStyle/>
          <a:p>
            <a:pPr algn="l"/>
            <a:r>
              <a:rPr lang="en-US" sz="3200" dirty="0" smtClean="0">
                <a:solidFill>
                  <a:srgbClr val="FF3300"/>
                </a:solidFill>
              </a:rPr>
              <a:t>By</a:t>
            </a:r>
            <a:br>
              <a:rPr lang="en-US" sz="3200" dirty="0" smtClean="0">
                <a:solidFill>
                  <a:srgbClr val="FF3300"/>
                </a:solidFill>
              </a:rPr>
            </a:br>
            <a:r>
              <a:rPr lang="en-US" sz="3200" dirty="0" smtClean="0">
                <a:solidFill>
                  <a:srgbClr val="FF3300"/>
                </a:solidFill>
              </a:rPr>
              <a:t>Margarette S. Reid</a:t>
            </a:r>
            <a:endParaRPr lang="en-US" sz="4400" dirty="0">
              <a:solidFill>
                <a:srgbClr val="FF3300"/>
              </a:solidFill>
              <a:latin typeface="Times New Roman" pitchFamily="18" charset="0"/>
            </a:endParaRPr>
          </a:p>
        </p:txBody>
      </p:sp>
      <p:sp>
        <p:nvSpPr>
          <p:cNvPr id="7" name="TextBox 6"/>
          <p:cNvSpPr txBox="1"/>
          <p:nvPr/>
        </p:nvSpPr>
        <p:spPr>
          <a:xfrm>
            <a:off x="3429000" y="1600200"/>
            <a:ext cx="5486400" cy="3970318"/>
          </a:xfrm>
          <a:prstGeom prst="rect">
            <a:avLst/>
          </a:prstGeom>
          <a:noFill/>
        </p:spPr>
        <p:txBody>
          <a:bodyPr wrap="square" rtlCol="0">
            <a:spAutoFit/>
          </a:bodyPr>
          <a:lstStyle/>
          <a:p>
            <a:pPr algn="l"/>
            <a:r>
              <a:rPr lang="en-US" sz="2800" dirty="0" smtClean="0"/>
              <a:t>A coin-collecting father and son learn about the history of coins and about the money that is used around the world today as they build their collection. They find out about the value of coins, what people used before coins, and why historical images and people appear on coins.</a:t>
            </a:r>
            <a:endParaRPr lang="en-US" sz="2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0" y="0"/>
            <a:ext cx="9144000" cy="1295400"/>
          </a:xfrm>
        </p:spPr>
        <p:txBody>
          <a:bodyPr/>
          <a:lstStyle/>
          <a:p>
            <a:pPr>
              <a:defRPr/>
            </a:pPr>
            <a:r>
              <a:rPr lang="en-US" b="1" dirty="0" smtClean="0">
                <a:solidFill>
                  <a:srgbClr val="FFCC00"/>
                </a:solidFill>
                <a:latin typeface="Albertus Extra Bold" pitchFamily="34" charset="0"/>
              </a:rPr>
              <a:t>Nurse, </a:t>
            </a:r>
            <a:r>
              <a:rPr lang="en-US" b="1" dirty="0" smtClean="0">
                <a:solidFill>
                  <a:schemeClr val="tx1"/>
                </a:solidFill>
                <a:latin typeface="Albertus Extra Bold" pitchFamily="34" charset="0"/>
              </a:rPr>
              <a:t>Soldier,</a:t>
            </a:r>
            <a:r>
              <a:rPr lang="en-US" b="1" dirty="0" smtClean="0">
                <a:solidFill>
                  <a:srgbClr val="993300"/>
                </a:solidFill>
                <a:latin typeface="Albertus Extra Bold" pitchFamily="34" charset="0"/>
              </a:rPr>
              <a:t> Spy:</a:t>
            </a:r>
            <a:br>
              <a:rPr lang="en-US" b="1" dirty="0" smtClean="0">
                <a:solidFill>
                  <a:srgbClr val="993300"/>
                </a:solidFill>
                <a:latin typeface="Albertus Extra Bold" pitchFamily="34" charset="0"/>
              </a:rPr>
            </a:br>
            <a:r>
              <a:rPr lang="en-US" sz="2800" b="1" dirty="0" smtClean="0">
                <a:solidFill>
                  <a:schemeClr val="tx1"/>
                </a:solidFill>
                <a:latin typeface="Albertus Extra Bold" pitchFamily="34" charset="0"/>
              </a:rPr>
              <a:t>The Story of Sarah Edmonds, </a:t>
            </a:r>
            <a:r>
              <a:rPr lang="en-US" sz="2800" b="1" dirty="0" smtClean="0">
                <a:solidFill>
                  <a:srgbClr val="993300"/>
                </a:solidFill>
                <a:latin typeface="Albertus Extra Bold" pitchFamily="34" charset="0"/>
              </a:rPr>
              <a:t>A Civil War </a:t>
            </a:r>
            <a:r>
              <a:rPr lang="en-US" sz="2800" b="1" dirty="0" smtClean="0">
                <a:solidFill>
                  <a:schemeClr val="tx1"/>
                </a:solidFill>
                <a:latin typeface="Albertus Extra Bold" pitchFamily="34" charset="0"/>
              </a:rPr>
              <a:t>Hero</a:t>
            </a:r>
          </a:p>
        </p:txBody>
      </p:sp>
      <p:pic>
        <p:nvPicPr>
          <p:cNvPr id="4" name="Content Placeholder 3" descr="keepers.jpg"/>
          <p:cNvPicPr>
            <a:picLocks noGrp="1" noChangeAspect="1"/>
          </p:cNvPicPr>
          <p:nvPr>
            <p:ph sz="half" idx="1"/>
          </p:nvPr>
        </p:nvPicPr>
        <p:blipFill>
          <a:blip r:embed="rId2" cstate="print"/>
          <a:stretch>
            <a:fillRect/>
          </a:stretch>
        </p:blipFill>
        <p:spPr>
          <a:xfrm>
            <a:off x="152400" y="1905000"/>
            <a:ext cx="2901315" cy="3559895"/>
          </a:xfrm>
        </p:spPr>
      </p:pic>
      <p:sp>
        <p:nvSpPr>
          <p:cNvPr id="5" name="Rectangle 8"/>
          <p:cNvSpPr>
            <a:spLocks noChangeArrowheads="1"/>
          </p:cNvSpPr>
          <p:nvPr/>
        </p:nvSpPr>
        <p:spPr bwMode="auto">
          <a:xfrm>
            <a:off x="228600" y="5715000"/>
            <a:ext cx="4419600" cy="947738"/>
          </a:xfrm>
          <a:prstGeom prst="rect">
            <a:avLst/>
          </a:prstGeom>
          <a:noFill/>
          <a:ln w="9525">
            <a:noFill/>
            <a:miter lim="800000"/>
            <a:headEnd/>
            <a:tailEnd/>
          </a:ln>
        </p:spPr>
        <p:txBody>
          <a:bodyPr anchor="ctr"/>
          <a:lstStyle/>
          <a:p>
            <a:pPr algn="l"/>
            <a:r>
              <a:rPr lang="en-US" sz="3200" dirty="0" smtClean="0">
                <a:solidFill>
                  <a:srgbClr val="993300"/>
                </a:solidFill>
              </a:rPr>
              <a:t>By</a:t>
            </a:r>
            <a:br>
              <a:rPr lang="en-US" sz="3200" dirty="0" smtClean="0">
                <a:solidFill>
                  <a:srgbClr val="993300"/>
                </a:solidFill>
              </a:rPr>
            </a:br>
            <a:r>
              <a:rPr lang="en-US" sz="3200" dirty="0" smtClean="0">
                <a:solidFill>
                  <a:srgbClr val="993300"/>
                </a:solidFill>
              </a:rPr>
              <a:t>Marissa Moss</a:t>
            </a:r>
            <a:endParaRPr lang="en-US" sz="4400" dirty="0">
              <a:solidFill>
                <a:srgbClr val="993300"/>
              </a:solidFill>
              <a:latin typeface="Times New Roman" pitchFamily="18" charset="0"/>
            </a:endParaRPr>
          </a:p>
        </p:txBody>
      </p:sp>
      <p:sp>
        <p:nvSpPr>
          <p:cNvPr id="6" name="Rectangle 5"/>
          <p:cNvSpPr/>
          <p:nvPr/>
        </p:nvSpPr>
        <p:spPr>
          <a:xfrm>
            <a:off x="2895600" y="1371600"/>
            <a:ext cx="6248400" cy="830997"/>
          </a:xfrm>
          <a:prstGeom prst="rect">
            <a:avLst/>
          </a:prstGeom>
        </p:spPr>
        <p:txBody>
          <a:bodyPr wrap="square">
            <a:spAutoFit/>
          </a:bodyPr>
          <a:lstStyle/>
          <a:p>
            <a:pPr algn="l"/>
            <a:r>
              <a:rPr lang="en-US" sz="2400" dirty="0" smtClean="0"/>
              <a:t/>
            </a:r>
            <a:br>
              <a:rPr lang="en-US" sz="2400" dirty="0" smtClean="0"/>
            </a:br>
            <a:r>
              <a:rPr lang="en-US" sz="2400" dirty="0" smtClean="0"/>
              <a:t> </a:t>
            </a:r>
            <a:endParaRPr lang="en-US" sz="2400" dirty="0"/>
          </a:p>
        </p:txBody>
      </p:sp>
      <p:sp>
        <p:nvSpPr>
          <p:cNvPr id="7" name="TextBox 6"/>
          <p:cNvSpPr txBox="1"/>
          <p:nvPr/>
        </p:nvSpPr>
        <p:spPr>
          <a:xfrm>
            <a:off x="3200400" y="1600200"/>
            <a:ext cx="5715000" cy="4832092"/>
          </a:xfrm>
          <a:prstGeom prst="rect">
            <a:avLst/>
          </a:prstGeom>
          <a:noFill/>
        </p:spPr>
        <p:txBody>
          <a:bodyPr wrap="square" rtlCol="0">
            <a:spAutoFit/>
          </a:bodyPr>
          <a:lstStyle/>
          <a:p>
            <a:pPr algn="l"/>
            <a:r>
              <a:rPr lang="en-US" sz="2800" dirty="0" smtClean="0"/>
              <a:t>Sarah Emma Edwards, at the age of 16, runs away from home, escaping an arranged marriage. She cuts her hair, dresses as a man and joins the Union Army as the Civil War begins. Sarah learns how to be a field nurse and later became a spy, reporting important information about Confederate forces to the Union Army.</a:t>
            </a:r>
          </a:p>
          <a:p>
            <a:pPr algn="l"/>
            <a:endParaRPr lang="en-US" sz="2800"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a:xfrm>
            <a:off x="0" y="0"/>
            <a:ext cx="9144000" cy="1143000"/>
          </a:xfrm>
        </p:spPr>
        <p:txBody>
          <a:bodyPr/>
          <a:lstStyle/>
          <a:p>
            <a:pPr>
              <a:defRPr/>
            </a:pPr>
            <a:r>
              <a:rPr lang="en-US" b="1" dirty="0" smtClean="0">
                <a:solidFill>
                  <a:srgbClr val="996600"/>
                </a:solidFill>
                <a:latin typeface="Albertus Extra Bold" pitchFamily="34" charset="0"/>
              </a:rPr>
              <a:t>Olivia’s </a:t>
            </a:r>
            <a:r>
              <a:rPr lang="en-US" b="1" dirty="0" smtClean="0">
                <a:solidFill>
                  <a:srgbClr val="996600"/>
                </a:solidFill>
                <a:latin typeface="Albertus Extra Bold" pitchFamily="34" charset="0"/>
              </a:rPr>
              <a:t>Birds: </a:t>
            </a:r>
            <a:r>
              <a:rPr lang="en-US" b="1" dirty="0" smtClean="0">
                <a:solidFill>
                  <a:srgbClr val="996600"/>
                </a:solidFill>
                <a:latin typeface="Albertus Extra Bold" pitchFamily="34" charset="0"/>
              </a:rPr>
              <a:t>Saving the Gulf</a:t>
            </a:r>
          </a:p>
        </p:txBody>
      </p:sp>
      <p:pic>
        <p:nvPicPr>
          <p:cNvPr id="7" name="Content Placeholder 6" descr="psbrothers.jpg"/>
          <p:cNvPicPr>
            <a:picLocks noGrp="1" noChangeAspect="1"/>
          </p:cNvPicPr>
          <p:nvPr>
            <p:ph sz="half" idx="1"/>
          </p:nvPr>
        </p:nvPicPr>
        <p:blipFill>
          <a:blip r:embed="rId2" cstate="print"/>
          <a:stretch>
            <a:fillRect/>
          </a:stretch>
        </p:blipFill>
        <p:spPr>
          <a:xfrm>
            <a:off x="152400" y="2438400"/>
            <a:ext cx="3505200" cy="2734056"/>
          </a:xfrm>
        </p:spPr>
      </p:pic>
      <p:sp>
        <p:nvSpPr>
          <p:cNvPr id="6" name="Rectangle 5"/>
          <p:cNvSpPr/>
          <p:nvPr/>
        </p:nvSpPr>
        <p:spPr>
          <a:xfrm>
            <a:off x="3505200" y="1524000"/>
            <a:ext cx="5410200" cy="1200329"/>
          </a:xfrm>
          <a:prstGeom prst="rect">
            <a:avLst/>
          </a:prstGeom>
        </p:spPr>
        <p:txBody>
          <a:bodyPr wrap="square">
            <a:spAutoFit/>
          </a:bodyPr>
          <a:lstStyle/>
          <a:p>
            <a:pPr algn="l"/>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sp>
        <p:nvSpPr>
          <p:cNvPr id="8" name="Rectangle 8"/>
          <p:cNvSpPr>
            <a:spLocks noChangeArrowheads="1"/>
          </p:cNvSpPr>
          <p:nvPr/>
        </p:nvSpPr>
        <p:spPr bwMode="auto">
          <a:xfrm>
            <a:off x="228600" y="5715000"/>
            <a:ext cx="3810000" cy="947738"/>
          </a:xfrm>
          <a:prstGeom prst="rect">
            <a:avLst/>
          </a:prstGeom>
          <a:noFill/>
          <a:ln w="9525">
            <a:noFill/>
            <a:miter lim="800000"/>
            <a:headEnd/>
            <a:tailEnd/>
          </a:ln>
        </p:spPr>
        <p:txBody>
          <a:bodyPr anchor="ctr"/>
          <a:lstStyle/>
          <a:p>
            <a:pPr algn="l"/>
            <a:r>
              <a:rPr lang="en-US" sz="3200" dirty="0" smtClean="0">
                <a:solidFill>
                  <a:srgbClr val="996600"/>
                </a:solidFill>
              </a:rPr>
              <a:t>By</a:t>
            </a:r>
            <a:br>
              <a:rPr lang="en-US" sz="3200" dirty="0" smtClean="0">
                <a:solidFill>
                  <a:srgbClr val="996600"/>
                </a:solidFill>
              </a:rPr>
            </a:br>
            <a:r>
              <a:rPr lang="en-US" sz="3200" dirty="0" smtClean="0">
                <a:solidFill>
                  <a:srgbClr val="996600"/>
                </a:solidFill>
              </a:rPr>
              <a:t>Olivia Bouler</a:t>
            </a:r>
            <a:endParaRPr lang="en-US" sz="4400" dirty="0">
              <a:solidFill>
                <a:srgbClr val="996600"/>
              </a:solidFill>
              <a:latin typeface="Times New Roman" pitchFamily="18" charset="0"/>
            </a:endParaRPr>
          </a:p>
        </p:txBody>
      </p:sp>
      <p:sp>
        <p:nvSpPr>
          <p:cNvPr id="9" name="TextBox 8"/>
          <p:cNvSpPr txBox="1"/>
          <p:nvPr/>
        </p:nvSpPr>
        <p:spPr>
          <a:xfrm>
            <a:off x="3810000" y="1295400"/>
            <a:ext cx="5105400" cy="5262979"/>
          </a:xfrm>
          <a:prstGeom prst="rect">
            <a:avLst/>
          </a:prstGeom>
          <a:noFill/>
        </p:spPr>
        <p:txBody>
          <a:bodyPr wrap="square" rtlCol="0">
            <a:spAutoFit/>
          </a:bodyPr>
          <a:lstStyle/>
          <a:p>
            <a:pPr algn="l"/>
            <a:r>
              <a:rPr lang="en-US" sz="2800" dirty="0" smtClean="0"/>
              <a:t>In 2010, after the BP oil spill occurred in the Gulf of Mexico, 11-year-old Olivia single-handedly raised $175,000 for the Audubon Society through her Save the Gulf campaign. </a:t>
            </a:r>
            <a:r>
              <a:rPr lang="en-US" sz="2800" i="1" dirty="0" smtClean="0"/>
              <a:t>Olivia’s Birds </a:t>
            </a:r>
            <a:r>
              <a:rPr lang="en-US" sz="2800" dirty="0" smtClean="0"/>
              <a:t>is full of her artwork, which was given to donors, interesting facts about birds, and ideas about how you can also help to make the world a better place to live. </a:t>
            </a:r>
            <a:endParaRPr lang="en-US" sz="2800" dirty="0"/>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0" y="0"/>
            <a:ext cx="9144000" cy="1143000"/>
          </a:xfrm>
        </p:spPr>
        <p:txBody>
          <a:bodyPr/>
          <a:lstStyle/>
          <a:p>
            <a:pPr>
              <a:defRPr/>
            </a:pPr>
            <a:r>
              <a:rPr lang="en-US" b="1" dirty="0" smtClean="0">
                <a:solidFill>
                  <a:srgbClr val="009999"/>
                </a:solidFill>
                <a:latin typeface="Albertus Extra Bold" pitchFamily="34" charset="0"/>
              </a:rPr>
              <a:t>The Secret Kingdom</a:t>
            </a:r>
            <a:br>
              <a:rPr lang="en-US" b="1" dirty="0" smtClean="0">
                <a:solidFill>
                  <a:srgbClr val="009999"/>
                </a:solidFill>
                <a:latin typeface="Albertus Extra Bold" pitchFamily="34" charset="0"/>
              </a:rPr>
            </a:br>
            <a:r>
              <a:rPr lang="en-US" sz="2800" b="1" dirty="0" smtClean="0">
                <a:solidFill>
                  <a:srgbClr val="CC6600"/>
                </a:solidFill>
                <a:latin typeface="Albertus Extra Bold" pitchFamily="34" charset="0"/>
              </a:rPr>
              <a:t>Chronicles of the Red King</a:t>
            </a:r>
          </a:p>
        </p:txBody>
      </p:sp>
      <p:sp>
        <p:nvSpPr>
          <p:cNvPr id="28676" name="Text Box 9"/>
          <p:cNvSpPr txBox="1">
            <a:spLocks noChangeArrowheads="1"/>
          </p:cNvSpPr>
          <p:nvPr/>
        </p:nvSpPr>
        <p:spPr bwMode="auto">
          <a:xfrm>
            <a:off x="3810000" y="1295400"/>
            <a:ext cx="4876800" cy="461665"/>
          </a:xfrm>
          <a:prstGeom prst="rect">
            <a:avLst/>
          </a:prstGeom>
          <a:noFill/>
          <a:ln w="9525">
            <a:noFill/>
            <a:miter lim="800000"/>
            <a:headEnd/>
            <a:tailEnd/>
          </a:ln>
        </p:spPr>
        <p:txBody>
          <a:bodyPr>
            <a:spAutoFit/>
          </a:bodyPr>
          <a:lstStyle/>
          <a:p>
            <a:pPr algn="l"/>
            <a:r>
              <a:rPr lang="en-US" sz="2400" b="1" dirty="0" smtClean="0"/>
              <a:t> </a:t>
            </a:r>
            <a:endParaRPr lang="en-US" sz="2400" dirty="0"/>
          </a:p>
        </p:txBody>
      </p:sp>
      <p:sp>
        <p:nvSpPr>
          <p:cNvPr id="6" name="Rectangle 5"/>
          <p:cNvSpPr/>
          <p:nvPr/>
        </p:nvSpPr>
        <p:spPr>
          <a:xfrm>
            <a:off x="3276600" y="1524000"/>
            <a:ext cx="4800600" cy="1200329"/>
          </a:xfrm>
          <a:prstGeom prst="rect">
            <a:avLst/>
          </a:prstGeom>
        </p:spPr>
        <p:txBody>
          <a:bodyPr wrap="square">
            <a:spAutoFit/>
          </a:bodyPr>
          <a:lstStyle/>
          <a:p>
            <a:pPr algn="l"/>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pic>
        <p:nvPicPr>
          <p:cNvPr id="8" name="Content Placeholder 7" descr="touchblue.jpg"/>
          <p:cNvPicPr>
            <a:picLocks noGrp="1" noChangeAspect="1"/>
          </p:cNvPicPr>
          <p:nvPr>
            <p:ph sz="half" idx="1"/>
          </p:nvPr>
        </p:nvPicPr>
        <p:blipFill>
          <a:blip r:embed="rId2" cstate="print"/>
          <a:stretch>
            <a:fillRect/>
          </a:stretch>
        </p:blipFill>
        <p:spPr>
          <a:xfrm>
            <a:off x="152400" y="1828800"/>
            <a:ext cx="2414016" cy="3657600"/>
          </a:xfrm>
        </p:spPr>
      </p:pic>
      <p:sp>
        <p:nvSpPr>
          <p:cNvPr id="9" name="Rectangle 8"/>
          <p:cNvSpPr>
            <a:spLocks noChangeArrowheads="1"/>
          </p:cNvSpPr>
          <p:nvPr/>
        </p:nvSpPr>
        <p:spPr bwMode="auto">
          <a:xfrm>
            <a:off x="228600" y="5715000"/>
            <a:ext cx="3276600" cy="947738"/>
          </a:xfrm>
          <a:prstGeom prst="rect">
            <a:avLst/>
          </a:prstGeom>
          <a:noFill/>
          <a:ln w="9525">
            <a:noFill/>
            <a:miter lim="800000"/>
            <a:headEnd/>
            <a:tailEnd/>
          </a:ln>
        </p:spPr>
        <p:txBody>
          <a:bodyPr anchor="ctr"/>
          <a:lstStyle/>
          <a:p>
            <a:pPr algn="l"/>
            <a:r>
              <a:rPr lang="en-US" sz="3200" dirty="0" smtClean="0">
                <a:solidFill>
                  <a:srgbClr val="009999"/>
                </a:solidFill>
              </a:rPr>
              <a:t>By</a:t>
            </a:r>
            <a:br>
              <a:rPr lang="en-US" sz="3200" dirty="0" smtClean="0">
                <a:solidFill>
                  <a:srgbClr val="009999"/>
                </a:solidFill>
              </a:rPr>
            </a:br>
            <a:r>
              <a:rPr lang="en-US" sz="3200" dirty="0" smtClean="0">
                <a:solidFill>
                  <a:srgbClr val="009999"/>
                </a:solidFill>
              </a:rPr>
              <a:t>Jenny Nimmo</a:t>
            </a:r>
            <a:endParaRPr lang="en-US" sz="4400" dirty="0">
              <a:solidFill>
                <a:srgbClr val="009999"/>
              </a:solidFill>
              <a:latin typeface="Times New Roman" pitchFamily="18" charset="0"/>
            </a:endParaRPr>
          </a:p>
        </p:txBody>
      </p:sp>
      <p:sp>
        <p:nvSpPr>
          <p:cNvPr id="7" name="TextBox 6"/>
          <p:cNvSpPr txBox="1"/>
          <p:nvPr/>
        </p:nvSpPr>
        <p:spPr>
          <a:xfrm>
            <a:off x="2819400" y="1828800"/>
            <a:ext cx="6096000" cy="3539430"/>
          </a:xfrm>
          <a:prstGeom prst="rect">
            <a:avLst/>
          </a:prstGeom>
          <a:noFill/>
        </p:spPr>
        <p:txBody>
          <a:bodyPr wrap="square" rtlCol="0">
            <a:spAutoFit/>
          </a:bodyPr>
          <a:lstStyle/>
          <a:p>
            <a:pPr algn="l"/>
            <a:r>
              <a:rPr lang="en-US" sz="2800" dirty="0" smtClean="0"/>
              <a:t>Timoken is a prince born in a secret kingdom. At his birth, a forest jinni bestows magical gifts upon him: a cloak made by the last moon spider and a potion called Alixir. When the peaceful land is attacked, Timoken and his sister, Zobayda, must find a new kingdom to call home. </a:t>
            </a:r>
            <a:endParaRPr lang="en-US" sz="2800"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0" y="0"/>
            <a:ext cx="9144000" cy="1524000"/>
          </a:xfrm>
        </p:spPr>
        <p:txBody>
          <a:bodyPr/>
          <a:lstStyle/>
          <a:p>
            <a:pPr>
              <a:defRPr/>
            </a:pPr>
            <a:r>
              <a:rPr lang="en-US" b="1" dirty="0" smtClean="0">
                <a:solidFill>
                  <a:srgbClr val="FFCC00"/>
                </a:solidFill>
                <a:latin typeface="Albertus Extra Bold" pitchFamily="34" charset="0"/>
              </a:rPr>
              <a:t>Ten Rules </a:t>
            </a:r>
            <a:r>
              <a:rPr lang="en-US" b="1" dirty="0" smtClean="0">
                <a:solidFill>
                  <a:srgbClr val="FF6600"/>
                </a:solidFill>
                <a:latin typeface="Albertus Extra Bold" pitchFamily="34" charset="0"/>
              </a:rPr>
              <a:t/>
            </a:r>
            <a:br>
              <a:rPr lang="en-US" b="1" dirty="0" smtClean="0">
                <a:solidFill>
                  <a:srgbClr val="FF6600"/>
                </a:solidFill>
                <a:latin typeface="Albertus Extra Bold" pitchFamily="34" charset="0"/>
              </a:rPr>
            </a:br>
            <a:r>
              <a:rPr lang="en-US" sz="2800" b="1" dirty="0" smtClean="0">
                <a:solidFill>
                  <a:srgbClr val="009999"/>
                </a:solidFill>
                <a:latin typeface="Albertus Extra Bold"/>
              </a:rPr>
              <a:t>You Absolutely </a:t>
            </a:r>
            <a:r>
              <a:rPr lang="en-US" sz="2800" b="1" dirty="0" smtClean="0">
                <a:solidFill>
                  <a:srgbClr val="FF0000"/>
                </a:solidFill>
                <a:latin typeface="Albertus Extra Bold"/>
              </a:rPr>
              <a:t>Must Not Break </a:t>
            </a:r>
            <a:r>
              <a:rPr lang="en-US" sz="2800" b="1" dirty="0" smtClean="0">
                <a:latin typeface="Albertus Extra Bold"/>
              </a:rPr>
              <a:t>if You Want to Survive </a:t>
            </a:r>
            <a:r>
              <a:rPr lang="en-US" sz="2800" b="1" dirty="0" smtClean="0">
                <a:solidFill>
                  <a:srgbClr val="66CCFF"/>
                </a:solidFill>
                <a:latin typeface="Albertus Extra Bold"/>
              </a:rPr>
              <a:t>the School Bus</a:t>
            </a:r>
          </a:p>
        </p:txBody>
      </p:sp>
      <p:sp>
        <p:nvSpPr>
          <p:cNvPr id="28676" name="Text Box 9"/>
          <p:cNvSpPr txBox="1">
            <a:spLocks noChangeArrowheads="1"/>
          </p:cNvSpPr>
          <p:nvPr/>
        </p:nvSpPr>
        <p:spPr bwMode="auto">
          <a:xfrm>
            <a:off x="3962400" y="2743200"/>
            <a:ext cx="4876800" cy="708025"/>
          </a:xfrm>
          <a:prstGeom prst="rect">
            <a:avLst/>
          </a:prstGeom>
          <a:noFill/>
          <a:ln w="9525">
            <a:noFill/>
            <a:miter lim="800000"/>
            <a:headEnd/>
            <a:tailEnd/>
          </a:ln>
        </p:spPr>
        <p:txBody>
          <a:bodyPr>
            <a:spAutoFit/>
          </a:bodyPr>
          <a:lstStyle/>
          <a:p>
            <a:pPr algn="l"/>
            <a:endParaRPr lang="en-US" dirty="0"/>
          </a:p>
        </p:txBody>
      </p:sp>
      <p:pic>
        <p:nvPicPr>
          <p:cNvPr id="9" name="Content Placeholder 8" descr="wildfire.jpg"/>
          <p:cNvPicPr>
            <a:picLocks noGrp="1" noChangeAspect="1"/>
          </p:cNvPicPr>
          <p:nvPr>
            <p:ph sz="half" idx="1"/>
          </p:nvPr>
        </p:nvPicPr>
        <p:blipFill>
          <a:blip r:embed="rId2" cstate="print"/>
          <a:stretch>
            <a:fillRect/>
          </a:stretch>
        </p:blipFill>
        <p:spPr>
          <a:xfrm>
            <a:off x="152400" y="1981200"/>
            <a:ext cx="2654490" cy="3436233"/>
          </a:xfrm>
        </p:spPr>
      </p:pic>
      <p:sp>
        <p:nvSpPr>
          <p:cNvPr id="7" name="Rectangle 6"/>
          <p:cNvSpPr/>
          <p:nvPr/>
        </p:nvSpPr>
        <p:spPr>
          <a:xfrm>
            <a:off x="3200400" y="1981200"/>
            <a:ext cx="5638800" cy="1200329"/>
          </a:xfrm>
          <a:prstGeom prst="rect">
            <a:avLst/>
          </a:prstGeom>
        </p:spPr>
        <p:txBody>
          <a:bodyPr wrap="square">
            <a:spAutoFit/>
          </a:bodyPr>
          <a:lstStyle/>
          <a:p>
            <a:pPr algn="l"/>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sp>
        <p:nvSpPr>
          <p:cNvPr id="8" name="Rectangle 8"/>
          <p:cNvSpPr>
            <a:spLocks noChangeArrowheads="1"/>
          </p:cNvSpPr>
          <p:nvPr/>
        </p:nvSpPr>
        <p:spPr bwMode="auto">
          <a:xfrm>
            <a:off x="228600" y="5715000"/>
            <a:ext cx="3276600" cy="947738"/>
          </a:xfrm>
          <a:prstGeom prst="rect">
            <a:avLst/>
          </a:prstGeom>
          <a:noFill/>
          <a:ln w="9525">
            <a:noFill/>
            <a:miter lim="800000"/>
            <a:headEnd/>
            <a:tailEnd/>
          </a:ln>
        </p:spPr>
        <p:txBody>
          <a:bodyPr anchor="ctr"/>
          <a:lstStyle/>
          <a:p>
            <a:pPr algn="l"/>
            <a:r>
              <a:rPr lang="en-US" sz="3200" dirty="0" smtClean="0">
                <a:solidFill>
                  <a:srgbClr val="FF0000"/>
                </a:solidFill>
              </a:rPr>
              <a:t>By</a:t>
            </a:r>
            <a:br>
              <a:rPr lang="en-US" sz="3200" dirty="0" smtClean="0">
                <a:solidFill>
                  <a:srgbClr val="FF0000"/>
                </a:solidFill>
              </a:rPr>
            </a:br>
            <a:r>
              <a:rPr lang="en-US" sz="3200" dirty="0" smtClean="0">
                <a:solidFill>
                  <a:srgbClr val="FF0000"/>
                </a:solidFill>
              </a:rPr>
              <a:t>John Grandits</a:t>
            </a:r>
            <a:endParaRPr lang="en-US" sz="4400" dirty="0">
              <a:solidFill>
                <a:srgbClr val="FF0000"/>
              </a:solidFill>
              <a:latin typeface="Times New Roman" pitchFamily="18" charset="0"/>
            </a:endParaRPr>
          </a:p>
        </p:txBody>
      </p:sp>
      <p:sp>
        <p:nvSpPr>
          <p:cNvPr id="10" name="TextBox 9"/>
          <p:cNvSpPr txBox="1"/>
          <p:nvPr/>
        </p:nvSpPr>
        <p:spPr>
          <a:xfrm>
            <a:off x="2971800" y="1828800"/>
            <a:ext cx="5943600" cy="4401205"/>
          </a:xfrm>
          <a:prstGeom prst="rect">
            <a:avLst/>
          </a:prstGeom>
          <a:noFill/>
        </p:spPr>
        <p:txBody>
          <a:bodyPr wrap="square" rtlCol="0">
            <a:spAutoFit/>
          </a:bodyPr>
          <a:lstStyle/>
          <a:p>
            <a:pPr algn="l"/>
            <a:r>
              <a:rPr lang="en-US" sz="2800" dirty="0" smtClean="0"/>
              <a:t>Kyle is dreading his first trip aboard the school bus. Luckily, his big brother, James, is a school bus expert. James gives Kyle ten rules for riding the bus that he absolutely, positively must obey if he wants to avoid getting laughed at or yelled at, pushed </a:t>
            </a:r>
            <a:r>
              <a:rPr lang="en-US" sz="2800" dirty="0" smtClean="0"/>
              <a:t>around </a:t>
            </a:r>
            <a:r>
              <a:rPr lang="en-US" sz="2800" dirty="0" smtClean="0"/>
              <a:t>or even pounded. During his fateful ride, Kyle grapples with each unbreakable rule. </a:t>
            </a:r>
            <a:endParaRPr lang="en-US" sz="2800" dirty="0"/>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a:xfrm>
            <a:off x="0" y="0"/>
            <a:ext cx="9144000" cy="1143000"/>
          </a:xfrm>
        </p:spPr>
        <p:txBody>
          <a:bodyPr/>
          <a:lstStyle/>
          <a:p>
            <a:r>
              <a:rPr lang="en-US" b="1" dirty="0" smtClean="0">
                <a:solidFill>
                  <a:srgbClr val="CC6600"/>
                </a:solidFill>
                <a:latin typeface="Albertus Extra Bold" pitchFamily="34" charset="0"/>
              </a:rPr>
              <a:t>Trundle’s </a:t>
            </a:r>
            <a:r>
              <a:rPr lang="en-US" b="1" dirty="0" smtClean="0">
                <a:solidFill>
                  <a:srgbClr val="CC6600"/>
                </a:solidFill>
                <a:latin typeface="Albertus Extra Bold" pitchFamily="34" charset="0"/>
              </a:rPr>
              <a:t>Quest</a:t>
            </a:r>
          </a:p>
        </p:txBody>
      </p:sp>
      <p:sp>
        <p:nvSpPr>
          <p:cNvPr id="5" name="Rectangle 4"/>
          <p:cNvSpPr/>
          <p:nvPr/>
        </p:nvSpPr>
        <p:spPr>
          <a:xfrm>
            <a:off x="2590800" y="1524000"/>
            <a:ext cx="6553200" cy="1200329"/>
          </a:xfrm>
          <a:prstGeom prst="rect">
            <a:avLst/>
          </a:prstGeom>
        </p:spPr>
        <p:txBody>
          <a:bodyPr wrap="square">
            <a:spAutoFit/>
          </a:bodyPr>
          <a:lstStyle/>
          <a:p>
            <a:pPr algn="l"/>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pic>
        <p:nvPicPr>
          <p:cNvPr id="7" name="Content Placeholder 6" descr="elsewhere.jpg"/>
          <p:cNvPicPr>
            <a:picLocks noGrp="1" noChangeAspect="1"/>
          </p:cNvPicPr>
          <p:nvPr>
            <p:ph sz="half" idx="1"/>
          </p:nvPr>
        </p:nvPicPr>
        <p:blipFill>
          <a:blip r:embed="rId2" cstate="print"/>
          <a:stretch>
            <a:fillRect/>
          </a:stretch>
        </p:blipFill>
        <p:spPr>
          <a:xfrm>
            <a:off x="228600" y="1828800"/>
            <a:ext cx="2388107" cy="3618345"/>
          </a:xfrm>
        </p:spPr>
      </p:pic>
      <p:sp>
        <p:nvSpPr>
          <p:cNvPr id="8" name="Rectangle 8"/>
          <p:cNvSpPr>
            <a:spLocks noChangeArrowheads="1"/>
          </p:cNvSpPr>
          <p:nvPr/>
        </p:nvSpPr>
        <p:spPr bwMode="auto">
          <a:xfrm>
            <a:off x="228600" y="5715000"/>
            <a:ext cx="3276600" cy="947738"/>
          </a:xfrm>
          <a:prstGeom prst="rect">
            <a:avLst/>
          </a:prstGeom>
          <a:noFill/>
          <a:ln w="9525">
            <a:noFill/>
            <a:miter lim="800000"/>
            <a:headEnd/>
            <a:tailEnd/>
          </a:ln>
        </p:spPr>
        <p:txBody>
          <a:bodyPr anchor="ctr"/>
          <a:lstStyle/>
          <a:p>
            <a:pPr algn="l"/>
            <a:r>
              <a:rPr lang="en-US" sz="3200" dirty="0" smtClean="0">
                <a:solidFill>
                  <a:srgbClr val="CC6600"/>
                </a:solidFill>
              </a:rPr>
              <a:t>By</a:t>
            </a:r>
            <a:br>
              <a:rPr lang="en-US" sz="3200" dirty="0" smtClean="0">
                <a:solidFill>
                  <a:srgbClr val="CC6600"/>
                </a:solidFill>
              </a:rPr>
            </a:br>
            <a:r>
              <a:rPr lang="en-US" sz="3200" dirty="0" smtClean="0">
                <a:solidFill>
                  <a:srgbClr val="CC6600"/>
                </a:solidFill>
              </a:rPr>
              <a:t>Allan Jones</a:t>
            </a:r>
            <a:endParaRPr lang="en-US" sz="4400" dirty="0">
              <a:solidFill>
                <a:srgbClr val="CC6600"/>
              </a:solidFill>
              <a:latin typeface="Times New Roman" pitchFamily="18" charset="0"/>
            </a:endParaRPr>
          </a:p>
        </p:txBody>
      </p:sp>
      <p:sp>
        <p:nvSpPr>
          <p:cNvPr id="6" name="TextBox 5"/>
          <p:cNvSpPr txBox="1"/>
          <p:nvPr/>
        </p:nvSpPr>
        <p:spPr>
          <a:xfrm>
            <a:off x="2819400" y="1295400"/>
            <a:ext cx="6096000" cy="4832092"/>
          </a:xfrm>
          <a:prstGeom prst="rect">
            <a:avLst/>
          </a:prstGeom>
          <a:noFill/>
        </p:spPr>
        <p:txBody>
          <a:bodyPr wrap="square" rtlCol="0">
            <a:spAutoFit/>
          </a:bodyPr>
          <a:lstStyle/>
          <a:p>
            <a:pPr algn="l"/>
            <a:r>
              <a:rPr lang="en-US" sz="2800" dirty="0" smtClean="0"/>
              <a:t>Trundle Boldoak's simple life as the town lamplighter is turned upside-down the night he meets Esmeralda, a Roamany hedgehog, who  insists that he is destined to find the Six Crowns of the Badgers of Power. Before Trundle knows it, he is involved in the adventure of his life, running from pirates, stowing away on a wind ship, and traveling to distant lands. </a:t>
            </a:r>
            <a:endParaRPr lang="en-US" sz="2800"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0" y="0"/>
            <a:ext cx="9144000" cy="1143000"/>
          </a:xfrm>
        </p:spPr>
        <p:txBody>
          <a:bodyPr/>
          <a:lstStyle/>
          <a:p>
            <a:pPr>
              <a:defRPr/>
            </a:pPr>
            <a:r>
              <a:rPr lang="en-US" b="1" dirty="0" smtClean="0">
                <a:solidFill>
                  <a:srgbClr val="99CCFF"/>
                </a:solidFill>
                <a:latin typeface="Albertus Extra Bold" pitchFamily="34" charset="0"/>
              </a:rPr>
              <a:t>Waiting for the Magic</a:t>
            </a:r>
          </a:p>
        </p:txBody>
      </p:sp>
      <p:pic>
        <p:nvPicPr>
          <p:cNvPr id="7" name="Content Placeholder 6" descr="bloos.jpg"/>
          <p:cNvPicPr>
            <a:picLocks noGrp="1" noChangeAspect="1"/>
          </p:cNvPicPr>
          <p:nvPr>
            <p:ph sz="half" idx="1"/>
          </p:nvPr>
        </p:nvPicPr>
        <p:blipFill>
          <a:blip r:embed="rId2" cstate="print"/>
          <a:stretch>
            <a:fillRect/>
          </a:stretch>
        </p:blipFill>
        <p:spPr>
          <a:xfrm>
            <a:off x="228600" y="1828800"/>
            <a:ext cx="2209800" cy="3593172"/>
          </a:xfrm>
        </p:spPr>
      </p:pic>
      <p:sp>
        <p:nvSpPr>
          <p:cNvPr id="6" name="Rectangle 5"/>
          <p:cNvSpPr/>
          <p:nvPr/>
        </p:nvSpPr>
        <p:spPr>
          <a:xfrm>
            <a:off x="3505200" y="1676400"/>
            <a:ext cx="5638800" cy="830997"/>
          </a:xfrm>
          <a:prstGeom prst="rect">
            <a:avLst/>
          </a:prstGeom>
        </p:spPr>
        <p:txBody>
          <a:bodyPr wrap="square">
            <a:spAutoFit/>
          </a:bodyPr>
          <a:lstStyle/>
          <a:p>
            <a:pPr algn="l"/>
            <a:r>
              <a:rPr lang="en-US" sz="2400" dirty="0" smtClean="0"/>
              <a:t/>
            </a:r>
            <a:br>
              <a:rPr lang="en-US" sz="2400" dirty="0" smtClean="0"/>
            </a:br>
            <a:r>
              <a:rPr lang="en-US" sz="2400" dirty="0" smtClean="0"/>
              <a:t> </a:t>
            </a:r>
            <a:endParaRPr lang="en-US" sz="2400" dirty="0"/>
          </a:p>
        </p:txBody>
      </p:sp>
      <p:sp>
        <p:nvSpPr>
          <p:cNvPr id="8" name="Rectangle 8"/>
          <p:cNvSpPr>
            <a:spLocks noChangeArrowheads="1"/>
          </p:cNvSpPr>
          <p:nvPr/>
        </p:nvSpPr>
        <p:spPr bwMode="auto">
          <a:xfrm>
            <a:off x="228600" y="5715000"/>
            <a:ext cx="4267200" cy="947738"/>
          </a:xfrm>
          <a:prstGeom prst="rect">
            <a:avLst/>
          </a:prstGeom>
          <a:noFill/>
          <a:ln w="9525">
            <a:noFill/>
            <a:miter lim="800000"/>
            <a:headEnd/>
            <a:tailEnd/>
          </a:ln>
        </p:spPr>
        <p:txBody>
          <a:bodyPr anchor="ctr"/>
          <a:lstStyle/>
          <a:p>
            <a:pPr algn="l"/>
            <a:r>
              <a:rPr lang="en-US" sz="3200" dirty="0" smtClean="0">
                <a:solidFill>
                  <a:srgbClr val="99CCFF"/>
                </a:solidFill>
              </a:rPr>
              <a:t>By</a:t>
            </a:r>
            <a:br>
              <a:rPr lang="en-US" sz="3200" dirty="0" smtClean="0">
                <a:solidFill>
                  <a:srgbClr val="99CCFF"/>
                </a:solidFill>
              </a:rPr>
            </a:br>
            <a:r>
              <a:rPr lang="en-US" sz="3200" dirty="0" smtClean="0">
                <a:solidFill>
                  <a:srgbClr val="99CCFF"/>
                </a:solidFill>
              </a:rPr>
              <a:t>Patricia MacLachlan</a:t>
            </a:r>
            <a:endParaRPr lang="en-US" sz="4400" dirty="0">
              <a:solidFill>
                <a:srgbClr val="99CCFF"/>
              </a:solidFill>
              <a:latin typeface="Times New Roman" pitchFamily="18" charset="0"/>
            </a:endParaRPr>
          </a:p>
        </p:txBody>
      </p:sp>
      <p:sp>
        <p:nvSpPr>
          <p:cNvPr id="9" name="TextBox 8"/>
          <p:cNvSpPr txBox="1"/>
          <p:nvPr/>
        </p:nvSpPr>
        <p:spPr>
          <a:xfrm>
            <a:off x="2667000" y="1447800"/>
            <a:ext cx="6248400" cy="4401205"/>
          </a:xfrm>
          <a:prstGeom prst="rect">
            <a:avLst/>
          </a:prstGeom>
          <a:noFill/>
        </p:spPr>
        <p:txBody>
          <a:bodyPr wrap="square" rtlCol="0">
            <a:spAutoFit/>
          </a:bodyPr>
          <a:lstStyle/>
          <a:p>
            <a:pPr algn="l"/>
            <a:r>
              <a:rPr lang="en-US" sz="2800" dirty="0" smtClean="0"/>
              <a:t>When William's father leaves, his mother promptly goes out and adds four dogs and a cat to their lives. William's sure that nothing can fill the hole left by his father, but the new additions to the family are determined to help, and with his sister Elinor, and his mother, William will learn that "family" can come in all shapes and sizes.</a:t>
            </a:r>
            <a:endParaRPr lang="en-US" sz="2800"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0" y="0"/>
            <a:ext cx="9144000" cy="1143000"/>
          </a:xfrm>
        </p:spPr>
        <p:txBody>
          <a:bodyPr/>
          <a:lstStyle/>
          <a:p>
            <a:r>
              <a:rPr lang="en-US" b="1" dirty="0" smtClean="0">
                <a:solidFill>
                  <a:srgbClr val="CC0000"/>
                </a:solidFill>
                <a:latin typeface="Albertus Extra Bold" pitchFamily="34" charset="0"/>
              </a:rPr>
              <a:t>All the Water in the World</a:t>
            </a:r>
          </a:p>
        </p:txBody>
      </p:sp>
      <p:sp>
        <p:nvSpPr>
          <p:cNvPr id="8" name="Rectangle 8"/>
          <p:cNvSpPr>
            <a:spLocks noChangeArrowheads="1"/>
          </p:cNvSpPr>
          <p:nvPr/>
        </p:nvSpPr>
        <p:spPr bwMode="auto">
          <a:xfrm>
            <a:off x="228600" y="5715000"/>
            <a:ext cx="3581400" cy="947738"/>
          </a:xfrm>
          <a:prstGeom prst="rect">
            <a:avLst/>
          </a:prstGeom>
          <a:noFill/>
          <a:ln w="9525">
            <a:noFill/>
            <a:miter lim="800000"/>
            <a:headEnd/>
            <a:tailEnd/>
          </a:ln>
        </p:spPr>
        <p:txBody>
          <a:bodyPr anchor="ctr"/>
          <a:lstStyle/>
          <a:p>
            <a:pPr algn="l"/>
            <a:r>
              <a:rPr lang="en-US" sz="3200" dirty="0" smtClean="0">
                <a:solidFill>
                  <a:srgbClr val="CC0000"/>
                </a:solidFill>
              </a:rPr>
              <a:t>By</a:t>
            </a:r>
            <a:br>
              <a:rPr lang="en-US" sz="3200" dirty="0" smtClean="0">
                <a:solidFill>
                  <a:srgbClr val="CC0000"/>
                </a:solidFill>
              </a:rPr>
            </a:br>
            <a:r>
              <a:rPr lang="en-US" sz="3200" dirty="0" smtClean="0">
                <a:solidFill>
                  <a:srgbClr val="CC0000"/>
                </a:solidFill>
              </a:rPr>
              <a:t>George Ella Lyon</a:t>
            </a:r>
            <a:endParaRPr lang="en-US" sz="4400" dirty="0">
              <a:solidFill>
                <a:srgbClr val="CC0000"/>
              </a:solidFill>
              <a:latin typeface="Times New Roman" pitchFamily="18" charset="0"/>
            </a:endParaRPr>
          </a:p>
        </p:txBody>
      </p:sp>
      <p:pic>
        <p:nvPicPr>
          <p:cNvPr id="5" name="Content Placeholder 4" descr="water.jpg"/>
          <p:cNvPicPr>
            <a:picLocks noGrp="1" noChangeAspect="1"/>
          </p:cNvPicPr>
          <p:nvPr>
            <p:ph sz="half" idx="1"/>
          </p:nvPr>
        </p:nvPicPr>
        <p:blipFill>
          <a:blip r:embed="rId2" cstate="print"/>
          <a:stretch>
            <a:fillRect/>
          </a:stretch>
        </p:blipFill>
        <p:spPr>
          <a:xfrm>
            <a:off x="228600" y="1447800"/>
            <a:ext cx="3490722" cy="4114800"/>
          </a:xfrm>
        </p:spPr>
      </p:pic>
      <p:sp>
        <p:nvSpPr>
          <p:cNvPr id="6" name="TextBox 5"/>
          <p:cNvSpPr txBox="1"/>
          <p:nvPr/>
        </p:nvSpPr>
        <p:spPr>
          <a:xfrm>
            <a:off x="3962400" y="1295400"/>
            <a:ext cx="4953000" cy="4401205"/>
          </a:xfrm>
          <a:prstGeom prst="rect">
            <a:avLst/>
          </a:prstGeom>
          <a:noFill/>
        </p:spPr>
        <p:txBody>
          <a:bodyPr wrap="square" rtlCol="0">
            <a:spAutoFit/>
          </a:bodyPr>
          <a:lstStyle/>
          <a:p>
            <a:pPr algn="l"/>
            <a:r>
              <a:rPr lang="en-US" sz="2800" dirty="0" smtClean="0"/>
              <a:t>A look at the water cycle in lyrical verse, forming pictures with the words as concrete poetry showing how water rises to the clouds and is rained back down again to be used by plants, people, and every living thing.  “All so precious – do not waste it…. Keep it clear, keep it clean…”</a:t>
            </a:r>
            <a:endParaRPr lang="en-US"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0" y="0"/>
            <a:ext cx="9144000" cy="1143000"/>
          </a:xfrm>
        </p:spPr>
        <p:txBody>
          <a:bodyPr/>
          <a:lstStyle/>
          <a:p>
            <a:r>
              <a:rPr lang="en-US" b="1" dirty="0" smtClean="0">
                <a:solidFill>
                  <a:srgbClr val="666699"/>
                </a:solidFill>
                <a:latin typeface="Albertus Extra Bold" pitchFamily="34" charset="0"/>
              </a:rPr>
              <a:t>America is Under Attack</a:t>
            </a:r>
            <a:r>
              <a:rPr lang="en-US" b="1" dirty="0" smtClean="0">
                <a:solidFill>
                  <a:schemeClr val="tx1"/>
                </a:solidFill>
                <a:latin typeface="Albertus Extra Bold" pitchFamily="34" charset="0"/>
              </a:rPr>
              <a:t/>
            </a:r>
            <a:br>
              <a:rPr lang="en-US" b="1" dirty="0" smtClean="0">
                <a:solidFill>
                  <a:schemeClr val="tx1"/>
                </a:solidFill>
                <a:latin typeface="Albertus Extra Bold" pitchFamily="34" charset="0"/>
              </a:rPr>
            </a:br>
            <a:endParaRPr lang="en-US" sz="2400" b="1" dirty="0" smtClean="0">
              <a:solidFill>
                <a:srgbClr val="663300"/>
              </a:solidFill>
              <a:latin typeface="Albertus Extra Bold" pitchFamily="34" charset="0"/>
            </a:endParaRPr>
          </a:p>
        </p:txBody>
      </p:sp>
      <p:pic>
        <p:nvPicPr>
          <p:cNvPr id="7" name="Content Placeholder 6" descr="allstar.jpg"/>
          <p:cNvPicPr>
            <a:picLocks noGrp="1" noChangeAspect="1"/>
          </p:cNvPicPr>
          <p:nvPr>
            <p:ph sz="half" idx="1"/>
          </p:nvPr>
        </p:nvPicPr>
        <p:blipFill>
          <a:blip r:embed="rId2" cstate="print"/>
          <a:stretch>
            <a:fillRect/>
          </a:stretch>
        </p:blipFill>
        <p:spPr>
          <a:xfrm>
            <a:off x="228600" y="1600200"/>
            <a:ext cx="3080766" cy="3962400"/>
          </a:xfrm>
        </p:spPr>
      </p:pic>
      <p:sp>
        <p:nvSpPr>
          <p:cNvPr id="8" name="Rectangle 8"/>
          <p:cNvSpPr>
            <a:spLocks noChangeArrowheads="1"/>
          </p:cNvSpPr>
          <p:nvPr/>
        </p:nvSpPr>
        <p:spPr bwMode="auto">
          <a:xfrm>
            <a:off x="228600" y="5715000"/>
            <a:ext cx="3276600" cy="947738"/>
          </a:xfrm>
          <a:prstGeom prst="rect">
            <a:avLst/>
          </a:prstGeom>
          <a:noFill/>
          <a:ln w="9525">
            <a:noFill/>
            <a:miter lim="800000"/>
            <a:headEnd/>
            <a:tailEnd/>
          </a:ln>
        </p:spPr>
        <p:txBody>
          <a:bodyPr anchor="ctr"/>
          <a:lstStyle/>
          <a:p>
            <a:pPr algn="l"/>
            <a:r>
              <a:rPr lang="en-US" sz="3200" dirty="0" smtClean="0">
                <a:solidFill>
                  <a:srgbClr val="666699"/>
                </a:solidFill>
              </a:rPr>
              <a:t>By</a:t>
            </a:r>
            <a:br>
              <a:rPr lang="en-US" sz="3200" dirty="0" smtClean="0">
                <a:solidFill>
                  <a:srgbClr val="666699"/>
                </a:solidFill>
              </a:rPr>
            </a:br>
            <a:r>
              <a:rPr lang="en-US" sz="3200" dirty="0" smtClean="0">
                <a:solidFill>
                  <a:srgbClr val="666699"/>
                </a:solidFill>
              </a:rPr>
              <a:t>Don Brown</a:t>
            </a:r>
            <a:endParaRPr lang="en-US" sz="4400" dirty="0">
              <a:solidFill>
                <a:srgbClr val="666699"/>
              </a:solidFill>
              <a:latin typeface="Times New Roman" pitchFamily="18" charset="0"/>
            </a:endParaRPr>
          </a:p>
        </p:txBody>
      </p:sp>
      <p:sp>
        <p:nvSpPr>
          <p:cNvPr id="5" name="TextBox 4"/>
          <p:cNvSpPr txBox="1"/>
          <p:nvPr/>
        </p:nvSpPr>
        <p:spPr>
          <a:xfrm>
            <a:off x="3505200" y="1143000"/>
            <a:ext cx="5410200" cy="5262979"/>
          </a:xfrm>
          <a:prstGeom prst="rect">
            <a:avLst/>
          </a:prstGeom>
          <a:noFill/>
        </p:spPr>
        <p:txBody>
          <a:bodyPr wrap="square" rtlCol="0">
            <a:spAutoFit/>
          </a:bodyPr>
          <a:lstStyle/>
          <a:p>
            <a:pPr algn="l"/>
            <a:r>
              <a:rPr lang="en-US" sz="2800" dirty="0" smtClean="0"/>
              <a:t>September 11, 2001 started out as a beautiful sunny day.   At 8:00 AM our world changed as we knew it.  This account moves chronologically through the morning, from the plane hijackings to the crashes at the World Trade Center, the Pentagon, and Pennsylvania; from the rescue operations at the WTC site to the collapse of the buildings.</a:t>
            </a:r>
            <a:endParaRPr lang="en-US" sz="280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0" y="0"/>
            <a:ext cx="9144000" cy="1143000"/>
          </a:xfrm>
        </p:spPr>
        <p:txBody>
          <a:bodyPr/>
          <a:lstStyle/>
          <a:p>
            <a:r>
              <a:rPr lang="en-US" b="1" dirty="0" smtClean="0">
                <a:solidFill>
                  <a:srgbClr val="FF5050"/>
                </a:solidFill>
                <a:latin typeface="Albertus Extra Bold" pitchFamily="34" charset="0"/>
              </a:rPr>
              <a:t>Balloons Over Broadway</a:t>
            </a:r>
          </a:p>
        </p:txBody>
      </p:sp>
      <p:pic>
        <p:nvPicPr>
          <p:cNvPr id="7" name="Content Placeholder 6" descr="lost boy.jpg"/>
          <p:cNvPicPr>
            <a:picLocks noGrp="1" noChangeAspect="1"/>
          </p:cNvPicPr>
          <p:nvPr>
            <p:ph sz="half" idx="1"/>
          </p:nvPr>
        </p:nvPicPr>
        <p:blipFill>
          <a:blip r:embed="rId2" cstate="print"/>
          <a:stretch>
            <a:fillRect/>
          </a:stretch>
        </p:blipFill>
        <p:spPr>
          <a:xfrm>
            <a:off x="228600" y="1981200"/>
            <a:ext cx="3821652" cy="3124200"/>
          </a:xfrm>
        </p:spPr>
      </p:pic>
      <p:sp>
        <p:nvSpPr>
          <p:cNvPr id="9" name="Rectangle 8"/>
          <p:cNvSpPr>
            <a:spLocks noChangeArrowheads="1"/>
          </p:cNvSpPr>
          <p:nvPr/>
        </p:nvSpPr>
        <p:spPr bwMode="auto">
          <a:xfrm>
            <a:off x="228600" y="5638800"/>
            <a:ext cx="4191000" cy="947738"/>
          </a:xfrm>
          <a:prstGeom prst="rect">
            <a:avLst/>
          </a:prstGeom>
          <a:noFill/>
          <a:ln w="9525">
            <a:noFill/>
            <a:miter lim="800000"/>
            <a:headEnd/>
            <a:tailEnd/>
          </a:ln>
        </p:spPr>
        <p:txBody>
          <a:bodyPr anchor="ctr"/>
          <a:lstStyle/>
          <a:p>
            <a:pPr algn="l"/>
            <a:r>
              <a:rPr lang="en-US" sz="3200" dirty="0" smtClean="0">
                <a:solidFill>
                  <a:srgbClr val="FF5050"/>
                </a:solidFill>
              </a:rPr>
              <a:t>By</a:t>
            </a:r>
            <a:br>
              <a:rPr lang="en-US" sz="3200" dirty="0" smtClean="0">
                <a:solidFill>
                  <a:srgbClr val="FF5050"/>
                </a:solidFill>
              </a:rPr>
            </a:br>
            <a:r>
              <a:rPr lang="en-US" sz="3200" dirty="0" smtClean="0">
                <a:solidFill>
                  <a:srgbClr val="FF5050"/>
                </a:solidFill>
              </a:rPr>
              <a:t>Melissa Sweet</a:t>
            </a:r>
            <a:endParaRPr lang="en-US" sz="4400" dirty="0">
              <a:solidFill>
                <a:srgbClr val="FF5050"/>
              </a:solidFill>
              <a:latin typeface="Times New Roman" pitchFamily="18" charset="0"/>
            </a:endParaRPr>
          </a:p>
        </p:txBody>
      </p:sp>
      <p:sp>
        <p:nvSpPr>
          <p:cNvPr id="5" name="TextBox 4"/>
          <p:cNvSpPr txBox="1"/>
          <p:nvPr/>
        </p:nvSpPr>
        <p:spPr>
          <a:xfrm>
            <a:off x="4191000" y="1600200"/>
            <a:ext cx="4724400" cy="4401205"/>
          </a:xfrm>
          <a:prstGeom prst="rect">
            <a:avLst/>
          </a:prstGeom>
          <a:noFill/>
        </p:spPr>
        <p:txBody>
          <a:bodyPr wrap="square" rtlCol="0">
            <a:spAutoFit/>
          </a:bodyPr>
          <a:lstStyle/>
          <a:p>
            <a:pPr algn="l"/>
            <a:r>
              <a:rPr lang="en-US" sz="2800" dirty="0" smtClean="0"/>
              <a:t>Everyone's a New Yorker on Thanksgiving Day, when young and old rise early to see what giant new balloons will fill the skies for Macy's Thanksgiving Day Parade. Who first invented these "upside-down puppets"? Meet Tony Sarg, puppeteer extraordinaire! </a:t>
            </a:r>
            <a:endParaRPr lang="en-US" sz="2800"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0" y="0"/>
            <a:ext cx="9144000" cy="1371600"/>
          </a:xfrm>
        </p:spPr>
        <p:txBody>
          <a:bodyPr/>
          <a:lstStyle/>
          <a:p>
            <a:r>
              <a:rPr lang="en-US" b="1" dirty="0" smtClean="0">
                <a:solidFill>
                  <a:srgbClr val="009900"/>
                </a:solidFill>
                <a:latin typeface="Albertus Extra Bold" pitchFamily="34" charset="0"/>
              </a:rPr>
              <a:t>Bongo Fishing</a:t>
            </a:r>
          </a:p>
        </p:txBody>
      </p:sp>
      <p:pic>
        <p:nvPicPr>
          <p:cNvPr id="4" name="Content Placeholder 3" descr="potter.jpg"/>
          <p:cNvPicPr>
            <a:picLocks noGrp="1" noChangeAspect="1"/>
          </p:cNvPicPr>
          <p:nvPr>
            <p:ph sz="half" idx="1"/>
          </p:nvPr>
        </p:nvPicPr>
        <p:blipFill>
          <a:blip r:embed="rId2" cstate="print"/>
          <a:stretch>
            <a:fillRect/>
          </a:stretch>
        </p:blipFill>
        <p:spPr>
          <a:xfrm>
            <a:off x="152400" y="1600200"/>
            <a:ext cx="2438400" cy="3680604"/>
          </a:xfrm>
        </p:spPr>
      </p:pic>
      <p:sp>
        <p:nvSpPr>
          <p:cNvPr id="6" name="Rectangle 8"/>
          <p:cNvSpPr>
            <a:spLocks noChangeArrowheads="1"/>
          </p:cNvSpPr>
          <p:nvPr/>
        </p:nvSpPr>
        <p:spPr bwMode="auto">
          <a:xfrm>
            <a:off x="228600" y="5715000"/>
            <a:ext cx="3733800" cy="947738"/>
          </a:xfrm>
          <a:prstGeom prst="rect">
            <a:avLst/>
          </a:prstGeom>
          <a:noFill/>
          <a:ln w="9525">
            <a:noFill/>
            <a:miter lim="800000"/>
            <a:headEnd/>
            <a:tailEnd/>
          </a:ln>
        </p:spPr>
        <p:txBody>
          <a:bodyPr anchor="ctr"/>
          <a:lstStyle/>
          <a:p>
            <a:pPr algn="l"/>
            <a:r>
              <a:rPr lang="en-US" sz="3200" dirty="0" smtClean="0">
                <a:solidFill>
                  <a:srgbClr val="009900"/>
                </a:solidFill>
              </a:rPr>
              <a:t>By</a:t>
            </a:r>
            <a:br>
              <a:rPr lang="en-US" sz="3200" dirty="0" smtClean="0">
                <a:solidFill>
                  <a:srgbClr val="009900"/>
                </a:solidFill>
              </a:rPr>
            </a:br>
            <a:r>
              <a:rPr lang="en-US" sz="3200" dirty="0" smtClean="0">
                <a:solidFill>
                  <a:srgbClr val="009900"/>
                </a:solidFill>
              </a:rPr>
              <a:t>Thatcher Hurd</a:t>
            </a:r>
            <a:endParaRPr lang="en-US" sz="4400" dirty="0">
              <a:solidFill>
                <a:srgbClr val="009900"/>
              </a:solidFill>
              <a:latin typeface="Times New Roman" pitchFamily="18" charset="0"/>
            </a:endParaRPr>
          </a:p>
        </p:txBody>
      </p:sp>
      <p:sp>
        <p:nvSpPr>
          <p:cNvPr id="5" name="TextBox 4"/>
          <p:cNvSpPr txBox="1"/>
          <p:nvPr/>
        </p:nvSpPr>
        <p:spPr>
          <a:xfrm>
            <a:off x="2743200" y="1447800"/>
            <a:ext cx="6248400" cy="4832092"/>
          </a:xfrm>
          <a:prstGeom prst="rect">
            <a:avLst/>
          </a:prstGeom>
          <a:noFill/>
        </p:spPr>
        <p:txBody>
          <a:bodyPr wrap="square" rtlCol="0">
            <a:spAutoFit/>
          </a:bodyPr>
          <a:lstStyle/>
          <a:p>
            <a:pPr algn="l"/>
            <a:r>
              <a:rPr lang="en-US" sz="2800" dirty="0" smtClean="0"/>
              <a:t>Jason has a pretty normal life: he lives with his mom, he goes to school, he does his homework. But when he meets a short, bluish alien named Sam, his life begins to seem much less normal and a lot more...well, alien. Sam takes Jason bongo fishing in space, and a whole new world opens up.  But when Jason's cat, Sputnik, disappears, things start to get a little weird. </a:t>
            </a:r>
            <a:endParaRPr lang="en-US" sz="2800"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0" y="0"/>
            <a:ext cx="9144000" cy="1143000"/>
          </a:xfrm>
        </p:spPr>
        <p:txBody>
          <a:bodyPr/>
          <a:lstStyle/>
          <a:p>
            <a:r>
              <a:rPr lang="en-US" b="1" dirty="0" smtClean="0">
                <a:solidFill>
                  <a:srgbClr val="669900"/>
                </a:solidFill>
                <a:latin typeface="Albertus Extra Bold" pitchFamily="34" charset="0"/>
              </a:rPr>
              <a:t>Close to Famous</a:t>
            </a:r>
          </a:p>
        </p:txBody>
      </p:sp>
      <p:pic>
        <p:nvPicPr>
          <p:cNvPr id="6" name="Content Placeholder 5" descr="mirror.jpg"/>
          <p:cNvPicPr>
            <a:picLocks noGrp="1" noChangeAspect="1"/>
          </p:cNvPicPr>
          <p:nvPr>
            <p:ph sz="half" idx="1"/>
          </p:nvPr>
        </p:nvPicPr>
        <p:blipFill>
          <a:blip r:embed="rId2" cstate="print"/>
          <a:stretch>
            <a:fillRect/>
          </a:stretch>
        </p:blipFill>
        <p:spPr>
          <a:xfrm>
            <a:off x="152400" y="1600200"/>
            <a:ext cx="2470308" cy="3800475"/>
          </a:xfrm>
        </p:spPr>
      </p:pic>
      <p:sp>
        <p:nvSpPr>
          <p:cNvPr id="8" name="Rectangle 7"/>
          <p:cNvSpPr/>
          <p:nvPr/>
        </p:nvSpPr>
        <p:spPr>
          <a:xfrm>
            <a:off x="4419600" y="1828800"/>
            <a:ext cx="4495800" cy="461665"/>
          </a:xfrm>
          <a:prstGeom prst="rect">
            <a:avLst/>
          </a:prstGeom>
        </p:spPr>
        <p:txBody>
          <a:bodyPr wrap="square">
            <a:spAutoFit/>
          </a:bodyPr>
          <a:lstStyle/>
          <a:p>
            <a:pPr algn="l"/>
            <a:r>
              <a:rPr lang="en-US" sz="2400" dirty="0" smtClean="0"/>
              <a:t> </a:t>
            </a:r>
            <a:endParaRPr lang="en-US" sz="2400" dirty="0"/>
          </a:p>
        </p:txBody>
      </p:sp>
      <p:sp>
        <p:nvSpPr>
          <p:cNvPr id="7" name="Rectangle 8"/>
          <p:cNvSpPr>
            <a:spLocks noChangeArrowheads="1"/>
          </p:cNvSpPr>
          <p:nvPr/>
        </p:nvSpPr>
        <p:spPr bwMode="auto">
          <a:xfrm>
            <a:off x="228600" y="5715000"/>
            <a:ext cx="3276600" cy="947738"/>
          </a:xfrm>
          <a:prstGeom prst="rect">
            <a:avLst/>
          </a:prstGeom>
          <a:noFill/>
          <a:ln w="9525">
            <a:noFill/>
            <a:miter lim="800000"/>
            <a:headEnd/>
            <a:tailEnd/>
          </a:ln>
        </p:spPr>
        <p:txBody>
          <a:bodyPr anchor="ctr"/>
          <a:lstStyle/>
          <a:p>
            <a:pPr algn="l"/>
            <a:r>
              <a:rPr lang="en-US" sz="3200" dirty="0" smtClean="0">
                <a:solidFill>
                  <a:srgbClr val="669900"/>
                </a:solidFill>
              </a:rPr>
              <a:t>By</a:t>
            </a:r>
          </a:p>
          <a:p>
            <a:pPr algn="l"/>
            <a:r>
              <a:rPr lang="en-US" sz="3200" dirty="0" smtClean="0">
                <a:solidFill>
                  <a:srgbClr val="669900"/>
                </a:solidFill>
              </a:rPr>
              <a:t>Joan Bauer</a:t>
            </a:r>
            <a:endParaRPr lang="en-US" sz="4400" dirty="0">
              <a:solidFill>
                <a:srgbClr val="669900"/>
              </a:solidFill>
              <a:latin typeface="Times New Roman" pitchFamily="18" charset="0"/>
            </a:endParaRPr>
          </a:p>
        </p:txBody>
      </p:sp>
      <p:sp>
        <p:nvSpPr>
          <p:cNvPr id="9" name="TextBox 8"/>
          <p:cNvSpPr txBox="1"/>
          <p:nvPr/>
        </p:nvSpPr>
        <p:spPr>
          <a:xfrm>
            <a:off x="2819400" y="1143000"/>
            <a:ext cx="6172200" cy="5262979"/>
          </a:xfrm>
          <a:prstGeom prst="rect">
            <a:avLst/>
          </a:prstGeom>
          <a:noFill/>
        </p:spPr>
        <p:txBody>
          <a:bodyPr wrap="square" rtlCol="0">
            <a:spAutoFit/>
          </a:bodyPr>
          <a:lstStyle/>
          <a:p>
            <a:pPr algn="l"/>
            <a:r>
              <a:rPr lang="en-US" sz="2800" dirty="0" smtClean="0"/>
              <a:t>Foster McFee dreams of having her own cooking show. Macon Dillard's goal is to be a documentary filmmaker. Foster's mother Rayka longs to be a headliner instead of a back-up singer. And Miss Charleena plans a triumphant return to Hollywood. Everyone has a dream, but nobody is even close to famous until some unexpected events shake the town and its inhabitants-and put their big ambitions to the test. </a:t>
            </a:r>
            <a:endParaRPr lang="en-US" sz="28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0" y="0"/>
            <a:ext cx="9144000" cy="1143000"/>
          </a:xfrm>
        </p:spPr>
        <p:txBody>
          <a:bodyPr/>
          <a:lstStyle/>
          <a:p>
            <a:r>
              <a:rPr lang="en-US" b="1" dirty="0" smtClean="0">
                <a:solidFill>
                  <a:srgbClr val="336600"/>
                </a:solidFill>
                <a:latin typeface="Albertus Extra Bold" pitchFamily="34" charset="0"/>
              </a:rPr>
              <a:t>Eight Keys</a:t>
            </a:r>
          </a:p>
        </p:txBody>
      </p:sp>
      <p:pic>
        <p:nvPicPr>
          <p:cNvPr id="7" name="Content Placeholder 6" descr="sing.jpg"/>
          <p:cNvPicPr>
            <a:picLocks noGrp="1" noChangeAspect="1"/>
          </p:cNvPicPr>
          <p:nvPr>
            <p:ph sz="half" idx="1"/>
          </p:nvPr>
        </p:nvPicPr>
        <p:blipFill>
          <a:blip r:embed="rId2" cstate="print"/>
          <a:stretch>
            <a:fillRect/>
          </a:stretch>
        </p:blipFill>
        <p:spPr>
          <a:xfrm>
            <a:off x="228600" y="1600200"/>
            <a:ext cx="2514600" cy="3810000"/>
          </a:xfrm>
        </p:spPr>
      </p:pic>
      <p:sp>
        <p:nvSpPr>
          <p:cNvPr id="6" name="Rectangle 5"/>
          <p:cNvSpPr/>
          <p:nvPr/>
        </p:nvSpPr>
        <p:spPr>
          <a:xfrm>
            <a:off x="3429000" y="1676400"/>
            <a:ext cx="5257800" cy="830997"/>
          </a:xfrm>
          <a:prstGeom prst="rect">
            <a:avLst/>
          </a:prstGeom>
        </p:spPr>
        <p:txBody>
          <a:bodyPr wrap="square">
            <a:spAutoFit/>
          </a:bodyPr>
          <a:lstStyle/>
          <a:p>
            <a:pPr algn="l"/>
            <a:r>
              <a:rPr lang="en-US" sz="2400" dirty="0" smtClean="0"/>
              <a:t/>
            </a:r>
            <a:br>
              <a:rPr lang="en-US" sz="2400" dirty="0" smtClean="0"/>
            </a:br>
            <a:r>
              <a:rPr lang="en-US" sz="2400" dirty="0" smtClean="0"/>
              <a:t> </a:t>
            </a:r>
            <a:endParaRPr lang="en-US" sz="2400" dirty="0"/>
          </a:p>
        </p:txBody>
      </p:sp>
      <p:sp>
        <p:nvSpPr>
          <p:cNvPr id="8" name="Rectangle 8"/>
          <p:cNvSpPr>
            <a:spLocks noChangeArrowheads="1"/>
          </p:cNvSpPr>
          <p:nvPr/>
        </p:nvSpPr>
        <p:spPr bwMode="auto">
          <a:xfrm>
            <a:off x="228600" y="5715000"/>
            <a:ext cx="3276600" cy="947738"/>
          </a:xfrm>
          <a:prstGeom prst="rect">
            <a:avLst/>
          </a:prstGeom>
          <a:noFill/>
          <a:ln w="9525">
            <a:noFill/>
            <a:miter lim="800000"/>
            <a:headEnd/>
            <a:tailEnd/>
          </a:ln>
        </p:spPr>
        <p:txBody>
          <a:bodyPr anchor="ctr"/>
          <a:lstStyle/>
          <a:p>
            <a:pPr algn="l"/>
            <a:r>
              <a:rPr lang="en-US" sz="3200" dirty="0" smtClean="0">
                <a:solidFill>
                  <a:srgbClr val="336600"/>
                </a:solidFill>
              </a:rPr>
              <a:t>By</a:t>
            </a:r>
            <a:br>
              <a:rPr lang="en-US" sz="3200" dirty="0" smtClean="0">
                <a:solidFill>
                  <a:srgbClr val="336600"/>
                </a:solidFill>
              </a:rPr>
            </a:br>
            <a:r>
              <a:rPr lang="en-US" sz="3200" dirty="0" smtClean="0">
                <a:solidFill>
                  <a:srgbClr val="336600"/>
                </a:solidFill>
              </a:rPr>
              <a:t>Suzanne LaFleur</a:t>
            </a:r>
            <a:endParaRPr lang="en-US" sz="4400" dirty="0">
              <a:solidFill>
                <a:srgbClr val="336600"/>
              </a:solidFill>
              <a:latin typeface="Times New Roman" pitchFamily="18" charset="0"/>
            </a:endParaRPr>
          </a:p>
        </p:txBody>
      </p:sp>
      <p:sp>
        <p:nvSpPr>
          <p:cNvPr id="9" name="TextBox 8"/>
          <p:cNvSpPr txBox="1"/>
          <p:nvPr/>
        </p:nvSpPr>
        <p:spPr>
          <a:xfrm>
            <a:off x="2971800" y="1447800"/>
            <a:ext cx="6019800" cy="3970318"/>
          </a:xfrm>
          <a:prstGeom prst="rect">
            <a:avLst/>
          </a:prstGeom>
          <a:noFill/>
        </p:spPr>
        <p:txBody>
          <a:bodyPr wrap="square" rtlCol="0">
            <a:spAutoFit/>
          </a:bodyPr>
          <a:lstStyle/>
          <a:p>
            <a:pPr algn="l"/>
            <a:r>
              <a:rPr lang="en-US" sz="2800" dirty="0" smtClean="0"/>
              <a:t>Elise has always lived with her Uncle and Aunt.  There's always been a barn behind the house with eight locked doors on the second floor. Then, soon after her 12th birthday, Elise receives a mysterious key left for her by her father. A key that unlocks one of the eight doors upstairs in the barn.</a:t>
            </a:r>
            <a:endParaRPr lang="en-US" sz="2800"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0" y="0"/>
            <a:ext cx="9144000" cy="1143000"/>
          </a:xfrm>
        </p:spPr>
        <p:txBody>
          <a:bodyPr/>
          <a:lstStyle/>
          <a:p>
            <a:r>
              <a:rPr lang="en-US" b="1" dirty="0" smtClean="0">
                <a:solidFill>
                  <a:srgbClr val="000066"/>
                </a:solidFill>
                <a:latin typeface="Albertus Extra Bold" pitchFamily="34" charset="0"/>
              </a:rPr>
              <a:t>Escape by the Night</a:t>
            </a:r>
          </a:p>
        </p:txBody>
      </p:sp>
      <p:pic>
        <p:nvPicPr>
          <p:cNvPr id="4" name="Content Placeholder 3" descr="owen.jpg"/>
          <p:cNvPicPr>
            <a:picLocks noGrp="1" noChangeAspect="1"/>
          </p:cNvPicPr>
          <p:nvPr>
            <p:ph sz="half" idx="1"/>
          </p:nvPr>
        </p:nvPicPr>
        <p:blipFill>
          <a:blip r:embed="rId2" cstate="print"/>
          <a:stretch>
            <a:fillRect/>
          </a:stretch>
        </p:blipFill>
        <p:spPr>
          <a:xfrm>
            <a:off x="228600" y="1752600"/>
            <a:ext cx="2621280" cy="3615558"/>
          </a:xfrm>
        </p:spPr>
      </p:pic>
      <p:sp>
        <p:nvSpPr>
          <p:cNvPr id="6" name="Rectangle 8"/>
          <p:cNvSpPr>
            <a:spLocks noChangeArrowheads="1"/>
          </p:cNvSpPr>
          <p:nvPr/>
        </p:nvSpPr>
        <p:spPr bwMode="auto">
          <a:xfrm>
            <a:off x="228600" y="5715000"/>
            <a:ext cx="4343400" cy="947738"/>
          </a:xfrm>
          <a:prstGeom prst="rect">
            <a:avLst/>
          </a:prstGeom>
          <a:noFill/>
          <a:ln w="9525">
            <a:noFill/>
            <a:miter lim="800000"/>
            <a:headEnd/>
            <a:tailEnd/>
          </a:ln>
        </p:spPr>
        <p:txBody>
          <a:bodyPr anchor="ctr"/>
          <a:lstStyle/>
          <a:p>
            <a:pPr algn="l"/>
            <a:r>
              <a:rPr lang="en-US" sz="3200" dirty="0" smtClean="0">
                <a:solidFill>
                  <a:srgbClr val="000066"/>
                </a:solidFill>
              </a:rPr>
              <a:t>By</a:t>
            </a:r>
            <a:br>
              <a:rPr lang="en-US" sz="3200" dirty="0" smtClean="0">
                <a:solidFill>
                  <a:srgbClr val="000066"/>
                </a:solidFill>
              </a:rPr>
            </a:br>
            <a:r>
              <a:rPr lang="en-US" sz="3200" dirty="0" smtClean="0">
                <a:solidFill>
                  <a:srgbClr val="000066"/>
                </a:solidFill>
              </a:rPr>
              <a:t>Laurie Myers</a:t>
            </a:r>
            <a:endParaRPr lang="en-US" sz="4400" dirty="0">
              <a:solidFill>
                <a:srgbClr val="000066"/>
              </a:solidFill>
              <a:latin typeface="Times New Roman" pitchFamily="18" charset="0"/>
            </a:endParaRPr>
          </a:p>
        </p:txBody>
      </p:sp>
      <p:sp>
        <p:nvSpPr>
          <p:cNvPr id="7" name="Rectangle 6"/>
          <p:cNvSpPr/>
          <p:nvPr/>
        </p:nvSpPr>
        <p:spPr>
          <a:xfrm>
            <a:off x="4114800" y="1524000"/>
            <a:ext cx="4572000" cy="461665"/>
          </a:xfrm>
          <a:prstGeom prst="rect">
            <a:avLst/>
          </a:prstGeom>
        </p:spPr>
        <p:txBody>
          <a:bodyPr>
            <a:spAutoFit/>
          </a:bodyPr>
          <a:lstStyle/>
          <a:p>
            <a:pPr algn="l"/>
            <a:r>
              <a:rPr lang="en-US" sz="2400" dirty="0" smtClean="0"/>
              <a:t> </a:t>
            </a:r>
            <a:endParaRPr lang="en-US" sz="2400" dirty="0"/>
          </a:p>
        </p:txBody>
      </p:sp>
      <p:sp>
        <p:nvSpPr>
          <p:cNvPr id="8" name="TextBox 7"/>
          <p:cNvSpPr txBox="1"/>
          <p:nvPr/>
        </p:nvSpPr>
        <p:spPr>
          <a:xfrm>
            <a:off x="3352800" y="1219200"/>
            <a:ext cx="5410200" cy="954107"/>
          </a:xfrm>
          <a:prstGeom prst="rect">
            <a:avLst/>
          </a:prstGeom>
          <a:noFill/>
        </p:spPr>
        <p:txBody>
          <a:bodyPr wrap="square" rtlCol="0">
            <a:spAutoFit/>
          </a:bodyPr>
          <a:lstStyle/>
          <a:p>
            <a:pPr algn="l"/>
            <a:endParaRPr lang="en-US" sz="2800" dirty="0" smtClean="0"/>
          </a:p>
          <a:p>
            <a:pPr algn="l"/>
            <a:endParaRPr lang="en-US" sz="2800" dirty="0"/>
          </a:p>
        </p:txBody>
      </p:sp>
      <p:sp>
        <p:nvSpPr>
          <p:cNvPr id="9" name="TextBox 8"/>
          <p:cNvSpPr txBox="1"/>
          <p:nvPr/>
        </p:nvSpPr>
        <p:spPr>
          <a:xfrm>
            <a:off x="2971800" y="1219200"/>
            <a:ext cx="6019800" cy="5262979"/>
          </a:xfrm>
          <a:prstGeom prst="rect">
            <a:avLst/>
          </a:prstGeom>
          <a:noFill/>
        </p:spPr>
        <p:txBody>
          <a:bodyPr wrap="square" rtlCol="0">
            <a:spAutoFit/>
          </a:bodyPr>
          <a:lstStyle/>
          <a:p>
            <a:pPr algn="l"/>
            <a:r>
              <a:rPr lang="en-US" sz="2800" dirty="0" smtClean="0"/>
              <a:t>Ever since the Civil War started, wounded men waiting to be treated at the local church-turned-hospital have been coming into this Georgia town in droves. When ten-year old Tommy sees a soldier drop his notebook, he sends his dog, Samson, to fetch it. Tommy soon meets the soldier and is faced with the hardest decision he's ever had to make: whether or not he should help a Yankee escape to freedom.</a:t>
            </a:r>
            <a:endParaRPr lang="en-US" sz="28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0" y="0"/>
            <a:ext cx="9144000" cy="1066800"/>
          </a:xfrm>
        </p:spPr>
        <p:txBody>
          <a:bodyPr/>
          <a:lstStyle/>
          <a:p>
            <a:r>
              <a:rPr lang="en-US" b="1" dirty="0" smtClean="0">
                <a:solidFill>
                  <a:srgbClr val="FF9900"/>
                </a:solidFill>
                <a:latin typeface="Albertus Extra Bold" pitchFamily="34" charset="0"/>
              </a:rPr>
              <a:t>The Incredible Life of Balto</a:t>
            </a:r>
          </a:p>
        </p:txBody>
      </p:sp>
      <p:pic>
        <p:nvPicPr>
          <p:cNvPr id="7" name="Content Placeholder 6" descr="cloud.jpg"/>
          <p:cNvPicPr>
            <a:picLocks noGrp="1" noChangeAspect="1"/>
          </p:cNvPicPr>
          <p:nvPr>
            <p:ph sz="half" idx="1"/>
          </p:nvPr>
        </p:nvPicPr>
        <p:blipFill>
          <a:blip r:embed="rId2" cstate="print"/>
          <a:stretch>
            <a:fillRect/>
          </a:stretch>
        </p:blipFill>
        <p:spPr>
          <a:xfrm>
            <a:off x="152400" y="1752600"/>
            <a:ext cx="3143250" cy="3687096"/>
          </a:xfrm>
        </p:spPr>
      </p:pic>
      <p:sp>
        <p:nvSpPr>
          <p:cNvPr id="6" name="Rectangle 5"/>
          <p:cNvSpPr/>
          <p:nvPr/>
        </p:nvSpPr>
        <p:spPr>
          <a:xfrm>
            <a:off x="4114800" y="1752600"/>
            <a:ext cx="4572000" cy="461665"/>
          </a:xfrm>
          <a:prstGeom prst="rect">
            <a:avLst/>
          </a:prstGeom>
        </p:spPr>
        <p:txBody>
          <a:bodyPr>
            <a:spAutoFit/>
          </a:bodyPr>
          <a:lstStyle/>
          <a:p>
            <a:pPr algn="l"/>
            <a:r>
              <a:rPr lang="en-US" sz="2400" dirty="0" smtClean="0"/>
              <a:t> </a:t>
            </a:r>
            <a:endParaRPr lang="en-US" sz="2400" dirty="0"/>
          </a:p>
        </p:txBody>
      </p:sp>
      <p:sp>
        <p:nvSpPr>
          <p:cNvPr id="8" name="Rectangle 8"/>
          <p:cNvSpPr>
            <a:spLocks noChangeArrowheads="1"/>
          </p:cNvSpPr>
          <p:nvPr/>
        </p:nvSpPr>
        <p:spPr bwMode="auto">
          <a:xfrm>
            <a:off x="228600" y="5715000"/>
            <a:ext cx="3810000" cy="947738"/>
          </a:xfrm>
          <a:prstGeom prst="rect">
            <a:avLst/>
          </a:prstGeom>
          <a:noFill/>
          <a:ln w="9525">
            <a:noFill/>
            <a:miter lim="800000"/>
            <a:headEnd/>
            <a:tailEnd/>
          </a:ln>
        </p:spPr>
        <p:txBody>
          <a:bodyPr anchor="ctr"/>
          <a:lstStyle/>
          <a:p>
            <a:pPr algn="l"/>
            <a:r>
              <a:rPr lang="en-US" sz="3200" dirty="0" smtClean="0">
                <a:solidFill>
                  <a:srgbClr val="FF9900"/>
                </a:solidFill>
              </a:rPr>
              <a:t>By</a:t>
            </a:r>
            <a:br>
              <a:rPr lang="en-US" sz="3200" dirty="0" smtClean="0">
                <a:solidFill>
                  <a:srgbClr val="FF9900"/>
                </a:solidFill>
              </a:rPr>
            </a:br>
            <a:r>
              <a:rPr lang="en-US" sz="3200" dirty="0" smtClean="0">
                <a:solidFill>
                  <a:srgbClr val="FF9900"/>
                </a:solidFill>
              </a:rPr>
              <a:t>Meghan McCarthy</a:t>
            </a:r>
            <a:endParaRPr lang="en-US" sz="4400" dirty="0">
              <a:solidFill>
                <a:srgbClr val="FF9900"/>
              </a:solidFill>
              <a:latin typeface="Times New Roman" pitchFamily="18" charset="0"/>
            </a:endParaRPr>
          </a:p>
        </p:txBody>
      </p:sp>
      <p:sp>
        <p:nvSpPr>
          <p:cNvPr id="9" name="TextBox 8"/>
          <p:cNvSpPr txBox="1"/>
          <p:nvPr/>
        </p:nvSpPr>
        <p:spPr>
          <a:xfrm>
            <a:off x="3505200" y="1600200"/>
            <a:ext cx="5410200" cy="3970318"/>
          </a:xfrm>
          <a:prstGeom prst="rect">
            <a:avLst/>
          </a:prstGeom>
          <a:noFill/>
        </p:spPr>
        <p:txBody>
          <a:bodyPr wrap="square" rtlCol="0">
            <a:spAutoFit/>
          </a:bodyPr>
          <a:lstStyle/>
          <a:p>
            <a:pPr algn="l"/>
            <a:r>
              <a:rPr lang="en-US" sz="2800" dirty="0" smtClean="0"/>
              <a:t>Many children have heard of Balto, the dog who led his sled team through a blizzard in 1925 to Nome, Alaska, delivering life-saving serum to those ill with diphtheria. He became instantly famous but what very few people know is what happened to him after his stardom.</a:t>
            </a:r>
            <a:endParaRPr lang="en-US" sz="2800" dirty="0"/>
          </a:p>
        </p:txBody>
      </p:sp>
    </p:spTree>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lbertus Extra Bold"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lbertus Extra Bold"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1791</TotalTime>
  <Words>999</Words>
  <Application>Microsoft Office PowerPoint</Application>
  <PresentationFormat>On-screen Show (4:3)</PresentationFormat>
  <Paragraphs>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Louisiana Young Readers’ Choice Award</vt:lpstr>
      <vt:lpstr>All the Water in the World</vt:lpstr>
      <vt:lpstr>America is Under Attack </vt:lpstr>
      <vt:lpstr>Balloons Over Broadway</vt:lpstr>
      <vt:lpstr>Bongo Fishing</vt:lpstr>
      <vt:lpstr>Close to Famous</vt:lpstr>
      <vt:lpstr>Eight Keys</vt:lpstr>
      <vt:lpstr>Escape by the Night</vt:lpstr>
      <vt:lpstr>The Incredible Life of Balto</vt:lpstr>
      <vt:lpstr>Lots and Lots of Coins</vt:lpstr>
      <vt:lpstr>Nurse, Soldier, Spy: The Story of Sarah Edmonds, A Civil War Hero</vt:lpstr>
      <vt:lpstr>Olivia’s Birds: Saving the Gulf</vt:lpstr>
      <vt:lpstr>The Secret Kingdom Chronicles of the Red King</vt:lpstr>
      <vt:lpstr>Ten Rules  You Absolutely Must Not Break if You Want to Survive the School Bus</vt:lpstr>
      <vt:lpstr>Trundle’s Quest</vt:lpstr>
      <vt:lpstr>Waiting for the Magic</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Kirsten M. Steintrager</dc:creator>
  <cp:lastModifiedBy>Catherine Helen Bascle</cp:lastModifiedBy>
  <cp:revision>150</cp:revision>
  <dcterms:created xsi:type="dcterms:W3CDTF">2005-05-21T18:10:15Z</dcterms:created>
  <dcterms:modified xsi:type="dcterms:W3CDTF">2013-03-14T15:00:32Z</dcterms:modified>
</cp:coreProperties>
</file>