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sldIdLst>
    <p:sldId id="271" r:id="rId2"/>
    <p:sldId id="273" r:id="rId3"/>
    <p:sldId id="272" r:id="rId4"/>
    <p:sldId id="277" r:id="rId5"/>
    <p:sldId id="283" r:id="rId6"/>
    <p:sldId id="281" r:id="rId7"/>
    <p:sldId id="289" r:id="rId8"/>
    <p:sldId id="278" r:id="rId9"/>
    <p:sldId id="276" r:id="rId10"/>
    <p:sldId id="284" r:id="rId11"/>
    <p:sldId id="279" r:id="rId12"/>
    <p:sldId id="285" r:id="rId13"/>
    <p:sldId id="287" r:id="rId14"/>
    <p:sldId id="274" r:id="rId15"/>
    <p:sldId id="286" r:id="rId16"/>
    <p:sldId id="288" r:id="rId17"/>
  </p:sldIdLst>
  <p:sldSz cx="9144000" cy="6858000" type="screen4x3"/>
  <p:notesSz cx="6858000" cy="9144000"/>
  <p:defaultTextStyle>
    <a:defPPr>
      <a:defRPr lang="en-US"/>
    </a:defPPr>
    <a:lvl1pPr algn="l" rtl="0" fontAlgn="base">
      <a:spcBef>
        <a:spcPct val="0"/>
      </a:spcBef>
      <a:spcAft>
        <a:spcPct val="0"/>
      </a:spcAft>
      <a:defRPr sz="4000" kern="1200">
        <a:solidFill>
          <a:schemeClr val="tx1"/>
        </a:solidFill>
        <a:latin typeface="Albertus Extra Bold"/>
        <a:ea typeface="+mn-ea"/>
        <a:cs typeface="+mn-cs"/>
      </a:defRPr>
    </a:lvl1pPr>
    <a:lvl2pPr marL="457200" algn="l" rtl="0" fontAlgn="base">
      <a:spcBef>
        <a:spcPct val="0"/>
      </a:spcBef>
      <a:spcAft>
        <a:spcPct val="0"/>
      </a:spcAft>
      <a:defRPr sz="4000" kern="1200">
        <a:solidFill>
          <a:schemeClr val="tx1"/>
        </a:solidFill>
        <a:latin typeface="Albertus Extra Bold"/>
        <a:ea typeface="+mn-ea"/>
        <a:cs typeface="+mn-cs"/>
      </a:defRPr>
    </a:lvl2pPr>
    <a:lvl3pPr marL="914400" algn="l" rtl="0" fontAlgn="base">
      <a:spcBef>
        <a:spcPct val="0"/>
      </a:spcBef>
      <a:spcAft>
        <a:spcPct val="0"/>
      </a:spcAft>
      <a:defRPr sz="4000" kern="1200">
        <a:solidFill>
          <a:schemeClr val="tx1"/>
        </a:solidFill>
        <a:latin typeface="Albertus Extra Bold"/>
        <a:ea typeface="+mn-ea"/>
        <a:cs typeface="+mn-cs"/>
      </a:defRPr>
    </a:lvl3pPr>
    <a:lvl4pPr marL="1371600" algn="l" rtl="0" fontAlgn="base">
      <a:spcBef>
        <a:spcPct val="0"/>
      </a:spcBef>
      <a:spcAft>
        <a:spcPct val="0"/>
      </a:spcAft>
      <a:defRPr sz="4000" kern="1200">
        <a:solidFill>
          <a:schemeClr val="tx1"/>
        </a:solidFill>
        <a:latin typeface="Albertus Extra Bold"/>
        <a:ea typeface="+mn-ea"/>
        <a:cs typeface="+mn-cs"/>
      </a:defRPr>
    </a:lvl4pPr>
    <a:lvl5pPr marL="1828800" algn="l" rtl="0" fontAlgn="base">
      <a:spcBef>
        <a:spcPct val="0"/>
      </a:spcBef>
      <a:spcAft>
        <a:spcPct val="0"/>
      </a:spcAft>
      <a:defRPr sz="4000" kern="1200">
        <a:solidFill>
          <a:schemeClr val="tx1"/>
        </a:solidFill>
        <a:latin typeface="Albertus Extra Bold"/>
        <a:ea typeface="+mn-ea"/>
        <a:cs typeface="+mn-cs"/>
      </a:defRPr>
    </a:lvl5pPr>
    <a:lvl6pPr marL="2286000" algn="l" defTabSz="914400" rtl="0" eaLnBrk="1" latinLnBrk="0" hangingPunct="1">
      <a:defRPr sz="4000" kern="1200">
        <a:solidFill>
          <a:schemeClr val="tx1"/>
        </a:solidFill>
        <a:latin typeface="Albertus Extra Bold"/>
        <a:ea typeface="+mn-ea"/>
        <a:cs typeface="+mn-cs"/>
      </a:defRPr>
    </a:lvl6pPr>
    <a:lvl7pPr marL="2743200" algn="l" defTabSz="914400" rtl="0" eaLnBrk="1" latinLnBrk="0" hangingPunct="1">
      <a:defRPr sz="4000" kern="1200">
        <a:solidFill>
          <a:schemeClr val="tx1"/>
        </a:solidFill>
        <a:latin typeface="Albertus Extra Bold"/>
        <a:ea typeface="+mn-ea"/>
        <a:cs typeface="+mn-cs"/>
      </a:defRPr>
    </a:lvl7pPr>
    <a:lvl8pPr marL="3200400" algn="l" defTabSz="914400" rtl="0" eaLnBrk="1" latinLnBrk="0" hangingPunct="1">
      <a:defRPr sz="4000" kern="1200">
        <a:solidFill>
          <a:schemeClr val="tx1"/>
        </a:solidFill>
        <a:latin typeface="Albertus Extra Bold"/>
        <a:ea typeface="+mn-ea"/>
        <a:cs typeface="+mn-cs"/>
      </a:defRPr>
    </a:lvl8pPr>
    <a:lvl9pPr marL="3657600" algn="l" defTabSz="914400" rtl="0" eaLnBrk="1" latinLnBrk="0" hangingPunct="1">
      <a:defRPr sz="4000" kern="1200">
        <a:solidFill>
          <a:schemeClr val="tx1"/>
        </a:solidFill>
        <a:latin typeface="Albertus Extra Bold"/>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3300"/>
    <a:srgbClr val="00CC66"/>
    <a:srgbClr val="CC0000"/>
    <a:srgbClr val="990033"/>
    <a:srgbClr val="DE0000"/>
    <a:srgbClr val="FF0000"/>
    <a:srgbClr val="800000"/>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90"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pitchFamily="18" charset="0"/>
              </a:defRPr>
            </a:lvl1pPr>
          </a:lstStyle>
          <a:p>
            <a:pPr>
              <a:defRPr/>
            </a:pPr>
            <a:endParaRPr lang="en-US"/>
          </a:p>
        </p:txBody>
      </p:sp>
      <p:sp>
        <p:nvSpPr>
          <p:cNvPr id="143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pitchFamily="18" charset="0"/>
              </a:defRPr>
            </a:lvl1pPr>
          </a:lstStyle>
          <a:p>
            <a:pPr>
              <a:defRPr/>
            </a:pPr>
            <a:endParaRPr lang="en-US"/>
          </a:p>
        </p:txBody>
      </p:sp>
      <p:sp>
        <p:nvSpPr>
          <p:cNvPr id="143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E79EAB7C-50AC-4D87-AF73-4C9657E8ECB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5945D8-CD06-4113-A93C-E729C75ED815}" type="slidenum">
              <a:rPr lang="en-US"/>
              <a:pPr>
                <a:defRPr/>
              </a:pPr>
              <a:t>‹#›</a:t>
            </a:fld>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33AE7A-3976-4F75-90C9-FDDDEE5C54D3}" type="slidenum">
              <a:rPr lang="en-US"/>
              <a:pPr>
                <a:defRPr/>
              </a:pPr>
              <a:t>‹#›</a:t>
            </a:fld>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7A0BDA-0A69-4454-A54B-BD1D8EFA50E2}" type="slidenum">
              <a:rPr lang="en-US"/>
              <a:pPr>
                <a:defRPr/>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D48702-28D4-4BE3-82B2-B8DB2FEC0B8E}" type="slidenum">
              <a:rPr lang="en-US"/>
              <a:pPr>
                <a:defRPr/>
              </a:pPr>
              <a:t>‹#›</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2A1828-FAE9-4118-A31B-1673C1FBC5EB}" type="slidenum">
              <a:rPr lang="en-US"/>
              <a:pPr>
                <a:defRPr/>
              </a:pPr>
              <a:t>‹#›</a:t>
            </a:fld>
            <a:endParaRPr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4C21844-AE18-4F8D-B42C-E682FA1EF496}" type="slidenum">
              <a:rPr lang="en-US"/>
              <a:pPr>
                <a:defRPr/>
              </a:pPr>
              <a:t>‹#›</a:t>
            </a:fld>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FEB3DE4-0300-42F6-8BA0-8158FD6A45E1}" type="slidenum">
              <a:rPr lang="en-US"/>
              <a:pPr>
                <a:defRPr/>
              </a:pPr>
              <a:t>‹#›</a:t>
            </a:fld>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36BE3C0-0364-4AEB-B7AF-76D0D5AFC9E7}" type="slidenum">
              <a:rPr lang="en-US"/>
              <a:pPr>
                <a:defRPr/>
              </a:pPr>
              <a:t>‹#›</a:t>
            </a:fld>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E4D9E72-4A8B-4B8C-8F42-176C325BC4E2}" type="slidenum">
              <a:rPr lang="en-US"/>
              <a:pPr>
                <a:defRPr/>
              </a:pPr>
              <a:t>‹#›</a:t>
            </a:fld>
            <a:endParaRPr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AB5BE72-13B5-4083-A2B9-90A6FA4BDFB2}" type="slidenum">
              <a:rPr lang="en-US"/>
              <a:pPr>
                <a:defRPr/>
              </a:pPr>
              <a:t>‹#›</a:t>
            </a:fld>
            <a:endParaRPr 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47B258A-3CA3-4745-9A36-02426BF83FBB}" type="slidenum">
              <a:rPr lang="en-US"/>
              <a:pPr>
                <a:defRPr/>
              </a:pPr>
              <a:t>‹#›</a:t>
            </a:fld>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defRPr>
            </a:lvl1pPr>
          </a:lstStyle>
          <a:p>
            <a:pPr>
              <a:defRPr/>
            </a:pPr>
            <a:fld id="{93597FF5-79AD-432D-AACC-782C3D20F7D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a:xfrm>
            <a:off x="0" y="1066800"/>
            <a:ext cx="9144000" cy="1143000"/>
          </a:xfrm>
        </p:spPr>
        <p:txBody>
          <a:bodyPr/>
          <a:lstStyle/>
          <a:p>
            <a:r>
              <a:rPr lang="en-US" sz="3600" b="1" smtClean="0">
                <a:solidFill>
                  <a:srgbClr val="0066CC"/>
                </a:solidFill>
                <a:latin typeface="Albertus Extra Bold"/>
              </a:rPr>
              <a:t>Louisiana Young Readers’ Choice Award</a:t>
            </a:r>
            <a:endParaRPr lang="en-US" smtClean="0"/>
          </a:p>
        </p:txBody>
      </p:sp>
      <p:sp>
        <p:nvSpPr>
          <p:cNvPr id="14338" name="Rectangle 3"/>
          <p:cNvSpPr>
            <a:spLocks noGrp="1" noChangeArrowheads="1"/>
          </p:cNvSpPr>
          <p:nvPr>
            <p:ph type="subTitle" idx="1"/>
          </p:nvPr>
        </p:nvSpPr>
        <p:spPr>
          <a:xfrm>
            <a:off x="2209800" y="2971800"/>
            <a:ext cx="6400800" cy="1752600"/>
          </a:xfrm>
        </p:spPr>
        <p:txBody>
          <a:bodyPr anchor="ctr" anchorCtr="1"/>
          <a:lstStyle/>
          <a:p>
            <a:r>
              <a:rPr lang="en-US" b="1" smtClean="0">
                <a:solidFill>
                  <a:srgbClr val="009999"/>
                </a:solidFill>
                <a:latin typeface="Albertus Medium"/>
              </a:rPr>
              <a:t>Grades 3 - 5</a:t>
            </a:r>
            <a:endParaRPr lang="en-US" b="1" smtClean="0"/>
          </a:p>
        </p:txBody>
      </p:sp>
      <p:pic>
        <p:nvPicPr>
          <p:cNvPr id="14339" name="Picture 4" descr="halfaward"/>
          <p:cNvPicPr>
            <a:picLocks noChangeAspect="1" noChangeArrowheads="1"/>
          </p:cNvPicPr>
          <p:nvPr/>
        </p:nvPicPr>
        <p:blipFill>
          <a:blip r:embed="rId2"/>
          <a:srcRect/>
          <a:stretch>
            <a:fillRect/>
          </a:stretch>
        </p:blipFill>
        <p:spPr bwMode="auto">
          <a:xfrm>
            <a:off x="914400" y="2514600"/>
            <a:ext cx="2743200" cy="2717800"/>
          </a:xfrm>
          <a:prstGeom prst="rect">
            <a:avLst/>
          </a:prstGeom>
          <a:noFill/>
          <a:ln w="9525">
            <a:noFill/>
            <a:miter lim="800000"/>
            <a:headEnd/>
            <a:tailEnd/>
          </a:ln>
        </p:spPr>
      </p:pic>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4"/>
          <p:cNvSpPr>
            <a:spLocks noGrp="1" noChangeArrowheads="1"/>
          </p:cNvSpPr>
          <p:nvPr>
            <p:ph type="title"/>
          </p:nvPr>
        </p:nvSpPr>
        <p:spPr>
          <a:xfrm>
            <a:off x="0" y="228600"/>
            <a:ext cx="9144000" cy="1143000"/>
          </a:xfrm>
        </p:spPr>
        <p:txBody>
          <a:bodyPr/>
          <a:lstStyle/>
          <a:p>
            <a:r>
              <a:rPr lang="en-US" sz="3600" b="1" smtClean="0">
                <a:solidFill>
                  <a:schemeClr val="tx1"/>
                </a:solidFill>
                <a:latin typeface="Albertus Extra Bold"/>
              </a:rPr>
              <a:t>Nic Bishop</a:t>
            </a:r>
            <a:r>
              <a:rPr lang="en-US" b="1" smtClean="0">
                <a:solidFill>
                  <a:srgbClr val="00CC00"/>
                </a:solidFill>
                <a:latin typeface="Albertus Extra Bold"/>
              </a:rPr>
              <a:t/>
            </a:r>
            <a:br>
              <a:rPr lang="en-US" b="1" smtClean="0">
                <a:solidFill>
                  <a:srgbClr val="00CC00"/>
                </a:solidFill>
                <a:latin typeface="Albertus Extra Bold"/>
              </a:rPr>
            </a:br>
            <a:r>
              <a:rPr lang="en-US" sz="4800" b="1" smtClean="0">
                <a:solidFill>
                  <a:srgbClr val="00CC00"/>
                </a:solidFill>
                <a:latin typeface="Albertus Extra Bold"/>
              </a:rPr>
              <a:t>Frogs</a:t>
            </a:r>
          </a:p>
        </p:txBody>
      </p:sp>
      <p:sp>
        <p:nvSpPr>
          <p:cNvPr id="23554" name="Rectangle 8"/>
          <p:cNvSpPr>
            <a:spLocks noChangeArrowheads="1"/>
          </p:cNvSpPr>
          <p:nvPr/>
        </p:nvSpPr>
        <p:spPr bwMode="auto">
          <a:xfrm>
            <a:off x="304800" y="5715000"/>
            <a:ext cx="3429000" cy="990600"/>
          </a:xfrm>
          <a:prstGeom prst="rect">
            <a:avLst/>
          </a:prstGeom>
          <a:noFill/>
          <a:ln w="9525">
            <a:noFill/>
            <a:miter lim="800000"/>
            <a:headEnd/>
            <a:tailEnd/>
          </a:ln>
        </p:spPr>
        <p:txBody>
          <a:bodyPr anchor="ctr"/>
          <a:lstStyle/>
          <a:p>
            <a:pPr algn="ctr" eaLnBrk="0" hangingPunct="0"/>
            <a:r>
              <a:rPr lang="en-US" sz="3200">
                <a:solidFill>
                  <a:srgbClr val="996600"/>
                </a:solidFill>
              </a:rPr>
              <a:t/>
            </a:r>
            <a:br>
              <a:rPr lang="en-US" sz="3200">
                <a:solidFill>
                  <a:srgbClr val="996600"/>
                </a:solidFill>
              </a:rPr>
            </a:br>
            <a:endParaRPr lang="en-US" sz="3200">
              <a:solidFill>
                <a:srgbClr val="996600"/>
              </a:solidFill>
            </a:endParaRPr>
          </a:p>
          <a:p>
            <a:pPr algn="ctr" eaLnBrk="0" hangingPunct="0"/>
            <a:r>
              <a:rPr lang="en-US" sz="3200">
                <a:solidFill>
                  <a:srgbClr val="00CC00"/>
                </a:solidFill>
              </a:rPr>
              <a:t>By</a:t>
            </a:r>
          </a:p>
          <a:p>
            <a:pPr algn="ctr" eaLnBrk="0" hangingPunct="0"/>
            <a:r>
              <a:rPr lang="en-US" sz="3200">
                <a:solidFill>
                  <a:srgbClr val="00CC00"/>
                </a:solidFill>
              </a:rPr>
              <a:t>Nic Bishop</a:t>
            </a:r>
            <a:r>
              <a:rPr lang="en-US" sz="3200">
                <a:solidFill>
                  <a:srgbClr val="993300"/>
                </a:solidFill>
              </a:rPr>
              <a:t/>
            </a:r>
            <a:br>
              <a:rPr lang="en-US" sz="3200">
                <a:solidFill>
                  <a:srgbClr val="993300"/>
                </a:solidFill>
              </a:rPr>
            </a:br>
            <a:r>
              <a:rPr lang="en-US" sz="3200">
                <a:solidFill>
                  <a:srgbClr val="996600"/>
                </a:solidFill>
              </a:rPr>
              <a:t/>
            </a:r>
            <a:br>
              <a:rPr lang="en-US" sz="3200">
                <a:solidFill>
                  <a:srgbClr val="996600"/>
                </a:solidFill>
              </a:rPr>
            </a:br>
            <a:endParaRPr lang="en-US" sz="4400">
              <a:solidFill>
                <a:schemeClr val="tx2"/>
              </a:solidFill>
              <a:latin typeface="Times New Roman" pitchFamily="18" charset="0"/>
            </a:endParaRPr>
          </a:p>
        </p:txBody>
      </p:sp>
      <p:pic>
        <p:nvPicPr>
          <p:cNvPr id="23555" name="Content Placeholder 6" descr="jim davis.jpg"/>
          <p:cNvPicPr>
            <a:picLocks noGrp="1" noChangeAspect="1"/>
          </p:cNvPicPr>
          <p:nvPr>
            <p:ph sz="half" idx="1"/>
          </p:nvPr>
        </p:nvPicPr>
        <p:blipFill>
          <a:blip r:embed="rId2"/>
          <a:srcRect/>
          <a:stretch>
            <a:fillRect/>
          </a:stretch>
        </p:blipFill>
        <p:spPr>
          <a:xfrm>
            <a:off x="609600" y="1447800"/>
            <a:ext cx="3067050" cy="4191000"/>
          </a:xfrm>
        </p:spPr>
      </p:pic>
      <p:sp>
        <p:nvSpPr>
          <p:cNvPr id="23556" name="TextBox 4"/>
          <p:cNvSpPr txBox="1">
            <a:spLocks noChangeArrowheads="1"/>
          </p:cNvSpPr>
          <p:nvPr/>
        </p:nvSpPr>
        <p:spPr bwMode="auto">
          <a:xfrm>
            <a:off x="4343400" y="1600200"/>
            <a:ext cx="4343400" cy="4894263"/>
          </a:xfrm>
          <a:prstGeom prst="rect">
            <a:avLst/>
          </a:prstGeom>
          <a:noFill/>
          <a:ln w="9525">
            <a:noFill/>
            <a:miter lim="800000"/>
            <a:headEnd/>
            <a:tailEnd/>
          </a:ln>
        </p:spPr>
        <p:txBody>
          <a:bodyPr>
            <a:spAutoFit/>
          </a:bodyPr>
          <a:lstStyle/>
          <a:p>
            <a:pPr eaLnBrk="0" hangingPunct="0"/>
            <a:r>
              <a:rPr lang="en-US" sz="2400"/>
              <a:t>See tiny poison dart frogs and mammoth bullfrogs, as Nic Bishop's amazing images show the beauty and diversity of frogs from around the globe. Simple, engaging text conveys basic information about frogs -- as well as cool and quirky facts. Nic Bishop Frogs is a fun and informative tour through an exciting amphibian world. </a:t>
            </a:r>
            <a:br>
              <a:rPr lang="en-US" sz="2400"/>
            </a:br>
            <a:endParaRPr lang="en-US" sz="240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4"/>
          <p:cNvSpPr>
            <a:spLocks noGrp="1" noChangeArrowheads="1"/>
          </p:cNvSpPr>
          <p:nvPr>
            <p:ph type="title"/>
          </p:nvPr>
        </p:nvSpPr>
        <p:spPr>
          <a:xfrm>
            <a:off x="0" y="0"/>
            <a:ext cx="9144000" cy="1143000"/>
          </a:xfrm>
        </p:spPr>
        <p:txBody>
          <a:bodyPr/>
          <a:lstStyle/>
          <a:p>
            <a:r>
              <a:rPr lang="en-US" sz="4000" b="1" smtClean="0">
                <a:solidFill>
                  <a:srgbClr val="336600"/>
                </a:solidFill>
                <a:latin typeface="Albertus Extra Bold"/>
              </a:rPr>
              <a:t>Oh, Brother!</a:t>
            </a:r>
          </a:p>
        </p:txBody>
      </p:sp>
      <p:sp>
        <p:nvSpPr>
          <p:cNvPr id="24578" name="Rectangle 8"/>
          <p:cNvSpPr>
            <a:spLocks noChangeArrowheads="1"/>
          </p:cNvSpPr>
          <p:nvPr/>
        </p:nvSpPr>
        <p:spPr bwMode="auto">
          <a:xfrm>
            <a:off x="304800" y="5638800"/>
            <a:ext cx="3581400" cy="947738"/>
          </a:xfrm>
          <a:prstGeom prst="rect">
            <a:avLst/>
          </a:prstGeom>
          <a:noFill/>
          <a:ln w="9525">
            <a:noFill/>
            <a:miter lim="800000"/>
            <a:headEnd/>
            <a:tailEnd/>
          </a:ln>
        </p:spPr>
        <p:txBody>
          <a:bodyPr anchor="ctr"/>
          <a:lstStyle/>
          <a:p>
            <a:pPr algn="ctr" eaLnBrk="0" hangingPunct="0"/>
            <a:r>
              <a:rPr lang="en-US" sz="3200">
                <a:solidFill>
                  <a:srgbClr val="336600"/>
                </a:solidFill>
              </a:rPr>
              <a:t>By</a:t>
            </a:r>
            <a:br>
              <a:rPr lang="en-US" sz="3200">
                <a:solidFill>
                  <a:srgbClr val="336600"/>
                </a:solidFill>
              </a:rPr>
            </a:br>
            <a:r>
              <a:rPr lang="en-US" sz="3200">
                <a:solidFill>
                  <a:srgbClr val="336600"/>
                </a:solidFill>
              </a:rPr>
              <a:t>Nikki Grimes</a:t>
            </a:r>
            <a:endParaRPr lang="en-US" sz="4400">
              <a:solidFill>
                <a:srgbClr val="336600"/>
              </a:solidFill>
              <a:latin typeface="Times New Roman" pitchFamily="18" charset="0"/>
            </a:endParaRPr>
          </a:p>
        </p:txBody>
      </p:sp>
      <p:sp>
        <p:nvSpPr>
          <p:cNvPr id="24579" name="TextBox 4"/>
          <p:cNvSpPr txBox="1">
            <a:spLocks noChangeArrowheads="1"/>
          </p:cNvSpPr>
          <p:nvPr/>
        </p:nvSpPr>
        <p:spPr bwMode="auto">
          <a:xfrm>
            <a:off x="3733800" y="1600200"/>
            <a:ext cx="5257800" cy="830263"/>
          </a:xfrm>
          <a:prstGeom prst="rect">
            <a:avLst/>
          </a:prstGeom>
          <a:noFill/>
          <a:ln w="9525">
            <a:noFill/>
            <a:miter lim="800000"/>
            <a:headEnd/>
            <a:tailEnd/>
          </a:ln>
        </p:spPr>
        <p:txBody>
          <a:bodyPr>
            <a:spAutoFit/>
          </a:bodyPr>
          <a:lstStyle/>
          <a:p>
            <a:pPr eaLnBrk="0" hangingPunct="0"/>
            <a:r>
              <a:rPr lang="en-US" sz="2400"/>
              <a:t/>
            </a:r>
            <a:br>
              <a:rPr lang="en-US" sz="2400"/>
            </a:br>
            <a:endParaRPr lang="en-US" sz="2400"/>
          </a:p>
        </p:txBody>
      </p:sp>
      <p:pic>
        <p:nvPicPr>
          <p:cNvPr id="24580" name="Content Placeholder 6" descr="fabled fourth.jpg"/>
          <p:cNvPicPr>
            <a:picLocks noGrp="1" noChangeAspect="1"/>
          </p:cNvPicPr>
          <p:nvPr>
            <p:ph sz="half" idx="1"/>
          </p:nvPr>
        </p:nvPicPr>
        <p:blipFill>
          <a:blip r:embed="rId2"/>
          <a:srcRect/>
          <a:stretch>
            <a:fillRect/>
          </a:stretch>
        </p:blipFill>
        <p:spPr>
          <a:xfrm>
            <a:off x="457200" y="1447800"/>
            <a:ext cx="3176588" cy="3867150"/>
          </a:xfrm>
        </p:spPr>
      </p:pic>
      <p:sp>
        <p:nvSpPr>
          <p:cNvPr id="24581" name="TextBox 5"/>
          <p:cNvSpPr txBox="1">
            <a:spLocks noChangeArrowheads="1"/>
          </p:cNvSpPr>
          <p:nvPr/>
        </p:nvSpPr>
        <p:spPr bwMode="auto">
          <a:xfrm>
            <a:off x="3962400" y="1371600"/>
            <a:ext cx="4953000" cy="4652963"/>
          </a:xfrm>
          <a:prstGeom prst="rect">
            <a:avLst/>
          </a:prstGeom>
          <a:noFill/>
          <a:ln w="9525">
            <a:noFill/>
            <a:miter lim="800000"/>
            <a:headEnd/>
            <a:tailEnd/>
          </a:ln>
        </p:spPr>
        <p:txBody>
          <a:bodyPr>
            <a:spAutoFit/>
          </a:bodyPr>
          <a:lstStyle/>
          <a:p>
            <a:pPr>
              <a:spcBef>
                <a:spcPct val="30000"/>
              </a:spcBef>
            </a:pPr>
            <a:r>
              <a:rPr lang="en-US" sz="2300"/>
              <a:t>It's bad enough that Xavier's new stepbrother, Chris, has moved into Xavier's room, but now it looks like he's also trying to steal Mami by being the perfect kid. Chris's "Mr. Perfect" act may fool grown-ups, but Xavier can see straight through it. He promises himself that he'll never become real brothers with such a fake. No brothers allowed!  Ever! . . . right? Through this story, told in twenty powerful poems, two strangers learn to become brothers. </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4"/>
          <p:cNvSpPr>
            <a:spLocks noGrp="1" noChangeArrowheads="1"/>
          </p:cNvSpPr>
          <p:nvPr>
            <p:ph type="title"/>
          </p:nvPr>
        </p:nvSpPr>
        <p:spPr>
          <a:xfrm>
            <a:off x="0" y="0"/>
            <a:ext cx="9144000" cy="1143000"/>
          </a:xfrm>
        </p:spPr>
        <p:txBody>
          <a:bodyPr/>
          <a:lstStyle/>
          <a:p>
            <a:r>
              <a:rPr lang="en-US" b="1" smtClean="0">
                <a:solidFill>
                  <a:srgbClr val="003300"/>
                </a:solidFill>
                <a:latin typeface="Albertus Extra Bold"/>
              </a:rPr>
              <a:t>One Hen</a:t>
            </a:r>
            <a:r>
              <a:rPr lang="en-US" b="1" smtClean="0">
                <a:solidFill>
                  <a:srgbClr val="CC3300"/>
                </a:solidFill>
                <a:latin typeface="Albertus Extra Bold"/>
              </a:rPr>
              <a:t/>
            </a:r>
            <a:br>
              <a:rPr lang="en-US" b="1" smtClean="0">
                <a:solidFill>
                  <a:srgbClr val="CC3300"/>
                </a:solidFill>
                <a:latin typeface="Albertus Extra Bold"/>
              </a:rPr>
            </a:br>
            <a:r>
              <a:rPr lang="en-US" sz="2800" b="1" smtClean="0">
                <a:solidFill>
                  <a:srgbClr val="CC3300"/>
                </a:solidFill>
                <a:latin typeface="Albertus Extra Bold"/>
              </a:rPr>
              <a:t>How One Small Loan Made A Big Difference</a:t>
            </a:r>
          </a:p>
        </p:txBody>
      </p:sp>
      <p:sp>
        <p:nvSpPr>
          <p:cNvPr id="25602" name="Rectangle 8"/>
          <p:cNvSpPr>
            <a:spLocks noChangeArrowheads="1"/>
          </p:cNvSpPr>
          <p:nvPr/>
        </p:nvSpPr>
        <p:spPr bwMode="auto">
          <a:xfrm>
            <a:off x="0" y="5638800"/>
            <a:ext cx="3962400" cy="1023938"/>
          </a:xfrm>
          <a:prstGeom prst="rect">
            <a:avLst/>
          </a:prstGeom>
          <a:noFill/>
          <a:ln w="9525">
            <a:noFill/>
            <a:miter lim="800000"/>
            <a:headEnd/>
            <a:tailEnd/>
          </a:ln>
        </p:spPr>
        <p:txBody>
          <a:bodyPr anchor="ctr"/>
          <a:lstStyle/>
          <a:p>
            <a:pPr algn="ctr" eaLnBrk="0" hangingPunct="0"/>
            <a:r>
              <a:rPr lang="en-US" sz="3200">
                <a:solidFill>
                  <a:srgbClr val="003300"/>
                </a:solidFill>
              </a:rPr>
              <a:t>By</a:t>
            </a:r>
            <a:br>
              <a:rPr lang="en-US" sz="3200">
                <a:solidFill>
                  <a:srgbClr val="003300"/>
                </a:solidFill>
              </a:rPr>
            </a:br>
            <a:r>
              <a:rPr lang="en-US" sz="3200">
                <a:solidFill>
                  <a:srgbClr val="003300"/>
                </a:solidFill>
              </a:rPr>
              <a:t>Katie Smith Milway</a:t>
            </a:r>
            <a:endParaRPr lang="en-US" sz="4400">
              <a:solidFill>
                <a:srgbClr val="003300"/>
              </a:solidFill>
              <a:latin typeface="Times New Roman" pitchFamily="18" charset="0"/>
            </a:endParaRPr>
          </a:p>
        </p:txBody>
      </p:sp>
      <p:pic>
        <p:nvPicPr>
          <p:cNvPr id="25603" name="Content Placeholder 6" descr="lawn boy.jpg"/>
          <p:cNvPicPr>
            <a:picLocks noGrp="1" noChangeAspect="1"/>
          </p:cNvPicPr>
          <p:nvPr>
            <p:ph sz="half" idx="1"/>
          </p:nvPr>
        </p:nvPicPr>
        <p:blipFill>
          <a:blip r:embed="rId2"/>
          <a:srcRect/>
          <a:stretch>
            <a:fillRect/>
          </a:stretch>
        </p:blipFill>
        <p:spPr>
          <a:xfrm>
            <a:off x="381000" y="1447800"/>
            <a:ext cx="2986088" cy="3956050"/>
          </a:xfrm>
        </p:spPr>
      </p:pic>
      <p:sp>
        <p:nvSpPr>
          <p:cNvPr id="25604" name="TextBox 4"/>
          <p:cNvSpPr txBox="1">
            <a:spLocks noChangeArrowheads="1"/>
          </p:cNvSpPr>
          <p:nvPr/>
        </p:nvSpPr>
        <p:spPr bwMode="auto">
          <a:xfrm>
            <a:off x="3733800" y="1447800"/>
            <a:ext cx="5257800" cy="4524375"/>
          </a:xfrm>
          <a:prstGeom prst="rect">
            <a:avLst/>
          </a:prstGeom>
          <a:noFill/>
          <a:ln w="9525">
            <a:noFill/>
            <a:miter lim="800000"/>
            <a:headEnd/>
            <a:tailEnd/>
          </a:ln>
        </p:spPr>
        <p:txBody>
          <a:bodyPr>
            <a:spAutoFit/>
          </a:bodyPr>
          <a:lstStyle/>
          <a:p>
            <a:pPr eaLnBrk="0" hangingPunct="0"/>
            <a:r>
              <a:rPr lang="en-US" sz="2400"/>
              <a:t>After his father died, Kojo had to quit school to help his mother collect firewood to sell at the market. When his mother receives a loan from some village families, she gives a little money to her son. With this tiny loan, Kojo buys a hen. A year later, Kojo has built up a flock of 25 hens. With his earnings Kojo is able to return to school. Soon Kojo's farm grows to become the largest in the region. </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4"/>
          <p:cNvSpPr>
            <a:spLocks noGrp="1" noChangeArrowheads="1"/>
          </p:cNvSpPr>
          <p:nvPr>
            <p:ph type="title"/>
          </p:nvPr>
        </p:nvSpPr>
        <p:spPr>
          <a:xfrm>
            <a:off x="0" y="0"/>
            <a:ext cx="9144000" cy="1143000"/>
          </a:xfrm>
        </p:spPr>
        <p:txBody>
          <a:bodyPr/>
          <a:lstStyle/>
          <a:p>
            <a:r>
              <a:rPr lang="en-US" b="1" smtClean="0">
                <a:solidFill>
                  <a:srgbClr val="DE0000"/>
                </a:solidFill>
                <a:latin typeface="Albertus Extra Bold"/>
              </a:rPr>
              <a:t>There’s a Wolf at the Door</a:t>
            </a:r>
          </a:p>
        </p:txBody>
      </p:sp>
      <p:sp>
        <p:nvSpPr>
          <p:cNvPr id="26626" name="Rectangle 8"/>
          <p:cNvSpPr>
            <a:spLocks noChangeArrowheads="1"/>
          </p:cNvSpPr>
          <p:nvPr/>
        </p:nvSpPr>
        <p:spPr bwMode="auto">
          <a:xfrm>
            <a:off x="304800" y="5562600"/>
            <a:ext cx="3352800" cy="947738"/>
          </a:xfrm>
          <a:prstGeom prst="rect">
            <a:avLst/>
          </a:prstGeom>
          <a:noFill/>
          <a:ln w="9525">
            <a:noFill/>
            <a:miter lim="800000"/>
            <a:headEnd/>
            <a:tailEnd/>
          </a:ln>
        </p:spPr>
        <p:txBody>
          <a:bodyPr anchor="ctr"/>
          <a:lstStyle/>
          <a:p>
            <a:pPr algn="ctr" eaLnBrk="0" hangingPunct="0"/>
            <a:r>
              <a:rPr lang="en-US" sz="3200">
                <a:solidFill>
                  <a:srgbClr val="DE0000"/>
                </a:solidFill>
              </a:rPr>
              <a:t>By</a:t>
            </a:r>
            <a:br>
              <a:rPr lang="en-US" sz="3200">
                <a:solidFill>
                  <a:srgbClr val="DE0000"/>
                </a:solidFill>
              </a:rPr>
            </a:br>
            <a:r>
              <a:rPr lang="en-US" sz="3200">
                <a:solidFill>
                  <a:srgbClr val="DE0000"/>
                </a:solidFill>
              </a:rPr>
              <a:t>Zoe B. Alley</a:t>
            </a:r>
            <a:endParaRPr lang="en-US" sz="4400">
              <a:solidFill>
                <a:srgbClr val="DE0000"/>
              </a:solidFill>
              <a:latin typeface="Times New Roman" pitchFamily="18" charset="0"/>
            </a:endParaRPr>
          </a:p>
        </p:txBody>
      </p:sp>
      <p:sp>
        <p:nvSpPr>
          <p:cNvPr id="26627" name="Text Box 9"/>
          <p:cNvSpPr txBox="1">
            <a:spLocks noChangeArrowheads="1"/>
          </p:cNvSpPr>
          <p:nvPr/>
        </p:nvSpPr>
        <p:spPr bwMode="auto">
          <a:xfrm>
            <a:off x="4038600" y="1295400"/>
            <a:ext cx="4876800" cy="708025"/>
          </a:xfrm>
          <a:prstGeom prst="rect">
            <a:avLst/>
          </a:prstGeom>
          <a:noFill/>
          <a:ln w="9525">
            <a:noFill/>
            <a:miter lim="800000"/>
            <a:headEnd/>
            <a:tailEnd/>
          </a:ln>
        </p:spPr>
        <p:txBody>
          <a:bodyPr>
            <a:spAutoFit/>
          </a:bodyPr>
          <a:lstStyle/>
          <a:p>
            <a:pPr eaLnBrk="0" hangingPunct="0"/>
            <a:endParaRPr lang="en-US"/>
          </a:p>
        </p:txBody>
      </p:sp>
      <p:pic>
        <p:nvPicPr>
          <p:cNvPr id="26628" name="Content Placeholder 6" descr="moxy.jpg"/>
          <p:cNvPicPr>
            <a:picLocks noGrp="1" noChangeAspect="1"/>
          </p:cNvPicPr>
          <p:nvPr>
            <p:ph sz="half" idx="1"/>
          </p:nvPr>
        </p:nvPicPr>
        <p:blipFill>
          <a:blip r:embed="rId2"/>
          <a:srcRect/>
          <a:stretch>
            <a:fillRect/>
          </a:stretch>
        </p:blipFill>
        <p:spPr>
          <a:xfrm>
            <a:off x="381000" y="1524000"/>
            <a:ext cx="3003550" cy="3810000"/>
          </a:xfrm>
        </p:spPr>
      </p:pic>
      <p:sp>
        <p:nvSpPr>
          <p:cNvPr id="26629" name="TextBox 5"/>
          <p:cNvSpPr txBox="1">
            <a:spLocks noChangeArrowheads="1"/>
          </p:cNvSpPr>
          <p:nvPr/>
        </p:nvSpPr>
        <p:spPr bwMode="auto">
          <a:xfrm>
            <a:off x="3733800" y="1524000"/>
            <a:ext cx="5029200" cy="4457700"/>
          </a:xfrm>
          <a:prstGeom prst="rect">
            <a:avLst/>
          </a:prstGeom>
          <a:noFill/>
          <a:ln w="9525">
            <a:noFill/>
            <a:miter lim="800000"/>
            <a:headEnd/>
            <a:tailEnd/>
          </a:ln>
        </p:spPr>
        <p:txBody>
          <a:bodyPr>
            <a:spAutoFit/>
          </a:bodyPr>
          <a:lstStyle/>
          <a:p>
            <a:pPr eaLnBrk="0" hangingPunct="0"/>
            <a:r>
              <a:rPr lang="en-US" sz="2600"/>
              <a:t>Wolf, a rather fine dresser and intelligent creature, just can’t catch a break. All he wants to do is eat some pig, lamb, a gosling or two, a loud shepherd…or that little girl wearing a red hood.  For some reason none of them will cooperate. Five classic tales morph into one ongoing yarn as Wolf bumbles his way through each of them. </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4"/>
          <p:cNvSpPr>
            <a:spLocks noGrp="1" noChangeArrowheads="1"/>
          </p:cNvSpPr>
          <p:nvPr>
            <p:ph type="title"/>
          </p:nvPr>
        </p:nvSpPr>
        <p:spPr>
          <a:xfrm>
            <a:off x="0" y="0"/>
            <a:ext cx="9144000" cy="1676400"/>
          </a:xfrm>
        </p:spPr>
        <p:txBody>
          <a:bodyPr/>
          <a:lstStyle/>
          <a:p>
            <a:r>
              <a:rPr lang="en-US" b="1" smtClean="0">
                <a:solidFill>
                  <a:srgbClr val="990033"/>
                </a:solidFill>
                <a:latin typeface="Albertus Extra Bold"/>
              </a:rPr>
              <a:t>Two Bobbies</a:t>
            </a:r>
            <a:r>
              <a:rPr lang="en-US" b="1" smtClean="0">
                <a:solidFill>
                  <a:srgbClr val="FFCC66"/>
                </a:solidFill>
                <a:latin typeface="Albertus Extra Bold"/>
              </a:rPr>
              <a:t/>
            </a:r>
            <a:br>
              <a:rPr lang="en-US" b="1" smtClean="0">
                <a:solidFill>
                  <a:srgbClr val="FFCC66"/>
                </a:solidFill>
                <a:latin typeface="Albertus Extra Bold"/>
              </a:rPr>
            </a:br>
            <a:r>
              <a:rPr lang="en-US" sz="2400" b="1" smtClean="0">
                <a:solidFill>
                  <a:srgbClr val="006699"/>
                </a:solidFill>
                <a:latin typeface="Albertus Extra Bold"/>
              </a:rPr>
              <a:t>A True Story of Hurricane Katrina, Friendship, and Survival</a:t>
            </a:r>
            <a:endParaRPr lang="en-US" b="1" smtClean="0">
              <a:solidFill>
                <a:srgbClr val="006699"/>
              </a:solidFill>
              <a:latin typeface="Albertus Extra Bold"/>
            </a:endParaRPr>
          </a:p>
        </p:txBody>
      </p:sp>
      <p:sp>
        <p:nvSpPr>
          <p:cNvPr id="27650" name="Rectangle 8"/>
          <p:cNvSpPr>
            <a:spLocks noChangeArrowheads="1"/>
          </p:cNvSpPr>
          <p:nvPr/>
        </p:nvSpPr>
        <p:spPr bwMode="auto">
          <a:xfrm>
            <a:off x="304800" y="5638800"/>
            <a:ext cx="4419600" cy="947738"/>
          </a:xfrm>
          <a:prstGeom prst="rect">
            <a:avLst/>
          </a:prstGeom>
          <a:noFill/>
          <a:ln w="9525">
            <a:noFill/>
            <a:miter lim="800000"/>
            <a:headEnd/>
            <a:tailEnd/>
          </a:ln>
        </p:spPr>
        <p:txBody>
          <a:bodyPr anchor="ctr"/>
          <a:lstStyle/>
          <a:p>
            <a:pPr algn="ctr" eaLnBrk="0" hangingPunct="0"/>
            <a:r>
              <a:rPr lang="en-US" sz="3200">
                <a:solidFill>
                  <a:srgbClr val="990033"/>
                </a:solidFill>
              </a:rPr>
              <a:t>By</a:t>
            </a:r>
            <a:br>
              <a:rPr lang="en-US" sz="3200">
                <a:solidFill>
                  <a:srgbClr val="990033"/>
                </a:solidFill>
              </a:rPr>
            </a:br>
            <a:r>
              <a:rPr lang="en-US" sz="3200">
                <a:solidFill>
                  <a:srgbClr val="990033"/>
                </a:solidFill>
              </a:rPr>
              <a:t>Kirby Larson</a:t>
            </a:r>
          </a:p>
        </p:txBody>
      </p:sp>
      <p:pic>
        <p:nvPicPr>
          <p:cNvPr id="27651" name="Content Placeholder 6" descr="dolly.jpg"/>
          <p:cNvPicPr>
            <a:picLocks noGrp="1" noChangeAspect="1"/>
          </p:cNvPicPr>
          <p:nvPr>
            <p:ph sz="half" idx="1"/>
          </p:nvPr>
        </p:nvPicPr>
        <p:blipFill>
          <a:blip r:embed="rId2"/>
          <a:srcRect/>
          <a:stretch>
            <a:fillRect/>
          </a:stretch>
        </p:blipFill>
        <p:spPr>
          <a:xfrm>
            <a:off x="903288" y="1752600"/>
            <a:ext cx="3121025" cy="3657600"/>
          </a:xfrm>
        </p:spPr>
      </p:pic>
      <p:sp>
        <p:nvSpPr>
          <p:cNvPr id="27652" name="TextBox 4"/>
          <p:cNvSpPr txBox="1">
            <a:spLocks noChangeArrowheads="1"/>
          </p:cNvSpPr>
          <p:nvPr/>
        </p:nvSpPr>
        <p:spPr bwMode="auto">
          <a:xfrm>
            <a:off x="4419600" y="1752600"/>
            <a:ext cx="4343400" cy="3786188"/>
          </a:xfrm>
          <a:prstGeom prst="rect">
            <a:avLst/>
          </a:prstGeom>
          <a:noFill/>
          <a:ln w="9525">
            <a:noFill/>
            <a:miter lim="800000"/>
            <a:headEnd/>
            <a:tailEnd/>
          </a:ln>
        </p:spPr>
        <p:txBody>
          <a:bodyPr>
            <a:spAutoFit/>
          </a:bodyPr>
          <a:lstStyle/>
          <a:p>
            <a:pPr eaLnBrk="0" hangingPunct="0"/>
            <a:r>
              <a:rPr lang="en-US" sz="2400"/>
              <a:t>Bobbi and Bob Cat are the best of friends. When their hometown of New Orleans was struck by Hurricane Katrina, many lost everything. But not Bobbi and Bob Cat—they still had each other. Only by staying together could they survive. This is the story of their remarkable friendship.</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4"/>
          <p:cNvSpPr>
            <a:spLocks noGrp="1" noChangeArrowheads="1"/>
          </p:cNvSpPr>
          <p:nvPr>
            <p:ph type="title"/>
          </p:nvPr>
        </p:nvSpPr>
        <p:spPr>
          <a:xfrm>
            <a:off x="0" y="152400"/>
            <a:ext cx="9144000" cy="1143000"/>
          </a:xfrm>
        </p:spPr>
        <p:txBody>
          <a:bodyPr/>
          <a:lstStyle/>
          <a:p>
            <a:r>
              <a:rPr lang="en-US" b="1" smtClean="0">
                <a:solidFill>
                  <a:srgbClr val="800000"/>
                </a:solidFill>
                <a:latin typeface="Albertus Extra Bold"/>
              </a:rPr>
              <a:t>When the Sergeant Came Marching Home</a:t>
            </a:r>
          </a:p>
        </p:txBody>
      </p:sp>
      <p:sp>
        <p:nvSpPr>
          <p:cNvPr id="28674" name="Rectangle 8"/>
          <p:cNvSpPr>
            <a:spLocks noChangeArrowheads="1"/>
          </p:cNvSpPr>
          <p:nvPr/>
        </p:nvSpPr>
        <p:spPr bwMode="auto">
          <a:xfrm>
            <a:off x="228600" y="5562600"/>
            <a:ext cx="3505200" cy="947738"/>
          </a:xfrm>
          <a:prstGeom prst="rect">
            <a:avLst/>
          </a:prstGeom>
          <a:noFill/>
          <a:ln w="9525">
            <a:noFill/>
            <a:miter lim="800000"/>
            <a:headEnd/>
            <a:tailEnd/>
          </a:ln>
        </p:spPr>
        <p:txBody>
          <a:bodyPr anchor="ctr"/>
          <a:lstStyle/>
          <a:p>
            <a:pPr algn="ctr" eaLnBrk="0" hangingPunct="0"/>
            <a:endParaRPr lang="en-US" sz="3200">
              <a:solidFill>
                <a:srgbClr val="CC0066"/>
              </a:solidFill>
            </a:endParaRPr>
          </a:p>
          <a:p>
            <a:pPr algn="ctr" eaLnBrk="0" hangingPunct="0"/>
            <a:r>
              <a:rPr lang="en-US" sz="3200">
                <a:solidFill>
                  <a:srgbClr val="800000"/>
                </a:solidFill>
              </a:rPr>
              <a:t>By</a:t>
            </a:r>
          </a:p>
          <a:p>
            <a:pPr algn="ctr" eaLnBrk="0" hangingPunct="0"/>
            <a:r>
              <a:rPr lang="en-US" sz="3200">
                <a:solidFill>
                  <a:srgbClr val="800000"/>
                </a:solidFill>
              </a:rPr>
              <a:t>Don Lemna</a:t>
            </a:r>
            <a:r>
              <a:rPr lang="en-US" sz="3200">
                <a:solidFill>
                  <a:srgbClr val="CC0066"/>
                </a:solidFill>
              </a:rPr>
              <a:t/>
            </a:r>
            <a:br>
              <a:rPr lang="en-US" sz="3200">
                <a:solidFill>
                  <a:srgbClr val="CC0066"/>
                </a:solidFill>
              </a:rPr>
            </a:br>
            <a:endParaRPr lang="en-US" sz="4400">
              <a:solidFill>
                <a:srgbClr val="CC0066"/>
              </a:solidFill>
              <a:latin typeface="Times New Roman" pitchFamily="18" charset="0"/>
            </a:endParaRPr>
          </a:p>
        </p:txBody>
      </p:sp>
      <p:sp>
        <p:nvSpPr>
          <p:cNvPr id="28675" name="Text Box 9"/>
          <p:cNvSpPr txBox="1">
            <a:spLocks noChangeArrowheads="1"/>
          </p:cNvSpPr>
          <p:nvPr/>
        </p:nvSpPr>
        <p:spPr bwMode="auto">
          <a:xfrm>
            <a:off x="4038600" y="1295400"/>
            <a:ext cx="4876800" cy="708025"/>
          </a:xfrm>
          <a:prstGeom prst="rect">
            <a:avLst/>
          </a:prstGeom>
          <a:noFill/>
          <a:ln w="9525">
            <a:noFill/>
            <a:miter lim="800000"/>
            <a:headEnd/>
            <a:tailEnd/>
          </a:ln>
        </p:spPr>
        <p:txBody>
          <a:bodyPr>
            <a:spAutoFit/>
          </a:bodyPr>
          <a:lstStyle/>
          <a:p>
            <a:pPr eaLnBrk="0" hangingPunct="0"/>
            <a:endParaRPr lang="en-US"/>
          </a:p>
        </p:txBody>
      </p:sp>
      <p:pic>
        <p:nvPicPr>
          <p:cNvPr id="28676" name="Content Placeholder 7" descr="martina.jpg"/>
          <p:cNvPicPr>
            <a:picLocks noGrp="1" noChangeAspect="1"/>
          </p:cNvPicPr>
          <p:nvPr>
            <p:ph sz="half" idx="1"/>
          </p:nvPr>
        </p:nvPicPr>
        <p:blipFill>
          <a:blip r:embed="rId2"/>
          <a:srcRect/>
          <a:stretch>
            <a:fillRect/>
          </a:stretch>
        </p:blipFill>
        <p:spPr>
          <a:xfrm>
            <a:off x="838200" y="1752600"/>
            <a:ext cx="2351088" cy="3581400"/>
          </a:xfrm>
        </p:spPr>
      </p:pic>
      <p:sp>
        <p:nvSpPr>
          <p:cNvPr id="28677" name="TextBox 6"/>
          <p:cNvSpPr txBox="1">
            <a:spLocks noChangeArrowheads="1"/>
          </p:cNvSpPr>
          <p:nvPr/>
        </p:nvSpPr>
        <p:spPr bwMode="auto">
          <a:xfrm>
            <a:off x="4267200" y="1752600"/>
            <a:ext cx="4343400" cy="461963"/>
          </a:xfrm>
          <a:prstGeom prst="rect">
            <a:avLst/>
          </a:prstGeom>
          <a:noFill/>
          <a:ln w="9525">
            <a:noFill/>
            <a:miter lim="800000"/>
            <a:headEnd/>
            <a:tailEnd/>
          </a:ln>
        </p:spPr>
        <p:txBody>
          <a:bodyPr>
            <a:spAutoFit/>
          </a:bodyPr>
          <a:lstStyle/>
          <a:p>
            <a:pPr eaLnBrk="0" hangingPunct="0"/>
            <a:endParaRPr lang="en-US" sz="2400"/>
          </a:p>
        </p:txBody>
      </p:sp>
      <p:sp>
        <p:nvSpPr>
          <p:cNvPr id="28678" name="Rectangle 8"/>
          <p:cNvSpPr>
            <a:spLocks noChangeArrowheads="1"/>
          </p:cNvSpPr>
          <p:nvPr/>
        </p:nvSpPr>
        <p:spPr bwMode="auto">
          <a:xfrm>
            <a:off x="3581400" y="1752600"/>
            <a:ext cx="5105400" cy="4524375"/>
          </a:xfrm>
          <a:prstGeom prst="rect">
            <a:avLst/>
          </a:prstGeom>
          <a:noFill/>
          <a:ln w="9525">
            <a:noFill/>
            <a:miter lim="800000"/>
            <a:headEnd/>
            <a:tailEnd/>
          </a:ln>
        </p:spPr>
        <p:txBody>
          <a:bodyPr>
            <a:spAutoFit/>
          </a:bodyPr>
          <a:lstStyle/>
          <a:p>
            <a:pPr eaLnBrk="0" hangingPunct="0"/>
            <a:r>
              <a:rPr lang="en-US" sz="2400"/>
              <a:t>Ten year old Donald is happy when his dad returns safely from the World War II but he’s furious when Dad moves the family to a farm in Montana. On the farm, he lives surrounded by pigs and chickens, there’s no electricity or plumbing and school is a one-room classroom with 43 kids who play kick-the-can with Donald as the can. Running away to Hollywood seems to be the only solution. </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4"/>
          <p:cNvSpPr>
            <a:spLocks noGrp="1" noChangeArrowheads="1"/>
          </p:cNvSpPr>
          <p:nvPr>
            <p:ph type="title"/>
          </p:nvPr>
        </p:nvSpPr>
        <p:spPr>
          <a:xfrm>
            <a:off x="0" y="0"/>
            <a:ext cx="9144000" cy="1143000"/>
          </a:xfrm>
        </p:spPr>
        <p:txBody>
          <a:bodyPr/>
          <a:lstStyle/>
          <a:p>
            <a:r>
              <a:rPr lang="en-US" b="1" smtClean="0">
                <a:solidFill>
                  <a:srgbClr val="CC0000"/>
                </a:solidFill>
                <a:latin typeface="Albertus Extra Bold"/>
              </a:rPr>
              <a:t>The Wolves are Back</a:t>
            </a:r>
          </a:p>
        </p:txBody>
      </p:sp>
      <p:sp>
        <p:nvSpPr>
          <p:cNvPr id="29698" name="Rectangle 8"/>
          <p:cNvSpPr>
            <a:spLocks noChangeArrowheads="1"/>
          </p:cNvSpPr>
          <p:nvPr/>
        </p:nvSpPr>
        <p:spPr bwMode="auto">
          <a:xfrm>
            <a:off x="152400" y="5410200"/>
            <a:ext cx="4876800" cy="947738"/>
          </a:xfrm>
          <a:prstGeom prst="rect">
            <a:avLst/>
          </a:prstGeom>
          <a:noFill/>
          <a:ln w="9525">
            <a:noFill/>
            <a:miter lim="800000"/>
            <a:headEnd/>
            <a:tailEnd/>
          </a:ln>
        </p:spPr>
        <p:txBody>
          <a:bodyPr anchor="ctr"/>
          <a:lstStyle/>
          <a:p>
            <a:pPr algn="ctr" eaLnBrk="0" hangingPunct="0"/>
            <a:r>
              <a:rPr lang="en-US" sz="3200">
                <a:solidFill>
                  <a:srgbClr val="CC0000"/>
                </a:solidFill>
              </a:rPr>
              <a:t>By</a:t>
            </a:r>
            <a:br>
              <a:rPr lang="en-US" sz="3200">
                <a:solidFill>
                  <a:srgbClr val="CC0000"/>
                </a:solidFill>
              </a:rPr>
            </a:br>
            <a:r>
              <a:rPr lang="en-US" sz="3200">
                <a:solidFill>
                  <a:srgbClr val="CC0000"/>
                </a:solidFill>
              </a:rPr>
              <a:t>Jean Craighead George</a:t>
            </a:r>
            <a:endParaRPr lang="en-US" sz="4400">
              <a:solidFill>
                <a:srgbClr val="CC0000"/>
              </a:solidFill>
              <a:latin typeface="Times New Roman" pitchFamily="18" charset="0"/>
            </a:endParaRPr>
          </a:p>
        </p:txBody>
      </p:sp>
      <p:sp>
        <p:nvSpPr>
          <p:cNvPr id="29699" name="Text Box 9"/>
          <p:cNvSpPr txBox="1">
            <a:spLocks noChangeArrowheads="1"/>
          </p:cNvSpPr>
          <p:nvPr/>
        </p:nvSpPr>
        <p:spPr bwMode="auto">
          <a:xfrm>
            <a:off x="4038600" y="1295400"/>
            <a:ext cx="4876800" cy="708025"/>
          </a:xfrm>
          <a:prstGeom prst="rect">
            <a:avLst/>
          </a:prstGeom>
          <a:noFill/>
          <a:ln w="9525">
            <a:noFill/>
            <a:miter lim="800000"/>
            <a:headEnd/>
            <a:tailEnd/>
          </a:ln>
        </p:spPr>
        <p:txBody>
          <a:bodyPr>
            <a:spAutoFit/>
          </a:bodyPr>
          <a:lstStyle/>
          <a:p>
            <a:pPr eaLnBrk="0" hangingPunct="0"/>
            <a:endParaRPr lang="en-US"/>
          </a:p>
        </p:txBody>
      </p:sp>
      <p:pic>
        <p:nvPicPr>
          <p:cNvPr id="29700" name="Content Placeholder 6" descr="satchel paige.jpg"/>
          <p:cNvPicPr>
            <a:picLocks noGrp="1" noChangeAspect="1"/>
          </p:cNvPicPr>
          <p:nvPr>
            <p:ph sz="half" idx="1"/>
          </p:nvPr>
        </p:nvPicPr>
        <p:blipFill>
          <a:blip r:embed="rId2"/>
          <a:srcRect/>
          <a:stretch>
            <a:fillRect/>
          </a:stretch>
        </p:blipFill>
        <p:spPr>
          <a:xfrm>
            <a:off x="381000" y="1600200"/>
            <a:ext cx="4054475" cy="3352800"/>
          </a:xfrm>
        </p:spPr>
      </p:pic>
      <p:sp>
        <p:nvSpPr>
          <p:cNvPr id="29701" name="TextBox 5"/>
          <p:cNvSpPr txBox="1">
            <a:spLocks noChangeArrowheads="1"/>
          </p:cNvSpPr>
          <p:nvPr/>
        </p:nvSpPr>
        <p:spPr bwMode="auto">
          <a:xfrm>
            <a:off x="4572000" y="1219200"/>
            <a:ext cx="4343400" cy="4838700"/>
          </a:xfrm>
          <a:prstGeom prst="rect">
            <a:avLst/>
          </a:prstGeom>
          <a:noFill/>
          <a:ln w="9525">
            <a:noFill/>
            <a:miter lim="800000"/>
            <a:headEnd/>
            <a:tailEnd/>
          </a:ln>
        </p:spPr>
        <p:txBody>
          <a:bodyPr>
            <a:spAutoFit/>
          </a:bodyPr>
          <a:lstStyle/>
          <a:p>
            <a:pPr eaLnBrk="0" hangingPunct="0"/>
            <a:r>
              <a:rPr lang="en-US" sz="2400"/>
              <a:t>By 1926, there were no more wolves in the 48 states. Rangers, hunters, and ranchers were told to shoot every wolf they saw. They did and the ecological balance was disrupted. Wolves were re-introduced to Yellowstone National Park in 1995.  As their numbers grew, their presence changed the ecosystem and returned its natural balance.</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
          <p:cNvSpPr>
            <a:spLocks noGrp="1" noChangeArrowheads="1"/>
          </p:cNvSpPr>
          <p:nvPr>
            <p:ph type="title"/>
          </p:nvPr>
        </p:nvSpPr>
        <p:spPr>
          <a:xfrm>
            <a:off x="0" y="0"/>
            <a:ext cx="9144000" cy="1143000"/>
          </a:xfrm>
        </p:spPr>
        <p:txBody>
          <a:bodyPr/>
          <a:lstStyle/>
          <a:p>
            <a:r>
              <a:rPr lang="en-US" b="1" smtClean="0">
                <a:solidFill>
                  <a:srgbClr val="99CC00"/>
                </a:solidFill>
                <a:latin typeface="Albertus Extra Bold"/>
              </a:rPr>
              <a:t>The Apple-Pip Princess</a:t>
            </a:r>
          </a:p>
        </p:txBody>
      </p:sp>
      <p:sp>
        <p:nvSpPr>
          <p:cNvPr id="15362" name="Rectangle 8"/>
          <p:cNvSpPr>
            <a:spLocks noChangeArrowheads="1"/>
          </p:cNvSpPr>
          <p:nvPr/>
        </p:nvSpPr>
        <p:spPr bwMode="auto">
          <a:xfrm>
            <a:off x="609600" y="5638800"/>
            <a:ext cx="3505200" cy="947738"/>
          </a:xfrm>
          <a:prstGeom prst="rect">
            <a:avLst/>
          </a:prstGeom>
          <a:noFill/>
          <a:ln w="9525">
            <a:noFill/>
            <a:miter lim="800000"/>
            <a:headEnd/>
            <a:tailEnd/>
          </a:ln>
        </p:spPr>
        <p:txBody>
          <a:bodyPr anchor="ctr"/>
          <a:lstStyle/>
          <a:p>
            <a:pPr algn="ctr" eaLnBrk="0" hangingPunct="0"/>
            <a:r>
              <a:rPr lang="en-US" sz="3200">
                <a:solidFill>
                  <a:srgbClr val="99CC00"/>
                </a:solidFill>
              </a:rPr>
              <a:t>By</a:t>
            </a:r>
          </a:p>
          <a:p>
            <a:pPr algn="ctr" eaLnBrk="0" hangingPunct="0"/>
            <a:r>
              <a:rPr lang="en-US" sz="3200">
                <a:solidFill>
                  <a:srgbClr val="99CC00"/>
                </a:solidFill>
              </a:rPr>
              <a:t>Jane Ray</a:t>
            </a:r>
            <a:endParaRPr lang="en-US" sz="4400">
              <a:solidFill>
                <a:srgbClr val="99CC00"/>
              </a:solidFill>
              <a:latin typeface="Times New Roman" pitchFamily="18" charset="0"/>
            </a:endParaRPr>
          </a:p>
        </p:txBody>
      </p:sp>
      <p:sp>
        <p:nvSpPr>
          <p:cNvPr id="15363" name="Text Box 10"/>
          <p:cNvSpPr txBox="1">
            <a:spLocks noChangeArrowheads="1"/>
          </p:cNvSpPr>
          <p:nvPr/>
        </p:nvSpPr>
        <p:spPr bwMode="auto">
          <a:xfrm>
            <a:off x="4648200" y="1828800"/>
            <a:ext cx="4038600" cy="457200"/>
          </a:xfrm>
          <a:prstGeom prst="rect">
            <a:avLst/>
          </a:prstGeom>
          <a:noFill/>
          <a:ln w="9525">
            <a:noFill/>
            <a:miter lim="800000"/>
            <a:headEnd/>
            <a:tailEnd/>
          </a:ln>
        </p:spPr>
        <p:txBody>
          <a:bodyPr>
            <a:spAutoFit/>
          </a:bodyPr>
          <a:lstStyle/>
          <a:p>
            <a:pPr algn="ctr" eaLnBrk="0" hangingPunct="0">
              <a:spcBef>
                <a:spcPct val="50000"/>
              </a:spcBef>
            </a:pPr>
            <a:endParaRPr lang="en-US" sz="2400"/>
          </a:p>
        </p:txBody>
      </p:sp>
      <p:pic>
        <p:nvPicPr>
          <p:cNvPr id="15364" name="Content Placeholder 7" descr="casey.jpg"/>
          <p:cNvPicPr>
            <a:picLocks noGrp="1" noChangeAspect="1"/>
          </p:cNvPicPr>
          <p:nvPr>
            <p:ph sz="half" idx="1"/>
          </p:nvPr>
        </p:nvPicPr>
        <p:blipFill>
          <a:blip r:embed="rId2"/>
          <a:srcRect/>
          <a:stretch>
            <a:fillRect/>
          </a:stretch>
        </p:blipFill>
        <p:spPr>
          <a:xfrm>
            <a:off x="304800" y="1219200"/>
            <a:ext cx="3627438" cy="4343400"/>
          </a:xfrm>
        </p:spPr>
      </p:pic>
      <p:sp>
        <p:nvSpPr>
          <p:cNvPr id="15365" name="Rectangle 6"/>
          <p:cNvSpPr>
            <a:spLocks noChangeArrowheads="1"/>
          </p:cNvSpPr>
          <p:nvPr/>
        </p:nvSpPr>
        <p:spPr bwMode="auto">
          <a:xfrm>
            <a:off x="4267200" y="1143000"/>
            <a:ext cx="4648200" cy="4524375"/>
          </a:xfrm>
          <a:prstGeom prst="rect">
            <a:avLst/>
          </a:prstGeom>
          <a:noFill/>
          <a:ln w="9525">
            <a:noFill/>
            <a:miter lim="800000"/>
            <a:headEnd/>
            <a:tailEnd/>
          </a:ln>
        </p:spPr>
        <p:txBody>
          <a:bodyPr>
            <a:spAutoFit/>
          </a:bodyPr>
          <a:lstStyle/>
          <a:p>
            <a:pPr eaLnBrk="0" hangingPunct="0"/>
            <a:r>
              <a:rPr lang="en-US" sz="2400"/>
              <a:t>Once there was a kingdom full of laughter, happiness, trees, and birdsong. But when the queen dies, the land becomes quiet and barren, and everyone is filled with sadness. What will make the kingdom bloom again? Can Serenity, the youngest of three princesses, bring hope and life back to her kingdom with a single apple pip — a precious seed left to her by her mother?</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title"/>
          </p:nvPr>
        </p:nvSpPr>
        <p:spPr>
          <a:xfrm>
            <a:off x="0" y="0"/>
            <a:ext cx="9144000" cy="1143000"/>
          </a:xfrm>
        </p:spPr>
        <p:txBody>
          <a:bodyPr/>
          <a:lstStyle/>
          <a:p>
            <a:r>
              <a:rPr lang="en-US" sz="4000" b="1" smtClean="0">
                <a:solidFill>
                  <a:srgbClr val="CC99FF"/>
                </a:solidFill>
                <a:latin typeface="Albertus Extra Bold"/>
              </a:rPr>
              <a:t>The Blacker the Berry</a:t>
            </a:r>
          </a:p>
        </p:txBody>
      </p:sp>
      <p:sp>
        <p:nvSpPr>
          <p:cNvPr id="16386" name="Rectangle 8"/>
          <p:cNvSpPr>
            <a:spLocks noChangeArrowheads="1"/>
          </p:cNvSpPr>
          <p:nvPr/>
        </p:nvSpPr>
        <p:spPr bwMode="auto">
          <a:xfrm>
            <a:off x="0" y="5867400"/>
            <a:ext cx="4191000" cy="838200"/>
          </a:xfrm>
          <a:prstGeom prst="rect">
            <a:avLst/>
          </a:prstGeom>
          <a:noFill/>
          <a:ln w="9525">
            <a:noFill/>
            <a:miter lim="800000"/>
            <a:headEnd/>
            <a:tailEnd/>
          </a:ln>
        </p:spPr>
        <p:txBody>
          <a:bodyPr anchor="ctr"/>
          <a:lstStyle/>
          <a:p>
            <a:pPr algn="ctr" eaLnBrk="0" hangingPunct="0"/>
            <a:r>
              <a:rPr lang="en-US" sz="3200">
                <a:solidFill>
                  <a:srgbClr val="CC99FF"/>
                </a:solidFill>
              </a:rPr>
              <a:t>By</a:t>
            </a:r>
            <a:br>
              <a:rPr lang="en-US" sz="3200">
                <a:solidFill>
                  <a:srgbClr val="CC99FF"/>
                </a:solidFill>
              </a:rPr>
            </a:br>
            <a:r>
              <a:rPr lang="en-US" sz="3200">
                <a:solidFill>
                  <a:srgbClr val="CC99FF"/>
                </a:solidFill>
              </a:rPr>
              <a:t>Joyce Carol Thomas</a:t>
            </a:r>
            <a:endParaRPr lang="en-US" sz="4400">
              <a:solidFill>
                <a:srgbClr val="CC99FF"/>
              </a:solidFill>
              <a:latin typeface="Times New Roman" pitchFamily="18" charset="0"/>
            </a:endParaRPr>
          </a:p>
        </p:txBody>
      </p:sp>
      <p:sp>
        <p:nvSpPr>
          <p:cNvPr id="16387" name="Text Box 9"/>
          <p:cNvSpPr txBox="1">
            <a:spLocks noChangeArrowheads="1"/>
          </p:cNvSpPr>
          <p:nvPr/>
        </p:nvSpPr>
        <p:spPr bwMode="auto">
          <a:xfrm>
            <a:off x="4495800" y="2133600"/>
            <a:ext cx="4343400" cy="457200"/>
          </a:xfrm>
          <a:prstGeom prst="rect">
            <a:avLst/>
          </a:prstGeom>
          <a:noFill/>
          <a:ln w="9525">
            <a:noFill/>
            <a:miter lim="800000"/>
            <a:headEnd/>
            <a:tailEnd/>
          </a:ln>
        </p:spPr>
        <p:txBody>
          <a:bodyPr>
            <a:spAutoFit/>
          </a:bodyPr>
          <a:lstStyle/>
          <a:p>
            <a:pPr eaLnBrk="0" hangingPunct="0"/>
            <a:endParaRPr lang="en-US" sz="2400"/>
          </a:p>
        </p:txBody>
      </p:sp>
      <p:pic>
        <p:nvPicPr>
          <p:cNvPr id="16388" name="Content Placeholder 7" descr="comets.jpg"/>
          <p:cNvPicPr>
            <a:picLocks noGrp="1" noChangeAspect="1"/>
          </p:cNvPicPr>
          <p:nvPr>
            <p:ph sz="half" idx="1"/>
          </p:nvPr>
        </p:nvPicPr>
        <p:blipFill>
          <a:blip r:embed="rId2"/>
          <a:srcRect/>
          <a:stretch>
            <a:fillRect/>
          </a:stretch>
        </p:blipFill>
        <p:spPr>
          <a:xfrm>
            <a:off x="533400" y="1219200"/>
            <a:ext cx="2773363" cy="4191000"/>
          </a:xfrm>
        </p:spPr>
      </p:pic>
      <p:sp>
        <p:nvSpPr>
          <p:cNvPr id="16389" name="TextBox 5"/>
          <p:cNvSpPr txBox="1">
            <a:spLocks noChangeArrowheads="1"/>
          </p:cNvSpPr>
          <p:nvPr/>
        </p:nvSpPr>
        <p:spPr bwMode="auto">
          <a:xfrm>
            <a:off x="3581400" y="1143000"/>
            <a:ext cx="5562600" cy="5262563"/>
          </a:xfrm>
          <a:prstGeom prst="rect">
            <a:avLst/>
          </a:prstGeom>
          <a:noFill/>
          <a:ln w="9525">
            <a:noFill/>
            <a:miter lim="800000"/>
            <a:headEnd/>
            <a:tailEnd/>
          </a:ln>
        </p:spPr>
        <p:txBody>
          <a:bodyPr>
            <a:spAutoFit/>
          </a:bodyPr>
          <a:lstStyle/>
          <a:p>
            <a:pPr algn="ctr" eaLnBrk="0" hangingPunct="0"/>
            <a:r>
              <a:rPr lang="en-US" sz="2400"/>
              <a:t>We are color struck </a:t>
            </a:r>
            <a:br>
              <a:rPr lang="en-US" sz="2400"/>
            </a:br>
            <a:r>
              <a:rPr lang="en-US" sz="2400"/>
              <a:t>The way an artist strikes</a:t>
            </a:r>
            <a:br>
              <a:rPr lang="en-US" sz="2400"/>
            </a:br>
            <a:r>
              <a:rPr lang="en-US" sz="2400"/>
              <a:t>His canvas with his brush of many hues </a:t>
            </a:r>
          </a:p>
          <a:p>
            <a:pPr algn="ctr" eaLnBrk="0" hangingPunct="0"/>
            <a:r>
              <a:rPr lang="en-US" sz="2400"/>
              <a:t>Look closely at these mirrors</a:t>
            </a:r>
            <a:br>
              <a:rPr lang="en-US" sz="2400"/>
            </a:br>
            <a:r>
              <a:rPr lang="en-US" sz="2400"/>
              <a:t>these palettes of skin</a:t>
            </a:r>
            <a:br>
              <a:rPr lang="en-US" sz="2400"/>
            </a:br>
            <a:r>
              <a:rPr lang="en-US" sz="2400"/>
              <a:t>Each color is rich</a:t>
            </a:r>
            <a:br>
              <a:rPr lang="en-US" sz="2400"/>
            </a:br>
            <a:r>
              <a:rPr lang="en-US" sz="2400"/>
              <a:t>in its own right</a:t>
            </a:r>
            <a:br>
              <a:rPr lang="en-US" sz="2400"/>
            </a:br>
            <a:r>
              <a:rPr lang="en-US" sz="2400"/>
              <a:t> </a:t>
            </a:r>
          </a:p>
          <a:p>
            <a:pPr eaLnBrk="0" hangingPunct="0"/>
            <a:r>
              <a:rPr lang="en-US" sz="2400"/>
              <a:t>Black is dazzling and distinctive, like toasted wheat berry bread; snowberries in the fall; rich, red cranberries; and the bronzed last leaves of summer. This collection of poems celebrates these many shades of black beautifully.</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4"/>
          <p:cNvSpPr>
            <a:spLocks noGrp="1" noChangeArrowheads="1"/>
          </p:cNvSpPr>
          <p:nvPr>
            <p:ph type="title"/>
          </p:nvPr>
        </p:nvSpPr>
        <p:spPr>
          <a:xfrm>
            <a:off x="0" y="0"/>
            <a:ext cx="9144000" cy="1295400"/>
          </a:xfrm>
        </p:spPr>
        <p:txBody>
          <a:bodyPr/>
          <a:lstStyle/>
          <a:p>
            <a:r>
              <a:rPr lang="en-US" b="1" smtClean="0">
                <a:solidFill>
                  <a:srgbClr val="006699"/>
                </a:solidFill>
                <a:latin typeface="Albertus Extra Bold"/>
              </a:rPr>
              <a:t>Boys of Steel</a:t>
            </a:r>
            <a:r>
              <a:rPr lang="en-US" b="1" smtClean="0">
                <a:solidFill>
                  <a:srgbClr val="FFCC00"/>
                </a:solidFill>
                <a:latin typeface="Albertus Extra Bold"/>
              </a:rPr>
              <a:t/>
            </a:r>
            <a:br>
              <a:rPr lang="en-US" b="1" smtClean="0">
                <a:solidFill>
                  <a:srgbClr val="FFCC00"/>
                </a:solidFill>
                <a:latin typeface="Albertus Extra Bold"/>
              </a:rPr>
            </a:br>
            <a:r>
              <a:rPr lang="en-US" sz="2400" b="1" smtClean="0">
                <a:solidFill>
                  <a:schemeClr val="tx1"/>
                </a:solidFill>
                <a:latin typeface="Albertus Extra Bold"/>
              </a:rPr>
              <a:t>The Creators of Superman</a:t>
            </a:r>
          </a:p>
        </p:txBody>
      </p:sp>
      <p:sp>
        <p:nvSpPr>
          <p:cNvPr id="17410" name="Rectangle 8"/>
          <p:cNvSpPr>
            <a:spLocks noChangeArrowheads="1"/>
          </p:cNvSpPr>
          <p:nvPr/>
        </p:nvSpPr>
        <p:spPr bwMode="auto">
          <a:xfrm>
            <a:off x="0" y="5715000"/>
            <a:ext cx="4191000" cy="947738"/>
          </a:xfrm>
          <a:prstGeom prst="rect">
            <a:avLst/>
          </a:prstGeom>
          <a:noFill/>
          <a:ln w="9525">
            <a:noFill/>
            <a:miter lim="800000"/>
            <a:headEnd/>
            <a:tailEnd/>
          </a:ln>
        </p:spPr>
        <p:txBody>
          <a:bodyPr anchor="ctr"/>
          <a:lstStyle/>
          <a:p>
            <a:pPr algn="ctr" eaLnBrk="0" hangingPunct="0"/>
            <a:r>
              <a:rPr lang="en-US" sz="3200">
                <a:solidFill>
                  <a:srgbClr val="006699"/>
                </a:solidFill>
              </a:rPr>
              <a:t>By</a:t>
            </a:r>
            <a:br>
              <a:rPr lang="en-US" sz="3200">
                <a:solidFill>
                  <a:srgbClr val="006699"/>
                </a:solidFill>
              </a:rPr>
            </a:br>
            <a:r>
              <a:rPr lang="en-US" sz="3200">
                <a:solidFill>
                  <a:srgbClr val="006699"/>
                </a:solidFill>
              </a:rPr>
              <a:t>Marc Tyler Nobleman</a:t>
            </a:r>
            <a:endParaRPr lang="en-US" sz="4400">
              <a:solidFill>
                <a:srgbClr val="006699"/>
              </a:solidFill>
              <a:latin typeface="Times New Roman" pitchFamily="18" charset="0"/>
            </a:endParaRPr>
          </a:p>
        </p:txBody>
      </p:sp>
      <p:pic>
        <p:nvPicPr>
          <p:cNvPr id="17411" name="Content Placeholder 6" descr="emmy.jpg"/>
          <p:cNvPicPr>
            <a:picLocks noGrp="1" noChangeAspect="1"/>
          </p:cNvPicPr>
          <p:nvPr>
            <p:ph sz="half" idx="1"/>
          </p:nvPr>
        </p:nvPicPr>
        <p:blipFill>
          <a:blip r:embed="rId2"/>
          <a:srcRect/>
          <a:stretch>
            <a:fillRect/>
          </a:stretch>
        </p:blipFill>
        <p:spPr>
          <a:xfrm>
            <a:off x="381000" y="1447800"/>
            <a:ext cx="2989263" cy="3857625"/>
          </a:xfrm>
        </p:spPr>
      </p:pic>
      <p:sp>
        <p:nvSpPr>
          <p:cNvPr id="17412" name="TextBox 4"/>
          <p:cNvSpPr txBox="1">
            <a:spLocks noChangeArrowheads="1"/>
          </p:cNvSpPr>
          <p:nvPr/>
        </p:nvSpPr>
        <p:spPr bwMode="auto">
          <a:xfrm>
            <a:off x="3886200" y="1447800"/>
            <a:ext cx="5029200" cy="4838700"/>
          </a:xfrm>
          <a:prstGeom prst="rect">
            <a:avLst/>
          </a:prstGeom>
          <a:noFill/>
          <a:ln w="9525">
            <a:noFill/>
            <a:miter lim="800000"/>
            <a:headEnd/>
            <a:tailEnd/>
          </a:ln>
        </p:spPr>
        <p:txBody>
          <a:bodyPr>
            <a:spAutoFit/>
          </a:bodyPr>
          <a:lstStyle/>
          <a:p>
            <a:pPr eaLnBrk="0" hangingPunct="0"/>
            <a:r>
              <a:rPr lang="en-US" sz="2400"/>
              <a:t>Teenagers Jerry Siegel and Joe Shuster were outcasts who found solace in the world of pulp magazines and comics. Their peers did not understand their fascination with tales of musclemen and detectives with gadgets. Their teachers deemed the stories that they loved to write and illustrate "trash." Despite these obstacles, the two friends continued writing and illustrating.  This is the true story of Superman’s creation.</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4"/>
          <p:cNvSpPr>
            <a:spLocks noGrp="1" noChangeArrowheads="1"/>
          </p:cNvSpPr>
          <p:nvPr>
            <p:ph type="title"/>
          </p:nvPr>
        </p:nvSpPr>
        <p:spPr>
          <a:xfrm>
            <a:off x="0" y="0"/>
            <a:ext cx="9144000" cy="1371600"/>
          </a:xfrm>
        </p:spPr>
        <p:txBody>
          <a:bodyPr/>
          <a:lstStyle/>
          <a:p>
            <a:r>
              <a:rPr lang="en-US" b="1" smtClean="0">
                <a:solidFill>
                  <a:srgbClr val="FF3300"/>
                </a:solidFill>
                <a:latin typeface="Albertus Extra Bold"/>
              </a:rPr>
              <a:t>Dodger and Me</a:t>
            </a:r>
          </a:p>
        </p:txBody>
      </p:sp>
      <p:sp>
        <p:nvSpPr>
          <p:cNvPr id="18434" name="Rectangle 8"/>
          <p:cNvSpPr>
            <a:spLocks noChangeArrowheads="1"/>
          </p:cNvSpPr>
          <p:nvPr/>
        </p:nvSpPr>
        <p:spPr bwMode="auto">
          <a:xfrm>
            <a:off x="0" y="5715000"/>
            <a:ext cx="3962400" cy="947738"/>
          </a:xfrm>
          <a:prstGeom prst="rect">
            <a:avLst/>
          </a:prstGeom>
          <a:noFill/>
          <a:ln w="9525">
            <a:noFill/>
            <a:miter lim="800000"/>
            <a:headEnd/>
            <a:tailEnd/>
          </a:ln>
        </p:spPr>
        <p:txBody>
          <a:bodyPr anchor="ctr"/>
          <a:lstStyle/>
          <a:p>
            <a:pPr algn="ctr" eaLnBrk="0" hangingPunct="0"/>
            <a:r>
              <a:rPr lang="en-US" sz="3200">
                <a:solidFill>
                  <a:srgbClr val="FF3300"/>
                </a:solidFill>
              </a:rPr>
              <a:t>By</a:t>
            </a:r>
            <a:br>
              <a:rPr lang="en-US" sz="3200">
                <a:solidFill>
                  <a:srgbClr val="FF3300"/>
                </a:solidFill>
              </a:rPr>
            </a:br>
            <a:r>
              <a:rPr lang="en-US" sz="3200">
                <a:solidFill>
                  <a:srgbClr val="FF3300"/>
                </a:solidFill>
              </a:rPr>
              <a:t>Jordan Sonnenblick</a:t>
            </a:r>
          </a:p>
        </p:txBody>
      </p:sp>
      <p:pic>
        <p:nvPicPr>
          <p:cNvPr id="18435" name="Content Placeholder 6" descr="hairy.jpg"/>
          <p:cNvPicPr>
            <a:picLocks noGrp="1" noChangeAspect="1"/>
          </p:cNvPicPr>
          <p:nvPr>
            <p:ph sz="half" idx="1"/>
          </p:nvPr>
        </p:nvPicPr>
        <p:blipFill>
          <a:blip r:embed="rId2"/>
          <a:srcRect/>
          <a:stretch>
            <a:fillRect/>
          </a:stretch>
        </p:blipFill>
        <p:spPr>
          <a:xfrm>
            <a:off x="228600" y="1676400"/>
            <a:ext cx="2559050" cy="3810000"/>
          </a:xfrm>
        </p:spPr>
      </p:pic>
      <p:sp>
        <p:nvSpPr>
          <p:cNvPr id="18436" name="TextBox 4"/>
          <p:cNvSpPr txBox="1">
            <a:spLocks noChangeArrowheads="1"/>
          </p:cNvSpPr>
          <p:nvPr/>
        </p:nvSpPr>
        <p:spPr bwMode="auto">
          <a:xfrm>
            <a:off x="3124200" y="1066800"/>
            <a:ext cx="6019800" cy="5262563"/>
          </a:xfrm>
          <a:prstGeom prst="rect">
            <a:avLst/>
          </a:prstGeom>
          <a:noFill/>
          <a:ln w="9525">
            <a:noFill/>
            <a:miter lim="800000"/>
            <a:headEnd/>
            <a:tailEnd/>
          </a:ln>
        </p:spPr>
        <p:txBody>
          <a:bodyPr>
            <a:spAutoFit/>
          </a:bodyPr>
          <a:lstStyle/>
          <a:p>
            <a:pPr marL="457200" indent="-457200" eaLnBrk="0" hangingPunct="0"/>
            <a:r>
              <a:rPr lang="en-US" sz="2400"/>
              <a:t>What would you do if your best friend was:</a:t>
            </a:r>
          </a:p>
          <a:p>
            <a:pPr marL="457200" indent="-457200" eaLnBrk="0" hangingPunct="0">
              <a:buFontTx/>
              <a:buAutoNum type="arabicPeriod"/>
            </a:pPr>
            <a:r>
              <a:rPr lang="en-US" sz="2400"/>
              <a:t>Imaginary?</a:t>
            </a:r>
          </a:p>
          <a:p>
            <a:pPr marL="457200" indent="-457200" eaLnBrk="0" hangingPunct="0">
              <a:buFontTx/>
              <a:buAutoNum type="arabicPeriod"/>
            </a:pPr>
            <a:r>
              <a:rPr lang="en-US" sz="2400"/>
              <a:t>An oversize blue chimp in surfer shorts? Potentially embarrassing, but hey, no one else can see him . . . right?)</a:t>
            </a:r>
          </a:p>
          <a:p>
            <a:pPr marL="457200" indent="-457200" eaLnBrk="0" hangingPunct="0">
              <a:buFontTx/>
              <a:buAutoNum type="arabicPeriod"/>
            </a:pPr>
            <a:r>
              <a:rPr lang="en-US" sz="2400"/>
              <a:t>Proposing a plan to help you improve your life?</a:t>
            </a:r>
          </a:p>
          <a:p>
            <a:pPr marL="457200" indent="-457200" eaLnBrk="0" hangingPunct="0">
              <a:buFontTx/>
              <a:buAutoNum type="arabicPeriod"/>
            </a:pPr>
            <a:r>
              <a:rPr lang="en-US" sz="2400"/>
              <a:t>Did we say imaginary?</a:t>
            </a:r>
          </a:p>
          <a:p>
            <a:pPr marL="457200" indent="-457200" eaLnBrk="0" hangingPunct="0">
              <a:buFontTx/>
              <a:buAutoNum type="arabicPeriod"/>
            </a:pPr>
            <a:r>
              <a:rPr lang="en-US" sz="2400"/>
              <a:t>Driving you crazy?!?!</a:t>
            </a:r>
          </a:p>
          <a:p>
            <a:pPr marL="457200" indent="-457200" eaLnBrk="0" hangingPunct="0"/>
            <a:r>
              <a:rPr lang="en-US" sz="2400"/>
              <a:t>Now you have an idea of what Willie</a:t>
            </a:r>
          </a:p>
          <a:p>
            <a:pPr marL="457200" indent="-457200" eaLnBrk="0" hangingPunct="0"/>
            <a:r>
              <a:rPr lang="en-US" sz="2400"/>
              <a:t>Ryan’s life is like when he meets Dodger.</a:t>
            </a:r>
          </a:p>
          <a:p>
            <a:pPr marL="457200" indent="-457200" eaLnBrk="0" hangingPunct="0"/>
            <a:r>
              <a:rPr lang="en-US" sz="2400"/>
              <a:t>It’s the beginning of a lot of trouble—and a</a:t>
            </a:r>
          </a:p>
          <a:p>
            <a:pPr marL="457200" indent="-457200" eaLnBrk="0" hangingPunct="0"/>
            <a:r>
              <a:rPr lang="en-US" sz="2400"/>
              <a:t>friendship you’ll never forget!</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4"/>
          <p:cNvSpPr>
            <a:spLocks noGrp="1" noChangeArrowheads="1"/>
          </p:cNvSpPr>
          <p:nvPr>
            <p:ph type="title"/>
          </p:nvPr>
        </p:nvSpPr>
        <p:spPr>
          <a:xfrm>
            <a:off x="0" y="0"/>
            <a:ext cx="9144000" cy="1143000"/>
          </a:xfrm>
        </p:spPr>
        <p:txBody>
          <a:bodyPr/>
          <a:lstStyle/>
          <a:p>
            <a:r>
              <a:rPr lang="en-US" sz="3600" b="1" smtClean="0">
                <a:solidFill>
                  <a:srgbClr val="9900CC"/>
                </a:solidFill>
                <a:latin typeface="Albertus Extra Bold"/>
              </a:rPr>
              <a:t>The Dragon in the Sock Drawer</a:t>
            </a:r>
          </a:p>
        </p:txBody>
      </p:sp>
      <p:sp>
        <p:nvSpPr>
          <p:cNvPr id="19458" name="Rectangle 8"/>
          <p:cNvSpPr>
            <a:spLocks noChangeArrowheads="1"/>
          </p:cNvSpPr>
          <p:nvPr/>
        </p:nvSpPr>
        <p:spPr bwMode="auto">
          <a:xfrm>
            <a:off x="304800" y="5638800"/>
            <a:ext cx="3124200" cy="947738"/>
          </a:xfrm>
          <a:prstGeom prst="rect">
            <a:avLst/>
          </a:prstGeom>
          <a:noFill/>
          <a:ln w="9525">
            <a:noFill/>
            <a:miter lim="800000"/>
            <a:headEnd/>
            <a:tailEnd/>
          </a:ln>
        </p:spPr>
        <p:txBody>
          <a:bodyPr anchor="ctr"/>
          <a:lstStyle/>
          <a:p>
            <a:pPr algn="ctr" eaLnBrk="0" hangingPunct="0"/>
            <a:r>
              <a:rPr lang="en-US" sz="3200">
                <a:solidFill>
                  <a:srgbClr val="9900CC"/>
                </a:solidFill>
              </a:rPr>
              <a:t>By</a:t>
            </a:r>
            <a:br>
              <a:rPr lang="en-US" sz="3200">
                <a:solidFill>
                  <a:srgbClr val="9900CC"/>
                </a:solidFill>
              </a:rPr>
            </a:br>
            <a:r>
              <a:rPr lang="en-US" sz="3200">
                <a:solidFill>
                  <a:srgbClr val="9900CC"/>
                </a:solidFill>
              </a:rPr>
              <a:t>Kate Klimo</a:t>
            </a:r>
          </a:p>
        </p:txBody>
      </p:sp>
      <p:sp>
        <p:nvSpPr>
          <p:cNvPr id="19459" name="Text Box 9"/>
          <p:cNvSpPr txBox="1">
            <a:spLocks noChangeArrowheads="1"/>
          </p:cNvSpPr>
          <p:nvPr/>
        </p:nvSpPr>
        <p:spPr bwMode="auto">
          <a:xfrm>
            <a:off x="4191000" y="1524000"/>
            <a:ext cx="4648200" cy="457200"/>
          </a:xfrm>
          <a:prstGeom prst="rect">
            <a:avLst/>
          </a:prstGeom>
          <a:noFill/>
          <a:ln w="9525">
            <a:noFill/>
            <a:miter lim="800000"/>
            <a:headEnd/>
            <a:tailEnd/>
          </a:ln>
        </p:spPr>
        <p:txBody>
          <a:bodyPr>
            <a:spAutoFit/>
          </a:bodyPr>
          <a:lstStyle/>
          <a:p>
            <a:pPr eaLnBrk="0" hangingPunct="0"/>
            <a:endParaRPr lang="en-US" sz="2400"/>
          </a:p>
        </p:txBody>
      </p:sp>
      <p:pic>
        <p:nvPicPr>
          <p:cNvPr id="19460" name="Content Placeholder 7" descr="henry's.jpg"/>
          <p:cNvPicPr>
            <a:picLocks noGrp="1" noChangeAspect="1"/>
          </p:cNvPicPr>
          <p:nvPr>
            <p:ph sz="half" idx="1"/>
          </p:nvPr>
        </p:nvPicPr>
        <p:blipFill>
          <a:blip r:embed="rId2"/>
          <a:srcRect/>
          <a:stretch>
            <a:fillRect/>
          </a:stretch>
        </p:blipFill>
        <p:spPr>
          <a:xfrm>
            <a:off x="381000" y="1295400"/>
            <a:ext cx="2798763" cy="4114800"/>
          </a:xfrm>
        </p:spPr>
      </p:pic>
      <p:sp>
        <p:nvSpPr>
          <p:cNvPr id="19461" name="TextBox 5"/>
          <p:cNvSpPr txBox="1">
            <a:spLocks noChangeArrowheads="1"/>
          </p:cNvSpPr>
          <p:nvPr/>
        </p:nvSpPr>
        <p:spPr bwMode="auto">
          <a:xfrm>
            <a:off x="3505200" y="1219200"/>
            <a:ext cx="5410200" cy="5203825"/>
          </a:xfrm>
          <a:prstGeom prst="rect">
            <a:avLst/>
          </a:prstGeom>
          <a:noFill/>
          <a:ln w="9525">
            <a:noFill/>
            <a:miter lim="800000"/>
            <a:headEnd/>
            <a:tailEnd/>
          </a:ln>
        </p:spPr>
        <p:txBody>
          <a:bodyPr>
            <a:spAutoFit/>
          </a:bodyPr>
          <a:lstStyle/>
          <a:p>
            <a:pPr eaLnBrk="0" hangingPunct="0"/>
            <a:r>
              <a:rPr lang="en-US" sz="2400"/>
              <a:t>Cousins Jesse and Daisy always knew they would have a magical adventure.  They are not prepared when the "thunder egg" Jesse has found turns out to be a dragon egg that is about to hatch. They are quickly overwhelmed with caring for the baby-talking, tantrum-throwing dragon. Seeking information online and at the library, they discover Professor Anderson’s mysteriously interactive Web site, which provides help, along with a warning: “Beware the Dragon Slayer.” </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a:xfrm>
            <a:off x="0" y="0"/>
            <a:ext cx="9144000" cy="1143000"/>
          </a:xfrm>
        </p:spPr>
        <p:txBody>
          <a:bodyPr/>
          <a:lstStyle/>
          <a:p>
            <a:r>
              <a:rPr lang="en-US" b="1" smtClean="0">
                <a:solidFill>
                  <a:srgbClr val="FF6600"/>
                </a:solidFill>
                <a:latin typeface="Albertus Extra Bold"/>
              </a:rPr>
              <a:t>Eleven</a:t>
            </a:r>
          </a:p>
        </p:txBody>
      </p:sp>
      <p:sp>
        <p:nvSpPr>
          <p:cNvPr id="20482" name="Rectangle 8"/>
          <p:cNvSpPr>
            <a:spLocks noChangeArrowheads="1"/>
          </p:cNvSpPr>
          <p:nvPr/>
        </p:nvSpPr>
        <p:spPr bwMode="auto">
          <a:xfrm>
            <a:off x="0" y="5562600"/>
            <a:ext cx="3962400" cy="947738"/>
          </a:xfrm>
          <a:prstGeom prst="rect">
            <a:avLst/>
          </a:prstGeom>
          <a:noFill/>
          <a:ln w="9525">
            <a:noFill/>
            <a:miter lim="800000"/>
            <a:headEnd/>
            <a:tailEnd/>
          </a:ln>
        </p:spPr>
        <p:txBody>
          <a:bodyPr anchor="ctr"/>
          <a:lstStyle/>
          <a:p>
            <a:pPr algn="ctr" eaLnBrk="0" hangingPunct="0"/>
            <a:r>
              <a:rPr lang="en-US" sz="3200">
                <a:solidFill>
                  <a:srgbClr val="FF6600"/>
                </a:solidFill>
              </a:rPr>
              <a:t>By</a:t>
            </a:r>
            <a:br>
              <a:rPr lang="en-US" sz="3200">
                <a:solidFill>
                  <a:srgbClr val="FF6600"/>
                </a:solidFill>
              </a:rPr>
            </a:br>
            <a:r>
              <a:rPr lang="en-US" sz="3200">
                <a:solidFill>
                  <a:srgbClr val="FF6600"/>
                </a:solidFill>
              </a:rPr>
              <a:t>Patricia Reilly Giff</a:t>
            </a:r>
            <a:endParaRPr lang="en-US" sz="4400">
              <a:solidFill>
                <a:srgbClr val="FF6600"/>
              </a:solidFill>
              <a:latin typeface="Times New Roman" pitchFamily="18" charset="0"/>
            </a:endParaRPr>
          </a:p>
        </p:txBody>
      </p:sp>
      <p:sp>
        <p:nvSpPr>
          <p:cNvPr id="20483" name="Text Box 9"/>
          <p:cNvSpPr txBox="1">
            <a:spLocks noChangeArrowheads="1"/>
          </p:cNvSpPr>
          <p:nvPr/>
        </p:nvSpPr>
        <p:spPr bwMode="auto">
          <a:xfrm>
            <a:off x="4038600" y="1295400"/>
            <a:ext cx="4876800" cy="708025"/>
          </a:xfrm>
          <a:prstGeom prst="rect">
            <a:avLst/>
          </a:prstGeom>
          <a:noFill/>
          <a:ln w="9525">
            <a:noFill/>
            <a:miter lim="800000"/>
            <a:headEnd/>
            <a:tailEnd/>
          </a:ln>
        </p:spPr>
        <p:txBody>
          <a:bodyPr>
            <a:spAutoFit/>
          </a:bodyPr>
          <a:lstStyle/>
          <a:p>
            <a:pPr eaLnBrk="0" hangingPunct="0"/>
            <a:endParaRPr lang="en-US"/>
          </a:p>
        </p:txBody>
      </p:sp>
      <p:pic>
        <p:nvPicPr>
          <p:cNvPr id="20484" name="Content Placeholder 7" descr="save dog.jpg"/>
          <p:cNvPicPr>
            <a:picLocks noGrp="1" noChangeAspect="1"/>
          </p:cNvPicPr>
          <p:nvPr>
            <p:ph sz="half" idx="1"/>
          </p:nvPr>
        </p:nvPicPr>
        <p:blipFill>
          <a:blip r:embed="rId2"/>
          <a:srcRect/>
          <a:stretch>
            <a:fillRect/>
          </a:stretch>
        </p:blipFill>
        <p:spPr>
          <a:xfrm>
            <a:off x="457200" y="1143000"/>
            <a:ext cx="2819400" cy="4314825"/>
          </a:xfrm>
        </p:spPr>
      </p:pic>
      <p:sp>
        <p:nvSpPr>
          <p:cNvPr id="20485" name="TextBox 5"/>
          <p:cNvSpPr txBox="1">
            <a:spLocks noChangeArrowheads="1"/>
          </p:cNvSpPr>
          <p:nvPr/>
        </p:nvSpPr>
        <p:spPr bwMode="auto">
          <a:xfrm>
            <a:off x="3733800" y="1066800"/>
            <a:ext cx="5181600" cy="5262563"/>
          </a:xfrm>
          <a:prstGeom prst="rect">
            <a:avLst/>
          </a:prstGeom>
          <a:noFill/>
          <a:ln w="9525">
            <a:noFill/>
            <a:miter lim="800000"/>
            <a:headEnd/>
            <a:tailEnd/>
          </a:ln>
        </p:spPr>
        <p:txBody>
          <a:bodyPr>
            <a:spAutoFit/>
          </a:bodyPr>
          <a:lstStyle/>
          <a:p>
            <a:pPr eaLnBrk="0" hangingPunct="0"/>
            <a:r>
              <a:rPr lang="en-US" sz="2400"/>
              <a:t>Sam is almost 11 when he discovers a locked box in the attic above his grandfather Mack’s room, and a piece of paper that says he was kidnapped. There are lots of other words, but Sam has always had trouble reading. He’s desperate to find out who he is, and if his beloved Mack is really his grandfather. At night he’s haunted by dreams of a big castle and a terrifying escape on a boat. Who can he trust to help him read the documents that could unravel the mystery? </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4"/>
          <p:cNvSpPr>
            <a:spLocks noGrp="1" noChangeArrowheads="1"/>
          </p:cNvSpPr>
          <p:nvPr>
            <p:ph type="title"/>
          </p:nvPr>
        </p:nvSpPr>
        <p:spPr>
          <a:xfrm>
            <a:off x="0" y="0"/>
            <a:ext cx="9144000" cy="1143000"/>
          </a:xfrm>
        </p:spPr>
        <p:txBody>
          <a:bodyPr/>
          <a:lstStyle/>
          <a:p>
            <a:r>
              <a:rPr lang="en-US" b="1" smtClean="0">
                <a:solidFill>
                  <a:srgbClr val="00CC66"/>
                </a:solidFill>
                <a:latin typeface="Albertus Extra Bold"/>
              </a:rPr>
              <a:t>The Key to Rondo</a:t>
            </a:r>
          </a:p>
        </p:txBody>
      </p:sp>
      <p:sp>
        <p:nvSpPr>
          <p:cNvPr id="21506" name="Rectangle 8"/>
          <p:cNvSpPr>
            <a:spLocks noChangeArrowheads="1"/>
          </p:cNvSpPr>
          <p:nvPr/>
        </p:nvSpPr>
        <p:spPr bwMode="auto">
          <a:xfrm>
            <a:off x="0" y="5715000"/>
            <a:ext cx="3581400" cy="947738"/>
          </a:xfrm>
          <a:prstGeom prst="rect">
            <a:avLst/>
          </a:prstGeom>
          <a:noFill/>
          <a:ln w="9525">
            <a:noFill/>
            <a:miter lim="800000"/>
            <a:headEnd/>
            <a:tailEnd/>
          </a:ln>
        </p:spPr>
        <p:txBody>
          <a:bodyPr anchor="ctr"/>
          <a:lstStyle/>
          <a:p>
            <a:pPr algn="ctr" eaLnBrk="0" hangingPunct="0"/>
            <a:r>
              <a:rPr lang="en-US" sz="3200">
                <a:solidFill>
                  <a:srgbClr val="00CC66"/>
                </a:solidFill>
              </a:rPr>
              <a:t>By</a:t>
            </a:r>
            <a:br>
              <a:rPr lang="en-US" sz="3200">
                <a:solidFill>
                  <a:srgbClr val="00CC66"/>
                </a:solidFill>
              </a:rPr>
            </a:br>
            <a:r>
              <a:rPr lang="en-US" sz="3200">
                <a:solidFill>
                  <a:srgbClr val="00CC66"/>
                </a:solidFill>
              </a:rPr>
              <a:t>Emily Rodda</a:t>
            </a:r>
            <a:endParaRPr lang="en-US" sz="4400">
              <a:solidFill>
                <a:srgbClr val="00CC66"/>
              </a:solidFill>
              <a:latin typeface="Times New Roman" pitchFamily="18" charset="0"/>
            </a:endParaRPr>
          </a:p>
        </p:txBody>
      </p:sp>
      <p:sp>
        <p:nvSpPr>
          <p:cNvPr id="21507" name="TextBox 4"/>
          <p:cNvSpPr txBox="1">
            <a:spLocks noChangeArrowheads="1"/>
          </p:cNvSpPr>
          <p:nvPr/>
        </p:nvSpPr>
        <p:spPr bwMode="auto">
          <a:xfrm>
            <a:off x="3276600" y="1066800"/>
            <a:ext cx="5638800" cy="830263"/>
          </a:xfrm>
          <a:prstGeom prst="rect">
            <a:avLst/>
          </a:prstGeom>
          <a:noFill/>
          <a:ln w="9525">
            <a:noFill/>
            <a:miter lim="800000"/>
            <a:headEnd/>
            <a:tailEnd/>
          </a:ln>
        </p:spPr>
        <p:txBody>
          <a:bodyPr>
            <a:spAutoFit/>
          </a:bodyPr>
          <a:lstStyle/>
          <a:p>
            <a:pPr eaLnBrk="0" hangingPunct="0"/>
            <a:r>
              <a:rPr lang="en-US" sz="2400"/>
              <a:t/>
            </a:r>
            <a:br>
              <a:rPr lang="en-US" sz="2400"/>
            </a:br>
            <a:endParaRPr lang="en-US" sz="2400"/>
          </a:p>
        </p:txBody>
      </p:sp>
      <p:pic>
        <p:nvPicPr>
          <p:cNvPr id="21508" name="Content Placeholder 6" descr="lemonde.jpg"/>
          <p:cNvPicPr>
            <a:picLocks noGrp="1" noChangeAspect="1"/>
          </p:cNvPicPr>
          <p:nvPr>
            <p:ph sz="half" idx="1"/>
          </p:nvPr>
        </p:nvPicPr>
        <p:blipFill>
          <a:blip r:embed="rId2"/>
          <a:srcRect/>
          <a:stretch>
            <a:fillRect/>
          </a:stretch>
        </p:blipFill>
        <p:spPr>
          <a:xfrm>
            <a:off x="381000" y="1371600"/>
            <a:ext cx="2832100" cy="4114800"/>
          </a:xfrm>
        </p:spPr>
      </p:pic>
      <p:sp>
        <p:nvSpPr>
          <p:cNvPr id="21509" name="TextBox 5"/>
          <p:cNvSpPr txBox="1">
            <a:spLocks noChangeArrowheads="1"/>
          </p:cNvSpPr>
          <p:nvPr/>
        </p:nvSpPr>
        <p:spPr bwMode="auto">
          <a:xfrm>
            <a:off x="3505200" y="1143000"/>
            <a:ext cx="5410200" cy="5262563"/>
          </a:xfrm>
          <a:prstGeom prst="rect">
            <a:avLst/>
          </a:prstGeom>
          <a:noFill/>
          <a:ln w="9525">
            <a:noFill/>
            <a:miter lim="800000"/>
            <a:headEnd/>
            <a:tailEnd/>
          </a:ln>
        </p:spPr>
        <p:txBody>
          <a:bodyPr>
            <a:spAutoFit/>
          </a:bodyPr>
          <a:lstStyle/>
          <a:p>
            <a:pPr eaLnBrk="0" hangingPunct="0"/>
            <a:r>
              <a:rPr lang="en-US" sz="2400"/>
              <a:t>There are three rules to the old, painted music box: Wind the box three times only. Never shut the box when the music is playing. Never move the box before the music stops. </a:t>
            </a:r>
          </a:p>
          <a:p>
            <a:pPr eaLnBrk="0" hangingPunct="0"/>
            <a:r>
              <a:rPr lang="en-US" sz="2400"/>
              <a:t>Leo wouldn't dream of breaking these rules, but does his stubborn cousin Mimi listen? She winds the box four times--and suddenly the paintings on its side come to life and a powerful witch is released. Now it's up to Leo and Mimi to stop the witch, if only they can find the key to the music box--and the magical world it controls. </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4"/>
          <p:cNvSpPr>
            <a:spLocks noGrp="1" noChangeArrowheads="1"/>
          </p:cNvSpPr>
          <p:nvPr>
            <p:ph type="title"/>
          </p:nvPr>
        </p:nvSpPr>
        <p:spPr>
          <a:xfrm>
            <a:off x="0" y="0"/>
            <a:ext cx="9144000" cy="1143000"/>
          </a:xfrm>
        </p:spPr>
        <p:txBody>
          <a:bodyPr/>
          <a:lstStyle/>
          <a:p>
            <a:r>
              <a:rPr lang="en-US" b="1" smtClean="0">
                <a:solidFill>
                  <a:srgbClr val="0066CC"/>
                </a:solidFill>
                <a:latin typeface="Albertus Extra Bold"/>
              </a:rPr>
              <a:t>Molly the Pony</a:t>
            </a:r>
            <a:br>
              <a:rPr lang="en-US" b="1" smtClean="0">
                <a:solidFill>
                  <a:srgbClr val="0066CC"/>
                </a:solidFill>
                <a:latin typeface="Albertus Extra Bold"/>
              </a:rPr>
            </a:br>
            <a:r>
              <a:rPr lang="en-US" sz="2400" b="1" smtClean="0">
                <a:solidFill>
                  <a:srgbClr val="FF9900"/>
                </a:solidFill>
                <a:latin typeface="Albertus Extra Bold"/>
              </a:rPr>
              <a:t>A True Story</a:t>
            </a:r>
          </a:p>
        </p:txBody>
      </p:sp>
      <p:sp>
        <p:nvSpPr>
          <p:cNvPr id="22530" name="Rectangle 8"/>
          <p:cNvSpPr>
            <a:spLocks noChangeArrowheads="1"/>
          </p:cNvSpPr>
          <p:nvPr/>
        </p:nvSpPr>
        <p:spPr bwMode="auto">
          <a:xfrm>
            <a:off x="381000" y="5638800"/>
            <a:ext cx="3657600" cy="947738"/>
          </a:xfrm>
          <a:prstGeom prst="rect">
            <a:avLst/>
          </a:prstGeom>
          <a:noFill/>
          <a:ln w="9525">
            <a:noFill/>
            <a:miter lim="800000"/>
            <a:headEnd/>
            <a:tailEnd/>
          </a:ln>
        </p:spPr>
        <p:txBody>
          <a:bodyPr anchor="ctr"/>
          <a:lstStyle/>
          <a:p>
            <a:pPr algn="ctr" eaLnBrk="0" hangingPunct="0"/>
            <a:r>
              <a:rPr lang="en-US" sz="3200">
                <a:solidFill>
                  <a:srgbClr val="0066CC"/>
                </a:solidFill>
              </a:rPr>
              <a:t>By</a:t>
            </a:r>
            <a:br>
              <a:rPr lang="en-US" sz="3200">
                <a:solidFill>
                  <a:srgbClr val="0066CC"/>
                </a:solidFill>
              </a:rPr>
            </a:br>
            <a:r>
              <a:rPr lang="en-US" sz="3200">
                <a:solidFill>
                  <a:srgbClr val="0066CC"/>
                </a:solidFill>
              </a:rPr>
              <a:t>Pam Kaster</a:t>
            </a:r>
            <a:endParaRPr lang="en-US" sz="4400">
              <a:solidFill>
                <a:srgbClr val="0066CC"/>
              </a:solidFill>
              <a:latin typeface="Times New Roman" pitchFamily="18" charset="0"/>
            </a:endParaRPr>
          </a:p>
        </p:txBody>
      </p:sp>
      <p:pic>
        <p:nvPicPr>
          <p:cNvPr id="22531" name="Content Placeholder 7" descr="marley.jpg"/>
          <p:cNvPicPr>
            <a:picLocks noGrp="1" noChangeAspect="1"/>
          </p:cNvPicPr>
          <p:nvPr>
            <p:ph sz="half" idx="1"/>
          </p:nvPr>
        </p:nvPicPr>
        <p:blipFill>
          <a:blip r:embed="rId2"/>
          <a:srcRect/>
          <a:stretch>
            <a:fillRect/>
          </a:stretch>
        </p:blipFill>
        <p:spPr>
          <a:xfrm>
            <a:off x="304800" y="1676400"/>
            <a:ext cx="3505200" cy="3505200"/>
          </a:xfrm>
        </p:spPr>
      </p:pic>
      <p:sp>
        <p:nvSpPr>
          <p:cNvPr id="22532" name="TextBox 4"/>
          <p:cNvSpPr txBox="1">
            <a:spLocks noChangeArrowheads="1"/>
          </p:cNvSpPr>
          <p:nvPr/>
        </p:nvSpPr>
        <p:spPr bwMode="auto">
          <a:xfrm>
            <a:off x="4191000" y="1477963"/>
            <a:ext cx="4953000" cy="5380037"/>
          </a:xfrm>
          <a:prstGeom prst="rect">
            <a:avLst/>
          </a:prstGeom>
          <a:noFill/>
          <a:ln w="9525">
            <a:noFill/>
            <a:miter lim="800000"/>
            <a:headEnd/>
            <a:tailEnd/>
          </a:ln>
        </p:spPr>
        <p:txBody>
          <a:bodyPr>
            <a:spAutoFit/>
          </a:bodyPr>
          <a:lstStyle/>
          <a:p>
            <a:pPr>
              <a:spcBef>
                <a:spcPct val="30000"/>
              </a:spcBef>
            </a:pPr>
            <a:r>
              <a:rPr lang="en-US" sz="1900"/>
              <a:t>Molly the pony waited and waited.  She waited while all the other animals and pets were loaded and taken away. She waited all alone in her stall through the big storm. She waited for days for her owners to return but it was kind neighbors who rescued her.  So begins the true story of a patient pony who is rescued from a south Louisiana barn after Hurricane Katrina. She finds a new life on a farm with new animal friends. But Molly's tale of courage does not end here. When a dog on the farm attacks Molly, her front leg is badly injured.  She has to undergo a rare surgery for horses, the addition of a prosthetic leg.  Now Molly visits children and others who can benefit from her quiet encouragement.</a:t>
            </a:r>
          </a:p>
          <a:p>
            <a:pPr>
              <a:spcBef>
                <a:spcPct val="30000"/>
              </a:spcBef>
            </a:pPr>
            <a:endParaRPr lang="en-US" sz="1900"/>
          </a:p>
        </p:txBody>
      </p:sp>
    </p:spTree>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965</TotalTime>
  <Words>1239</Words>
  <Application>Microsoft Office PowerPoint</Application>
  <PresentationFormat>On-screen Show (4:3)</PresentationFormat>
  <Paragraphs>66</Paragraphs>
  <Slides>16</Slides>
  <Notes>0</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16</vt:i4>
      </vt:variant>
    </vt:vector>
  </HeadingPairs>
  <TitlesOfParts>
    <vt:vector size="21" baseType="lpstr">
      <vt:lpstr>Albertus Extra Bold</vt:lpstr>
      <vt:lpstr>Arial</vt:lpstr>
      <vt:lpstr>Times New Roman</vt:lpstr>
      <vt:lpstr>Albertus Medium</vt:lpstr>
      <vt:lpstr>Default Design</vt:lpstr>
      <vt:lpstr>Louisiana Young Readers’ Choice Award</vt:lpstr>
      <vt:lpstr>The Apple-Pip Princess</vt:lpstr>
      <vt:lpstr>The Blacker the Berry</vt:lpstr>
      <vt:lpstr>Boys of Steel The Creators of Superman</vt:lpstr>
      <vt:lpstr>Dodger and Me</vt:lpstr>
      <vt:lpstr>The Dragon in the Sock Drawer</vt:lpstr>
      <vt:lpstr>Eleven</vt:lpstr>
      <vt:lpstr>The Key to Rondo</vt:lpstr>
      <vt:lpstr>Molly the Pony A True Story</vt:lpstr>
      <vt:lpstr>Nic Bishop Frogs</vt:lpstr>
      <vt:lpstr>Oh, Brother!</vt:lpstr>
      <vt:lpstr>One Hen How One Small Loan Made A Big Difference</vt:lpstr>
      <vt:lpstr>There’s a Wolf at the Door</vt:lpstr>
      <vt:lpstr>Two Bobbies A True Story of Hurricane Katrina, Friendship, and Survival</vt:lpstr>
      <vt:lpstr>When the Sergeant Came Marching Home</vt:lpstr>
      <vt:lpstr>The Wolves are Back</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Kirsten M. Steintrager</dc:creator>
  <cp:lastModifiedBy>Angela Germany</cp:lastModifiedBy>
  <cp:revision>78</cp:revision>
  <dcterms:created xsi:type="dcterms:W3CDTF">2005-05-21T18:10:15Z</dcterms:created>
  <dcterms:modified xsi:type="dcterms:W3CDTF">2010-02-08T15:23:55Z</dcterms:modified>
</cp:coreProperties>
</file>