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8"/>
  </p:notesMasterIdLst>
  <p:handoutMasterIdLst>
    <p:handoutMasterId r:id="rId19"/>
  </p:handoutMasterIdLst>
  <p:sldIdLst>
    <p:sldId id="271" r:id="rId2"/>
    <p:sldId id="273" r:id="rId3"/>
    <p:sldId id="272" r:id="rId4"/>
    <p:sldId id="277" r:id="rId5"/>
    <p:sldId id="283" r:id="rId6"/>
    <p:sldId id="281" r:id="rId7"/>
    <p:sldId id="289" r:id="rId8"/>
    <p:sldId id="278" r:id="rId9"/>
    <p:sldId id="276" r:id="rId10"/>
    <p:sldId id="284" r:id="rId11"/>
    <p:sldId id="279" r:id="rId12"/>
    <p:sldId id="285" r:id="rId13"/>
    <p:sldId id="287" r:id="rId14"/>
    <p:sldId id="274" r:id="rId15"/>
    <p:sldId id="286" r:id="rId16"/>
    <p:sldId id="288" r:id="rId17"/>
  </p:sldIdLst>
  <p:sldSz cx="9144000" cy="6858000" type="screen4x3"/>
  <p:notesSz cx="9296400" cy="7010400"/>
  <p:defaultTextStyle>
    <a:defPPr>
      <a:defRPr lang="en-US"/>
    </a:defPPr>
    <a:lvl1pPr algn="ctr" rtl="0" eaLnBrk="0" fontAlgn="base" hangingPunct="0">
      <a:spcBef>
        <a:spcPct val="0"/>
      </a:spcBef>
      <a:spcAft>
        <a:spcPct val="0"/>
      </a:spcAft>
      <a:defRPr sz="4000" kern="1200">
        <a:solidFill>
          <a:schemeClr val="tx1"/>
        </a:solidFill>
        <a:latin typeface="Albertus Extra Bold" pitchFamily="34" charset="0"/>
        <a:ea typeface="+mn-ea"/>
        <a:cs typeface="+mn-cs"/>
      </a:defRPr>
    </a:lvl1pPr>
    <a:lvl2pPr marL="457200" algn="ctr" rtl="0" eaLnBrk="0" fontAlgn="base" hangingPunct="0">
      <a:spcBef>
        <a:spcPct val="0"/>
      </a:spcBef>
      <a:spcAft>
        <a:spcPct val="0"/>
      </a:spcAft>
      <a:defRPr sz="4000" kern="1200">
        <a:solidFill>
          <a:schemeClr val="tx1"/>
        </a:solidFill>
        <a:latin typeface="Albertus Extra Bold" pitchFamily="34" charset="0"/>
        <a:ea typeface="+mn-ea"/>
        <a:cs typeface="+mn-cs"/>
      </a:defRPr>
    </a:lvl2pPr>
    <a:lvl3pPr marL="914400" algn="ctr" rtl="0" eaLnBrk="0" fontAlgn="base" hangingPunct="0">
      <a:spcBef>
        <a:spcPct val="0"/>
      </a:spcBef>
      <a:spcAft>
        <a:spcPct val="0"/>
      </a:spcAft>
      <a:defRPr sz="4000" kern="1200">
        <a:solidFill>
          <a:schemeClr val="tx1"/>
        </a:solidFill>
        <a:latin typeface="Albertus Extra Bold" pitchFamily="34" charset="0"/>
        <a:ea typeface="+mn-ea"/>
        <a:cs typeface="+mn-cs"/>
      </a:defRPr>
    </a:lvl3pPr>
    <a:lvl4pPr marL="1371600" algn="ctr" rtl="0" eaLnBrk="0" fontAlgn="base" hangingPunct="0">
      <a:spcBef>
        <a:spcPct val="0"/>
      </a:spcBef>
      <a:spcAft>
        <a:spcPct val="0"/>
      </a:spcAft>
      <a:defRPr sz="4000" kern="1200">
        <a:solidFill>
          <a:schemeClr val="tx1"/>
        </a:solidFill>
        <a:latin typeface="Albertus Extra Bold" pitchFamily="34" charset="0"/>
        <a:ea typeface="+mn-ea"/>
        <a:cs typeface="+mn-cs"/>
      </a:defRPr>
    </a:lvl4pPr>
    <a:lvl5pPr marL="1828800" algn="ctr" rtl="0" eaLnBrk="0" fontAlgn="base" hangingPunct="0">
      <a:spcBef>
        <a:spcPct val="0"/>
      </a:spcBef>
      <a:spcAft>
        <a:spcPct val="0"/>
      </a:spcAft>
      <a:defRPr sz="4000" kern="1200">
        <a:solidFill>
          <a:schemeClr val="tx1"/>
        </a:solidFill>
        <a:latin typeface="Albertus Extra Bold" pitchFamily="34" charset="0"/>
        <a:ea typeface="+mn-ea"/>
        <a:cs typeface="+mn-cs"/>
      </a:defRPr>
    </a:lvl5pPr>
    <a:lvl6pPr marL="2286000" algn="l" defTabSz="914400" rtl="0" eaLnBrk="1" latinLnBrk="0" hangingPunct="1">
      <a:defRPr sz="4000" kern="1200">
        <a:solidFill>
          <a:schemeClr val="tx1"/>
        </a:solidFill>
        <a:latin typeface="Albertus Extra Bold" pitchFamily="34" charset="0"/>
        <a:ea typeface="+mn-ea"/>
        <a:cs typeface="+mn-cs"/>
      </a:defRPr>
    </a:lvl6pPr>
    <a:lvl7pPr marL="2743200" algn="l" defTabSz="914400" rtl="0" eaLnBrk="1" latinLnBrk="0" hangingPunct="1">
      <a:defRPr sz="4000" kern="1200">
        <a:solidFill>
          <a:schemeClr val="tx1"/>
        </a:solidFill>
        <a:latin typeface="Albertus Extra Bold" pitchFamily="34" charset="0"/>
        <a:ea typeface="+mn-ea"/>
        <a:cs typeface="+mn-cs"/>
      </a:defRPr>
    </a:lvl7pPr>
    <a:lvl8pPr marL="3200400" algn="l" defTabSz="914400" rtl="0" eaLnBrk="1" latinLnBrk="0" hangingPunct="1">
      <a:defRPr sz="4000" kern="1200">
        <a:solidFill>
          <a:schemeClr val="tx1"/>
        </a:solidFill>
        <a:latin typeface="Albertus Extra Bold" pitchFamily="34" charset="0"/>
        <a:ea typeface="+mn-ea"/>
        <a:cs typeface="+mn-cs"/>
      </a:defRPr>
    </a:lvl8pPr>
    <a:lvl9pPr marL="3657600" algn="l" defTabSz="914400" rtl="0" eaLnBrk="1" latinLnBrk="0" hangingPunct="1">
      <a:defRPr sz="4000" kern="1200">
        <a:solidFill>
          <a:schemeClr val="tx1"/>
        </a:solidFill>
        <a:latin typeface="Albertus Extra Bold"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006600"/>
    <a:srgbClr val="CC3300"/>
    <a:srgbClr val="FF9900"/>
    <a:srgbClr val="663300"/>
    <a:srgbClr val="0099FF"/>
    <a:srgbClr val="FF3399"/>
    <a:srgbClr val="6699FF"/>
    <a:srgbClr val="0099CC"/>
    <a:srgbClr val="EA3800"/>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30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40" d="100"/>
          <a:sy n="40" d="100"/>
        </p:scale>
        <p:origin x="-1488" y="-96"/>
      </p:cViewPr>
      <p:guideLst>
        <p:guide orient="horz" pos="2208"/>
        <p:guide pos="292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5265809" y="0"/>
            <a:ext cx="4028440" cy="350520"/>
          </a:xfrm>
          <a:prstGeom prst="rect">
            <a:avLst/>
          </a:prstGeom>
        </p:spPr>
        <p:txBody>
          <a:bodyPr vert="horz" lIns="93177" tIns="46589" rIns="93177" bIns="46589" rtlCol="0"/>
          <a:lstStyle>
            <a:lvl1pPr algn="r">
              <a:defRPr sz="1200"/>
            </a:lvl1pPr>
          </a:lstStyle>
          <a:p>
            <a:fld id="{81F21B27-69EB-4628-80E6-9300112CABB8}" type="datetimeFigureOut">
              <a:rPr lang="en-US" smtClean="0"/>
              <a:pPr/>
              <a:t>4/15/2011</a:t>
            </a:fld>
            <a:endParaRPr lang="en-US"/>
          </a:p>
        </p:txBody>
      </p:sp>
      <p:sp>
        <p:nvSpPr>
          <p:cNvPr id="4" name="Footer Placeholder 3"/>
          <p:cNvSpPr>
            <a:spLocks noGrp="1"/>
          </p:cNvSpPr>
          <p:nvPr>
            <p:ph type="ftr" sz="quarter" idx="2"/>
          </p:nvPr>
        </p:nvSpPr>
        <p:spPr>
          <a:xfrm>
            <a:off x="0" y="6658664"/>
            <a:ext cx="4028440" cy="3505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5265809" y="6658664"/>
            <a:ext cx="4028440" cy="350520"/>
          </a:xfrm>
          <a:prstGeom prst="rect">
            <a:avLst/>
          </a:prstGeom>
        </p:spPr>
        <p:txBody>
          <a:bodyPr vert="horz" lIns="93177" tIns="46589" rIns="93177" bIns="46589" rtlCol="0" anchor="b"/>
          <a:lstStyle>
            <a:lvl1pPr algn="r">
              <a:defRPr sz="1200"/>
            </a:lvl1pPr>
          </a:lstStyle>
          <a:p>
            <a:fld id="{17127560-3B86-4B7E-9856-F60DB03C9642}"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4028440" cy="3505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l">
              <a:defRPr sz="1200">
                <a:latin typeface="Times New Roman" pitchFamily="18" charset="0"/>
              </a:defRPr>
            </a:lvl1pPr>
          </a:lstStyle>
          <a:p>
            <a:pPr>
              <a:defRPr/>
            </a:pPr>
            <a:endParaRPr lang="en-US"/>
          </a:p>
        </p:txBody>
      </p:sp>
      <p:sp>
        <p:nvSpPr>
          <p:cNvPr id="14339" name="Rectangle 3"/>
          <p:cNvSpPr>
            <a:spLocks noGrp="1" noChangeArrowheads="1"/>
          </p:cNvSpPr>
          <p:nvPr>
            <p:ph type="dt" idx="1"/>
          </p:nvPr>
        </p:nvSpPr>
        <p:spPr bwMode="auto">
          <a:xfrm>
            <a:off x="5267960" y="0"/>
            <a:ext cx="4028440" cy="3505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29700" name="Rectangle 4"/>
          <p:cNvSpPr>
            <a:spLocks noGrp="1" noRot="1" noChangeAspect="1" noChangeArrowheads="1" noTextEdit="1"/>
          </p:cNvSpPr>
          <p:nvPr>
            <p:ph type="sldImg" idx="2"/>
          </p:nvPr>
        </p:nvSpPr>
        <p:spPr bwMode="auto">
          <a:xfrm>
            <a:off x="2895600" y="525463"/>
            <a:ext cx="3505200" cy="2628900"/>
          </a:xfrm>
          <a:prstGeom prst="rect">
            <a:avLst/>
          </a:prstGeom>
          <a:noFill/>
          <a:ln w="9525">
            <a:solidFill>
              <a:srgbClr val="000000"/>
            </a:solidFill>
            <a:miter lim="800000"/>
            <a:headEnd/>
            <a:tailEnd/>
          </a:ln>
        </p:spPr>
      </p:sp>
      <p:sp>
        <p:nvSpPr>
          <p:cNvPr id="14341" name="Rectangle 5"/>
          <p:cNvSpPr>
            <a:spLocks noGrp="1" noChangeArrowheads="1"/>
          </p:cNvSpPr>
          <p:nvPr>
            <p:ph type="body" sz="quarter" idx="3"/>
          </p:nvPr>
        </p:nvSpPr>
        <p:spPr bwMode="auto">
          <a:xfrm>
            <a:off x="1239520" y="3329940"/>
            <a:ext cx="6817360" cy="31546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4342" name="Rectangle 6"/>
          <p:cNvSpPr>
            <a:spLocks noGrp="1" noChangeArrowheads="1"/>
          </p:cNvSpPr>
          <p:nvPr>
            <p:ph type="ftr" sz="quarter" idx="4"/>
          </p:nvPr>
        </p:nvSpPr>
        <p:spPr bwMode="auto">
          <a:xfrm>
            <a:off x="0" y="6659880"/>
            <a:ext cx="4028440" cy="3505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l">
              <a:defRPr sz="1200">
                <a:latin typeface="Times New Roman" pitchFamily="18" charset="0"/>
              </a:defRPr>
            </a:lvl1pPr>
          </a:lstStyle>
          <a:p>
            <a:pPr>
              <a:defRPr/>
            </a:pPr>
            <a:endParaRPr lang="en-US"/>
          </a:p>
        </p:txBody>
      </p:sp>
      <p:sp>
        <p:nvSpPr>
          <p:cNvPr id="14343" name="Rectangle 7"/>
          <p:cNvSpPr>
            <a:spLocks noGrp="1" noChangeArrowheads="1"/>
          </p:cNvSpPr>
          <p:nvPr>
            <p:ph type="sldNum" sz="quarter" idx="5"/>
          </p:nvPr>
        </p:nvSpPr>
        <p:spPr bwMode="auto">
          <a:xfrm>
            <a:off x="5267960" y="6659880"/>
            <a:ext cx="4028440" cy="3505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Times New Roman" pitchFamily="18" charset="0"/>
              </a:defRPr>
            </a:lvl1pPr>
          </a:lstStyle>
          <a:p>
            <a:pPr>
              <a:defRPr/>
            </a:pPr>
            <a:fld id="{BEAA37DE-66E4-4DBD-95F0-FFFBE174DC3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E377034D-E81F-4889-812D-C8E6C22D9613}" type="slidenum">
              <a:rPr lang="en-US"/>
              <a:pPr>
                <a:defRPr/>
              </a:pPr>
              <a:t>‹#›</a:t>
            </a:fld>
            <a:endParaRPr lang="en-US"/>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05021C79-AA09-47D6-BC47-32E690AD0ADF}" type="slidenum">
              <a:rPr lang="en-US"/>
              <a:pPr>
                <a:defRPr/>
              </a:pPr>
              <a:t>‹#›</a:t>
            </a:fld>
            <a:endParaRPr lang="en-US"/>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20669D78-1085-46A7-9C34-D59C71094808}" type="slidenum">
              <a:rPr lang="en-US"/>
              <a:pPr>
                <a:defRPr/>
              </a:pPr>
              <a:t>‹#›</a:t>
            </a:fld>
            <a:endParaRPr lang="en-US"/>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117C9C28-3B6B-4836-88F6-CF093A2C2630}" type="slidenum">
              <a:rPr lang="en-US"/>
              <a:pPr>
                <a:defRPr/>
              </a:pPr>
              <a:t>‹#›</a:t>
            </a:fld>
            <a:endParaRPr lang="en-US"/>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9D4457D2-CA91-46A4-8A0B-71441CC84A80}" type="slidenum">
              <a:rPr lang="en-US"/>
              <a:pPr>
                <a:defRPr/>
              </a:pPr>
              <a:t>‹#›</a:t>
            </a:fld>
            <a:endParaRPr lang="en-US"/>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6A1E09FE-EF1C-453D-96A7-9183552C8AC1}" type="slidenum">
              <a:rPr lang="en-US"/>
              <a:pPr>
                <a:defRPr/>
              </a:pPr>
              <a:t>‹#›</a:t>
            </a:fld>
            <a:endParaRPr lang="en-US"/>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p:txBody>
          <a:bodyPr/>
          <a:lstStyle>
            <a:lvl1pPr>
              <a:defRPr/>
            </a:lvl1pPr>
          </a:lstStyle>
          <a:p>
            <a:pPr>
              <a:defRPr/>
            </a:pPr>
            <a:endParaRPr lang="en-US"/>
          </a:p>
        </p:txBody>
      </p:sp>
      <p:sp>
        <p:nvSpPr>
          <p:cNvPr id="8" name="Rectangle 5"/>
          <p:cNvSpPr>
            <a:spLocks noGrp="1" noChangeArrowheads="1"/>
          </p:cNvSpPr>
          <p:nvPr>
            <p:ph type="ftr" sz="quarter" idx="11"/>
          </p:nvPr>
        </p:nvSpPr>
        <p:spPr/>
        <p:txBody>
          <a:bodyPr/>
          <a:lstStyle>
            <a:lvl1pPr>
              <a:defRPr/>
            </a:lvl1pPr>
          </a:lstStyle>
          <a:p>
            <a:pPr>
              <a:defRPr/>
            </a:pPr>
            <a:endParaRPr lang="en-US"/>
          </a:p>
        </p:txBody>
      </p:sp>
      <p:sp>
        <p:nvSpPr>
          <p:cNvPr id="9" name="Rectangle 6"/>
          <p:cNvSpPr>
            <a:spLocks noGrp="1" noChangeArrowheads="1"/>
          </p:cNvSpPr>
          <p:nvPr>
            <p:ph type="sldNum" sz="quarter" idx="12"/>
          </p:nvPr>
        </p:nvSpPr>
        <p:spPr/>
        <p:txBody>
          <a:bodyPr/>
          <a:lstStyle>
            <a:lvl1pPr>
              <a:defRPr/>
            </a:lvl1pPr>
          </a:lstStyle>
          <a:p>
            <a:pPr>
              <a:defRPr/>
            </a:pPr>
            <a:fld id="{97EF7C5B-563F-4DB3-8880-C4502BB2ECAA}" type="slidenum">
              <a:rPr lang="en-US"/>
              <a:pPr>
                <a:defRPr/>
              </a:pPr>
              <a:t>‹#›</a:t>
            </a:fld>
            <a:endParaRPr lang="en-US"/>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pPr>
              <a:defRPr/>
            </a:pPr>
            <a:fld id="{632C1A9E-D379-4607-938D-1BC3913B3660}" type="slidenum">
              <a:rPr lang="en-US"/>
              <a:pPr>
                <a:defRPr/>
              </a:pPr>
              <a:t>‹#›</a:t>
            </a:fld>
            <a:endParaRPr lang="en-US"/>
          </a:p>
        </p:txBody>
      </p: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p>
        </p:txBody>
      </p:sp>
      <p:sp>
        <p:nvSpPr>
          <p:cNvPr id="3" name="Rectangle 5"/>
          <p:cNvSpPr>
            <a:spLocks noGrp="1" noChangeArrowheads="1"/>
          </p:cNvSpPr>
          <p:nvPr>
            <p:ph type="ftr" sz="quarter" idx="11"/>
          </p:nvPr>
        </p:nvSpPr>
        <p:spPr/>
        <p:txBody>
          <a:bodyPr/>
          <a:lstStyle>
            <a:lvl1pPr>
              <a:defRPr/>
            </a:lvl1pPr>
          </a:lstStyle>
          <a:p>
            <a:pPr>
              <a:defRPr/>
            </a:pPr>
            <a:endParaRPr lang="en-US"/>
          </a:p>
        </p:txBody>
      </p:sp>
      <p:sp>
        <p:nvSpPr>
          <p:cNvPr id="4" name="Rectangle 6"/>
          <p:cNvSpPr>
            <a:spLocks noGrp="1" noChangeArrowheads="1"/>
          </p:cNvSpPr>
          <p:nvPr>
            <p:ph type="sldNum" sz="quarter" idx="12"/>
          </p:nvPr>
        </p:nvSpPr>
        <p:spPr/>
        <p:txBody>
          <a:bodyPr/>
          <a:lstStyle>
            <a:lvl1pPr>
              <a:defRPr/>
            </a:lvl1pPr>
          </a:lstStyle>
          <a:p>
            <a:pPr>
              <a:defRPr/>
            </a:pPr>
            <a:fld id="{87644689-DECB-4EF6-8EE1-E412D9E23DF7}" type="slidenum">
              <a:rPr lang="en-US"/>
              <a:pPr>
                <a:defRPr/>
              </a:pPr>
              <a:t>‹#›</a:t>
            </a:fld>
            <a:endParaRPr lang="en-US"/>
          </a:p>
        </p:txBody>
      </p:sp>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DFF3A23D-F28B-4362-85B2-2F3297768066}" type="slidenum">
              <a:rPr lang="en-US"/>
              <a:pPr>
                <a:defRPr/>
              </a:pPr>
              <a:t>‹#›</a:t>
            </a:fld>
            <a:endParaRPr lang="en-US"/>
          </a:p>
        </p:txBody>
      </p:sp>
    </p:spTree>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C49E82E1-662F-4630-AD38-2C941ABE03C2}" type="slidenum">
              <a:rPr lang="en-US"/>
              <a:pPr>
                <a:defRPr/>
              </a:pPr>
              <a:t>‹#›</a:t>
            </a:fld>
            <a:endParaRPr lang="en-US"/>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007BADD7-BE2C-4FD9-B46D-7B0B5155E87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ransition spd="slow"/>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0" y="1066800"/>
            <a:ext cx="9144000" cy="1143000"/>
          </a:xfrm>
        </p:spPr>
        <p:txBody>
          <a:bodyPr/>
          <a:lstStyle/>
          <a:p>
            <a:r>
              <a:rPr lang="en-US" sz="3600" b="1" smtClean="0">
                <a:solidFill>
                  <a:srgbClr val="0066CC"/>
                </a:solidFill>
                <a:latin typeface="Albertus Extra Bold" pitchFamily="34" charset="0"/>
              </a:rPr>
              <a:t>Louisiana Young Readers’ Choice Award</a:t>
            </a:r>
            <a:endParaRPr lang="en-US" smtClean="0"/>
          </a:p>
        </p:txBody>
      </p:sp>
      <p:sp>
        <p:nvSpPr>
          <p:cNvPr id="13315" name="Rectangle 3"/>
          <p:cNvSpPr>
            <a:spLocks noGrp="1" noChangeArrowheads="1"/>
          </p:cNvSpPr>
          <p:nvPr>
            <p:ph type="subTitle" idx="1"/>
          </p:nvPr>
        </p:nvSpPr>
        <p:spPr>
          <a:xfrm>
            <a:off x="2209800" y="2971800"/>
            <a:ext cx="6400800" cy="1752600"/>
          </a:xfrm>
        </p:spPr>
        <p:txBody>
          <a:bodyPr anchor="ctr" anchorCtr="1"/>
          <a:lstStyle/>
          <a:p>
            <a:r>
              <a:rPr lang="en-US" b="1" smtClean="0">
                <a:solidFill>
                  <a:srgbClr val="009999"/>
                </a:solidFill>
                <a:latin typeface="Albertus Medium" pitchFamily="34" charset="0"/>
              </a:rPr>
              <a:t>Grades 3 - 5</a:t>
            </a:r>
            <a:endParaRPr lang="en-US" b="1" smtClean="0"/>
          </a:p>
        </p:txBody>
      </p:sp>
      <p:pic>
        <p:nvPicPr>
          <p:cNvPr id="13316" name="Picture 4" descr="halfaward"/>
          <p:cNvPicPr>
            <a:picLocks noChangeAspect="1" noChangeArrowheads="1"/>
          </p:cNvPicPr>
          <p:nvPr/>
        </p:nvPicPr>
        <p:blipFill>
          <a:blip r:embed="rId2" cstate="print"/>
          <a:srcRect/>
          <a:stretch>
            <a:fillRect/>
          </a:stretch>
        </p:blipFill>
        <p:spPr bwMode="auto">
          <a:xfrm>
            <a:off x="914400" y="2514600"/>
            <a:ext cx="2743200" cy="2717800"/>
          </a:xfrm>
          <a:prstGeom prst="rect">
            <a:avLst/>
          </a:prstGeom>
          <a:noFill/>
          <a:ln w="9525">
            <a:noFill/>
            <a:miter lim="800000"/>
            <a:headEnd/>
            <a:tailEnd/>
          </a:ln>
        </p:spPr>
      </p:pic>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2" name="Rectangle 4"/>
          <p:cNvSpPr>
            <a:spLocks noGrp="1" noChangeArrowheads="1"/>
          </p:cNvSpPr>
          <p:nvPr>
            <p:ph type="title"/>
          </p:nvPr>
        </p:nvSpPr>
        <p:spPr>
          <a:xfrm>
            <a:off x="0" y="0"/>
            <a:ext cx="9144000" cy="1143000"/>
          </a:xfrm>
        </p:spPr>
        <p:txBody>
          <a:bodyPr/>
          <a:lstStyle/>
          <a:p>
            <a:pPr>
              <a:defRPr/>
            </a:pPr>
            <a:r>
              <a:rPr lang="en-US" b="1" dirty="0" err="1" smtClean="0">
                <a:solidFill>
                  <a:schemeClr val="tx1"/>
                </a:solidFill>
                <a:latin typeface="Albertus Extra Bold" pitchFamily="34" charset="0"/>
              </a:rPr>
              <a:t>Moonshot</a:t>
            </a:r>
            <a:r>
              <a:rPr lang="en-US" b="1" dirty="0" smtClean="0">
                <a:solidFill>
                  <a:schemeClr val="tx1"/>
                </a:solidFill>
                <a:latin typeface="Albertus Extra Bold" pitchFamily="34" charset="0"/>
              </a:rPr>
              <a:t/>
            </a:r>
            <a:br>
              <a:rPr lang="en-US" b="1" dirty="0" smtClean="0">
                <a:solidFill>
                  <a:schemeClr val="tx1"/>
                </a:solidFill>
                <a:latin typeface="Albertus Extra Bold" pitchFamily="34" charset="0"/>
              </a:rPr>
            </a:br>
            <a:r>
              <a:rPr lang="en-US" sz="3200" b="1" dirty="0" smtClean="0">
                <a:solidFill>
                  <a:srgbClr val="FFCC66"/>
                </a:solidFill>
                <a:latin typeface="Albertus Extra Bold" pitchFamily="34" charset="0"/>
              </a:rPr>
              <a:t>The Flight of Apollo 11</a:t>
            </a:r>
          </a:p>
        </p:txBody>
      </p:sp>
      <p:sp>
        <p:nvSpPr>
          <p:cNvPr id="68616" name="Rectangle 8"/>
          <p:cNvSpPr>
            <a:spLocks noChangeArrowheads="1"/>
          </p:cNvSpPr>
          <p:nvPr/>
        </p:nvSpPr>
        <p:spPr bwMode="auto">
          <a:xfrm>
            <a:off x="304800" y="5715000"/>
            <a:ext cx="3429000" cy="990600"/>
          </a:xfrm>
          <a:prstGeom prst="rect">
            <a:avLst/>
          </a:prstGeom>
          <a:noFill/>
          <a:ln w="9525">
            <a:noFill/>
            <a:miter lim="800000"/>
            <a:headEnd/>
            <a:tailEnd/>
          </a:ln>
          <a:effectLst/>
        </p:spPr>
        <p:txBody>
          <a:bodyPr anchor="ctr"/>
          <a:lstStyle/>
          <a:p>
            <a:pPr>
              <a:defRPr/>
            </a:pPr>
            <a:r>
              <a:rPr lang="en-US" sz="3200" dirty="0">
                <a:solidFill>
                  <a:srgbClr val="996600"/>
                </a:solidFill>
              </a:rPr>
              <a:t/>
            </a:r>
            <a:br>
              <a:rPr lang="en-US" sz="3200" dirty="0">
                <a:solidFill>
                  <a:srgbClr val="996600"/>
                </a:solidFill>
              </a:rPr>
            </a:br>
            <a:endParaRPr lang="en-US" sz="3200" dirty="0" smtClean="0">
              <a:solidFill>
                <a:srgbClr val="996600"/>
              </a:solidFill>
            </a:endParaRPr>
          </a:p>
          <a:p>
            <a:pPr algn="l">
              <a:defRPr/>
            </a:pPr>
            <a:r>
              <a:rPr lang="en-US" sz="3200" dirty="0" smtClean="0"/>
              <a:t>By</a:t>
            </a:r>
          </a:p>
          <a:p>
            <a:pPr algn="l">
              <a:defRPr/>
            </a:pPr>
            <a:r>
              <a:rPr lang="en-US" sz="3200" dirty="0" smtClean="0"/>
              <a:t>Brian </a:t>
            </a:r>
            <a:r>
              <a:rPr lang="en-US" sz="3200" dirty="0" err="1" smtClean="0"/>
              <a:t>Floca</a:t>
            </a:r>
            <a:r>
              <a:rPr lang="en-US" sz="3200" dirty="0"/>
              <a:t/>
            </a:r>
            <a:br>
              <a:rPr lang="en-US" sz="3200" dirty="0"/>
            </a:br>
            <a:r>
              <a:rPr lang="en-US" sz="3200" dirty="0">
                <a:solidFill>
                  <a:srgbClr val="996600"/>
                </a:solidFill>
              </a:rPr>
              <a:t/>
            </a:r>
            <a:br>
              <a:rPr lang="en-US" sz="3200" dirty="0">
                <a:solidFill>
                  <a:srgbClr val="996600"/>
                </a:solidFill>
              </a:rPr>
            </a:br>
            <a:endParaRPr lang="en-US" sz="4400" dirty="0">
              <a:solidFill>
                <a:schemeClr val="tx2"/>
              </a:solidFill>
              <a:latin typeface="Times New Roman" pitchFamily="18" charset="0"/>
            </a:endParaRPr>
          </a:p>
        </p:txBody>
      </p:sp>
      <p:pic>
        <p:nvPicPr>
          <p:cNvPr id="8" name="Content Placeholder 7" descr="moonshot.jpg"/>
          <p:cNvPicPr>
            <a:picLocks noGrp="1" noChangeAspect="1"/>
          </p:cNvPicPr>
          <p:nvPr>
            <p:ph sz="half" idx="1"/>
          </p:nvPr>
        </p:nvPicPr>
        <p:blipFill>
          <a:blip r:embed="rId2" cstate="print"/>
          <a:stretch>
            <a:fillRect/>
          </a:stretch>
        </p:blipFill>
        <p:spPr>
          <a:xfrm>
            <a:off x="457200" y="1447800"/>
            <a:ext cx="3726219" cy="4114800"/>
          </a:xfrm>
        </p:spPr>
      </p:pic>
      <p:sp>
        <p:nvSpPr>
          <p:cNvPr id="5" name="TextBox 4"/>
          <p:cNvSpPr txBox="1"/>
          <p:nvPr/>
        </p:nvSpPr>
        <p:spPr>
          <a:xfrm>
            <a:off x="4419600" y="1447800"/>
            <a:ext cx="4419600" cy="4154984"/>
          </a:xfrm>
          <a:prstGeom prst="rect">
            <a:avLst/>
          </a:prstGeom>
          <a:noFill/>
        </p:spPr>
        <p:txBody>
          <a:bodyPr wrap="square" rtlCol="0">
            <a:spAutoFit/>
          </a:bodyPr>
          <a:lstStyle/>
          <a:p>
            <a:pPr algn="l"/>
            <a:r>
              <a:rPr lang="en-US" sz="2400" dirty="0" smtClean="0"/>
              <a:t>Simply told, grandly shown, here is the flight of </a:t>
            </a:r>
            <a:r>
              <a:rPr lang="en-US" sz="2400" i="1" dirty="0" smtClean="0"/>
              <a:t>Apollo 11, the first manned mission to land on the moon</a:t>
            </a:r>
            <a:r>
              <a:rPr lang="en-US" sz="2400" dirty="0" smtClean="0"/>
              <a:t>. Each step of the journey from a quiet moonlit field to splashdown is captured.  It is a story of adventure and discovery -- a story of leaving and returning, and a story of home, seen whole, from far away.</a:t>
            </a:r>
            <a:endParaRPr lang="en-US" sz="2400" dirty="0"/>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2" name="Rectangle 4"/>
          <p:cNvSpPr>
            <a:spLocks noGrp="1" noChangeArrowheads="1"/>
          </p:cNvSpPr>
          <p:nvPr>
            <p:ph type="title"/>
          </p:nvPr>
        </p:nvSpPr>
        <p:spPr>
          <a:xfrm>
            <a:off x="0" y="0"/>
            <a:ext cx="9144000" cy="1143000"/>
          </a:xfrm>
        </p:spPr>
        <p:txBody>
          <a:bodyPr/>
          <a:lstStyle/>
          <a:p>
            <a:pPr>
              <a:defRPr/>
            </a:pPr>
            <a:r>
              <a:rPr lang="en-US" sz="4000" b="1" dirty="0" smtClean="0">
                <a:solidFill>
                  <a:srgbClr val="99CC00"/>
                </a:solidFill>
                <a:latin typeface="Albertus Extra Bold" pitchFamily="34" charset="0"/>
              </a:rPr>
              <a:t>Redwoods</a:t>
            </a:r>
          </a:p>
        </p:txBody>
      </p:sp>
      <p:sp>
        <p:nvSpPr>
          <p:cNvPr id="63496" name="Rectangle 8"/>
          <p:cNvSpPr>
            <a:spLocks noChangeArrowheads="1"/>
          </p:cNvSpPr>
          <p:nvPr/>
        </p:nvSpPr>
        <p:spPr bwMode="auto">
          <a:xfrm>
            <a:off x="304800" y="5638800"/>
            <a:ext cx="3581400" cy="947738"/>
          </a:xfrm>
          <a:prstGeom prst="rect">
            <a:avLst/>
          </a:prstGeom>
          <a:noFill/>
          <a:ln w="9525">
            <a:noFill/>
            <a:miter lim="800000"/>
            <a:headEnd/>
            <a:tailEnd/>
          </a:ln>
          <a:effectLst/>
        </p:spPr>
        <p:txBody>
          <a:bodyPr anchor="ctr"/>
          <a:lstStyle/>
          <a:p>
            <a:pPr algn="l">
              <a:defRPr/>
            </a:pPr>
            <a:r>
              <a:rPr lang="en-US" sz="3200" dirty="0">
                <a:solidFill>
                  <a:srgbClr val="99CC00"/>
                </a:solidFill>
              </a:rPr>
              <a:t>By</a:t>
            </a:r>
            <a:br>
              <a:rPr lang="en-US" sz="3200" dirty="0">
                <a:solidFill>
                  <a:srgbClr val="99CC00"/>
                </a:solidFill>
              </a:rPr>
            </a:br>
            <a:r>
              <a:rPr lang="en-US" sz="3200" dirty="0" smtClean="0">
                <a:solidFill>
                  <a:srgbClr val="99CC00"/>
                </a:solidFill>
              </a:rPr>
              <a:t>Jason Chin</a:t>
            </a:r>
            <a:endParaRPr lang="en-US" sz="4400" dirty="0">
              <a:solidFill>
                <a:srgbClr val="99CC00"/>
              </a:solidFill>
              <a:latin typeface="Times New Roman" pitchFamily="18" charset="0"/>
            </a:endParaRPr>
          </a:p>
        </p:txBody>
      </p:sp>
      <p:sp>
        <p:nvSpPr>
          <p:cNvPr id="5" name="TextBox 4"/>
          <p:cNvSpPr txBox="1"/>
          <p:nvPr/>
        </p:nvSpPr>
        <p:spPr>
          <a:xfrm>
            <a:off x="3505200" y="1295400"/>
            <a:ext cx="5257800" cy="4524315"/>
          </a:xfrm>
          <a:prstGeom prst="rect">
            <a:avLst/>
          </a:prstGeom>
          <a:noFill/>
        </p:spPr>
        <p:txBody>
          <a:bodyPr wrap="square" rtlCol="0">
            <a:spAutoFit/>
          </a:bodyPr>
          <a:lstStyle/>
          <a:p>
            <a:pPr algn="l"/>
            <a:r>
              <a:rPr lang="en-US" sz="2400" dirty="0" smtClean="0"/>
              <a:t>A subway trip is transformed when a young boy happens upon a book about redwood forests. As his eyes read through the pages filled with beautiful illustrations, his imagination travels through what these giant marvels of nature must have experienced and “seen” during their lifetime. Interesting and accurate information about these great natural wonders is given with wonderful illustrations.</a:t>
            </a:r>
            <a:endParaRPr lang="en-US" sz="2400" dirty="0"/>
          </a:p>
        </p:txBody>
      </p:sp>
      <p:pic>
        <p:nvPicPr>
          <p:cNvPr id="9" name="Content Placeholder 8" descr="redwoods.jpg"/>
          <p:cNvPicPr>
            <a:picLocks noGrp="1" noChangeAspect="1"/>
          </p:cNvPicPr>
          <p:nvPr>
            <p:ph sz="half" idx="1"/>
          </p:nvPr>
        </p:nvPicPr>
        <p:blipFill>
          <a:blip r:embed="rId2" cstate="print"/>
          <a:stretch>
            <a:fillRect/>
          </a:stretch>
        </p:blipFill>
        <p:spPr>
          <a:xfrm>
            <a:off x="381000" y="1371600"/>
            <a:ext cx="2645156" cy="3899493"/>
          </a:xfrm>
        </p:spPr>
      </p:pic>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4"/>
          <p:cNvSpPr>
            <a:spLocks noGrp="1" noChangeArrowheads="1"/>
          </p:cNvSpPr>
          <p:nvPr>
            <p:ph type="title"/>
          </p:nvPr>
        </p:nvSpPr>
        <p:spPr>
          <a:xfrm>
            <a:off x="0" y="0"/>
            <a:ext cx="9144000" cy="1143000"/>
          </a:xfrm>
        </p:spPr>
        <p:txBody>
          <a:bodyPr/>
          <a:lstStyle/>
          <a:p>
            <a:r>
              <a:rPr lang="en-US" b="1" dirty="0" smtClean="0">
                <a:solidFill>
                  <a:srgbClr val="FF3399"/>
                </a:solidFill>
                <a:latin typeface="Albertus Extra Bold" pitchFamily="34" charset="0"/>
              </a:rPr>
              <a:t>Sassy</a:t>
            </a:r>
            <a:r>
              <a:rPr lang="en-US" b="1" dirty="0" smtClean="0">
                <a:solidFill>
                  <a:srgbClr val="CC3300"/>
                </a:solidFill>
                <a:latin typeface="Albertus Extra Bold" pitchFamily="34" charset="0"/>
              </a:rPr>
              <a:t/>
            </a:r>
            <a:br>
              <a:rPr lang="en-US" b="1" dirty="0" smtClean="0">
                <a:solidFill>
                  <a:srgbClr val="CC3300"/>
                </a:solidFill>
                <a:latin typeface="Albertus Extra Bold" pitchFamily="34" charset="0"/>
              </a:rPr>
            </a:br>
            <a:r>
              <a:rPr lang="en-US" sz="2800" b="1" dirty="0" smtClean="0">
                <a:solidFill>
                  <a:srgbClr val="990099"/>
                </a:solidFill>
                <a:latin typeface="Albertus Extra Bold" pitchFamily="34" charset="0"/>
              </a:rPr>
              <a:t>Little Sister is NOT My Name!</a:t>
            </a:r>
          </a:p>
        </p:txBody>
      </p:sp>
      <p:sp>
        <p:nvSpPr>
          <p:cNvPr id="25603" name="Rectangle 8"/>
          <p:cNvSpPr>
            <a:spLocks noChangeArrowheads="1"/>
          </p:cNvSpPr>
          <p:nvPr/>
        </p:nvSpPr>
        <p:spPr bwMode="auto">
          <a:xfrm>
            <a:off x="304800" y="5638800"/>
            <a:ext cx="3962400" cy="1023938"/>
          </a:xfrm>
          <a:prstGeom prst="rect">
            <a:avLst/>
          </a:prstGeom>
          <a:noFill/>
          <a:ln w="9525">
            <a:noFill/>
            <a:miter lim="800000"/>
            <a:headEnd/>
            <a:tailEnd/>
          </a:ln>
        </p:spPr>
        <p:txBody>
          <a:bodyPr anchor="ctr"/>
          <a:lstStyle/>
          <a:p>
            <a:pPr algn="l"/>
            <a:r>
              <a:rPr lang="en-US" sz="3200" dirty="0">
                <a:solidFill>
                  <a:srgbClr val="FF3399"/>
                </a:solidFill>
              </a:rPr>
              <a:t>By</a:t>
            </a:r>
            <a:br>
              <a:rPr lang="en-US" sz="3200" dirty="0">
                <a:solidFill>
                  <a:srgbClr val="FF3399"/>
                </a:solidFill>
              </a:rPr>
            </a:br>
            <a:r>
              <a:rPr lang="en-US" sz="3200" dirty="0" smtClean="0">
                <a:solidFill>
                  <a:srgbClr val="FF3399"/>
                </a:solidFill>
              </a:rPr>
              <a:t>Sharon M. Draper</a:t>
            </a:r>
            <a:endParaRPr lang="en-US" sz="4400" dirty="0">
              <a:solidFill>
                <a:srgbClr val="FF3399"/>
              </a:solidFill>
              <a:latin typeface="Times New Roman" pitchFamily="18" charset="0"/>
            </a:endParaRPr>
          </a:p>
        </p:txBody>
      </p:sp>
      <p:pic>
        <p:nvPicPr>
          <p:cNvPr id="8" name="Content Placeholder 7" descr="sassy.jpg"/>
          <p:cNvPicPr>
            <a:picLocks noGrp="1" noChangeAspect="1"/>
          </p:cNvPicPr>
          <p:nvPr>
            <p:ph sz="half" idx="1"/>
          </p:nvPr>
        </p:nvPicPr>
        <p:blipFill>
          <a:blip r:embed="rId2" cstate="print"/>
          <a:stretch>
            <a:fillRect/>
          </a:stretch>
        </p:blipFill>
        <p:spPr>
          <a:xfrm>
            <a:off x="381000" y="1371600"/>
            <a:ext cx="2833033" cy="4114800"/>
          </a:xfrm>
          <a:ln>
            <a:solidFill>
              <a:srgbClr val="0099FF"/>
            </a:solidFill>
          </a:ln>
        </p:spPr>
      </p:pic>
      <p:sp>
        <p:nvSpPr>
          <p:cNvPr id="5" name="Text Box 9"/>
          <p:cNvSpPr txBox="1">
            <a:spLocks noChangeArrowheads="1"/>
          </p:cNvSpPr>
          <p:nvPr/>
        </p:nvSpPr>
        <p:spPr bwMode="auto">
          <a:xfrm>
            <a:off x="3733800" y="1371600"/>
            <a:ext cx="4876800" cy="4524315"/>
          </a:xfrm>
          <a:prstGeom prst="rect">
            <a:avLst/>
          </a:prstGeom>
          <a:noFill/>
          <a:ln w="9525">
            <a:noFill/>
            <a:miter lim="800000"/>
            <a:headEnd/>
            <a:tailEnd/>
          </a:ln>
        </p:spPr>
        <p:txBody>
          <a:bodyPr>
            <a:spAutoFit/>
          </a:bodyPr>
          <a:lstStyle/>
          <a:p>
            <a:pPr algn="l"/>
            <a:r>
              <a:rPr lang="en-US" sz="2400" dirty="0" smtClean="0"/>
              <a:t>It’s not easy being nine, especially when you were named for sticking out your tongue on the day you were born and you hate your nickname “Little Sister,” Imagine being the youngest in the family, watching your big brother and sister have all the fun.  Sassy finds out though that even if you are the youngest and the smallest you can still do things that bigger people may not be able to do. </a:t>
            </a:r>
            <a:endParaRPr lang="en-US" sz="2400" dirty="0"/>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Rectangle 4"/>
          <p:cNvSpPr>
            <a:spLocks noGrp="1" noChangeArrowheads="1"/>
          </p:cNvSpPr>
          <p:nvPr>
            <p:ph type="title"/>
          </p:nvPr>
        </p:nvSpPr>
        <p:spPr>
          <a:xfrm>
            <a:off x="0" y="0"/>
            <a:ext cx="9144000" cy="1143000"/>
          </a:xfrm>
        </p:spPr>
        <p:txBody>
          <a:bodyPr/>
          <a:lstStyle/>
          <a:p>
            <a:pPr>
              <a:defRPr/>
            </a:pPr>
            <a:r>
              <a:rPr lang="en-US" b="1" dirty="0" smtClean="0">
                <a:solidFill>
                  <a:srgbClr val="EA3800"/>
                </a:solidFill>
                <a:latin typeface="Albertus Extra Bold" pitchFamily="34" charset="0"/>
              </a:rPr>
              <a:t>Tsunami!</a:t>
            </a:r>
          </a:p>
        </p:txBody>
      </p:sp>
      <p:sp>
        <p:nvSpPr>
          <p:cNvPr id="70664" name="Rectangle 8"/>
          <p:cNvSpPr>
            <a:spLocks noChangeArrowheads="1"/>
          </p:cNvSpPr>
          <p:nvPr/>
        </p:nvSpPr>
        <p:spPr bwMode="auto">
          <a:xfrm>
            <a:off x="304800" y="5562600"/>
            <a:ext cx="3352800" cy="947738"/>
          </a:xfrm>
          <a:prstGeom prst="rect">
            <a:avLst/>
          </a:prstGeom>
          <a:noFill/>
          <a:ln w="9525">
            <a:noFill/>
            <a:miter lim="800000"/>
            <a:headEnd/>
            <a:tailEnd/>
          </a:ln>
          <a:effectLst/>
        </p:spPr>
        <p:txBody>
          <a:bodyPr anchor="ctr"/>
          <a:lstStyle/>
          <a:p>
            <a:pPr algn="l">
              <a:defRPr/>
            </a:pPr>
            <a:r>
              <a:rPr lang="en-US" sz="3200" dirty="0">
                <a:solidFill>
                  <a:srgbClr val="EA3800"/>
                </a:solidFill>
              </a:rPr>
              <a:t>By</a:t>
            </a:r>
            <a:br>
              <a:rPr lang="en-US" sz="3200" dirty="0">
                <a:solidFill>
                  <a:srgbClr val="EA3800"/>
                </a:solidFill>
              </a:rPr>
            </a:br>
            <a:r>
              <a:rPr lang="en-US" sz="3200" dirty="0" err="1" smtClean="0">
                <a:solidFill>
                  <a:srgbClr val="EA3800"/>
                </a:solidFill>
              </a:rPr>
              <a:t>Kimiko</a:t>
            </a:r>
            <a:r>
              <a:rPr lang="en-US" sz="3200" dirty="0" smtClean="0">
                <a:solidFill>
                  <a:srgbClr val="EA3800"/>
                </a:solidFill>
              </a:rPr>
              <a:t> </a:t>
            </a:r>
            <a:r>
              <a:rPr lang="en-US" sz="3200" dirty="0" err="1" smtClean="0">
                <a:solidFill>
                  <a:srgbClr val="EA3800"/>
                </a:solidFill>
              </a:rPr>
              <a:t>Kajikawa</a:t>
            </a:r>
            <a:endParaRPr lang="en-US" sz="4400" dirty="0">
              <a:solidFill>
                <a:srgbClr val="EA3800"/>
              </a:solidFill>
              <a:latin typeface="Times New Roman" pitchFamily="18" charset="0"/>
            </a:endParaRPr>
          </a:p>
        </p:txBody>
      </p:sp>
      <p:sp>
        <p:nvSpPr>
          <p:cNvPr id="28676" name="Text Box 9"/>
          <p:cNvSpPr txBox="1">
            <a:spLocks noChangeArrowheads="1"/>
          </p:cNvSpPr>
          <p:nvPr/>
        </p:nvSpPr>
        <p:spPr bwMode="auto">
          <a:xfrm>
            <a:off x="3810000" y="1295400"/>
            <a:ext cx="4876800" cy="5262979"/>
          </a:xfrm>
          <a:prstGeom prst="rect">
            <a:avLst/>
          </a:prstGeom>
          <a:noFill/>
          <a:ln w="9525">
            <a:noFill/>
            <a:miter lim="800000"/>
            <a:headEnd/>
            <a:tailEnd/>
          </a:ln>
        </p:spPr>
        <p:txBody>
          <a:bodyPr>
            <a:spAutoFit/>
          </a:bodyPr>
          <a:lstStyle/>
          <a:p>
            <a:pPr algn="l"/>
            <a:r>
              <a:rPr lang="en-US" sz="2400" dirty="0" err="1" smtClean="0"/>
              <a:t>Ojiisan</a:t>
            </a:r>
            <a:r>
              <a:rPr lang="en-US" sz="2400" dirty="0" smtClean="0"/>
              <a:t>, the oldest and wealthiest man in the village, doesn’t join the others at the rice ceremony. Instead he watches from his balcony. He feels something is coming—something he can’t describe. When he sees the monster wave pulling away from the beach, he knows. Tsunami! But the villagers below can’t see the danger. Will </a:t>
            </a:r>
            <a:r>
              <a:rPr lang="en-US" sz="2400" dirty="0" err="1" smtClean="0"/>
              <a:t>Ojiisan</a:t>
            </a:r>
            <a:r>
              <a:rPr lang="en-US" sz="2400" dirty="0" smtClean="0"/>
              <a:t> risk everything he has to save them? Can he?</a:t>
            </a:r>
          </a:p>
          <a:p>
            <a:pPr algn="l"/>
            <a:r>
              <a:rPr lang="en-US" sz="2400" b="1" dirty="0" smtClean="0"/>
              <a:t> </a:t>
            </a:r>
            <a:endParaRPr lang="en-US" sz="2400" dirty="0"/>
          </a:p>
        </p:txBody>
      </p:sp>
      <p:pic>
        <p:nvPicPr>
          <p:cNvPr id="9" name="Content Placeholder 8" descr="tsunami.jpg"/>
          <p:cNvPicPr>
            <a:picLocks noGrp="1" noChangeAspect="1"/>
          </p:cNvPicPr>
          <p:nvPr>
            <p:ph sz="half" idx="1"/>
          </p:nvPr>
        </p:nvPicPr>
        <p:blipFill>
          <a:blip r:embed="rId2" cstate="print"/>
          <a:stretch>
            <a:fillRect/>
          </a:stretch>
        </p:blipFill>
        <p:spPr>
          <a:xfrm>
            <a:off x="381000" y="1447800"/>
            <a:ext cx="3048000" cy="3643028"/>
          </a:xfrm>
        </p:spPr>
      </p:pic>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2" name="Rectangle 4"/>
          <p:cNvSpPr>
            <a:spLocks noGrp="1" noChangeArrowheads="1"/>
          </p:cNvSpPr>
          <p:nvPr>
            <p:ph type="title"/>
          </p:nvPr>
        </p:nvSpPr>
        <p:spPr>
          <a:xfrm>
            <a:off x="0" y="0"/>
            <a:ext cx="9144000" cy="1295400"/>
          </a:xfrm>
        </p:spPr>
        <p:txBody>
          <a:bodyPr/>
          <a:lstStyle/>
          <a:p>
            <a:pPr>
              <a:defRPr/>
            </a:pPr>
            <a:r>
              <a:rPr lang="en-US" b="1" dirty="0" smtClean="0">
                <a:solidFill>
                  <a:srgbClr val="0099CC"/>
                </a:solidFill>
                <a:latin typeface="Albertus Extra Bold" pitchFamily="34" charset="0"/>
              </a:rPr>
              <a:t>Sea of the Dead</a:t>
            </a:r>
          </a:p>
        </p:txBody>
      </p:sp>
      <p:sp>
        <p:nvSpPr>
          <p:cNvPr id="58376" name="Rectangle 8"/>
          <p:cNvSpPr>
            <a:spLocks noChangeArrowheads="1"/>
          </p:cNvSpPr>
          <p:nvPr/>
        </p:nvSpPr>
        <p:spPr bwMode="auto">
          <a:xfrm>
            <a:off x="304800" y="5638800"/>
            <a:ext cx="4419600" cy="947738"/>
          </a:xfrm>
          <a:prstGeom prst="rect">
            <a:avLst/>
          </a:prstGeom>
          <a:noFill/>
          <a:ln w="9525">
            <a:noFill/>
            <a:miter lim="800000"/>
            <a:headEnd/>
            <a:tailEnd/>
          </a:ln>
          <a:effectLst/>
        </p:spPr>
        <p:txBody>
          <a:bodyPr anchor="ctr"/>
          <a:lstStyle/>
          <a:p>
            <a:pPr algn="l">
              <a:defRPr/>
            </a:pPr>
            <a:r>
              <a:rPr lang="en-US" sz="3200" dirty="0">
                <a:solidFill>
                  <a:srgbClr val="6699FF"/>
                </a:solidFill>
              </a:rPr>
              <a:t>By</a:t>
            </a:r>
            <a:br>
              <a:rPr lang="en-US" sz="3200" dirty="0">
                <a:solidFill>
                  <a:srgbClr val="6699FF"/>
                </a:solidFill>
              </a:rPr>
            </a:br>
            <a:r>
              <a:rPr lang="en-US" sz="3200" dirty="0" smtClean="0">
                <a:solidFill>
                  <a:srgbClr val="6699FF"/>
                </a:solidFill>
              </a:rPr>
              <a:t>Julia Durango</a:t>
            </a:r>
            <a:endParaRPr lang="en-US" sz="3200" dirty="0">
              <a:solidFill>
                <a:srgbClr val="6699FF"/>
              </a:solidFill>
            </a:endParaRPr>
          </a:p>
        </p:txBody>
      </p:sp>
      <p:pic>
        <p:nvPicPr>
          <p:cNvPr id="8" name="Content Placeholder 7" descr="sea.jpg"/>
          <p:cNvPicPr>
            <a:picLocks noGrp="1" noChangeAspect="1"/>
          </p:cNvPicPr>
          <p:nvPr>
            <p:ph sz="half" idx="1"/>
          </p:nvPr>
        </p:nvPicPr>
        <p:blipFill>
          <a:blip r:embed="rId2" cstate="print"/>
          <a:stretch>
            <a:fillRect/>
          </a:stretch>
        </p:blipFill>
        <p:spPr>
          <a:xfrm>
            <a:off x="457200" y="1371600"/>
            <a:ext cx="3086100" cy="4114800"/>
          </a:xfrm>
        </p:spPr>
      </p:pic>
      <p:sp>
        <p:nvSpPr>
          <p:cNvPr id="5" name="TextBox 4"/>
          <p:cNvSpPr txBox="1"/>
          <p:nvPr/>
        </p:nvSpPr>
        <p:spPr>
          <a:xfrm>
            <a:off x="3886200" y="1295400"/>
            <a:ext cx="4953000" cy="4893647"/>
          </a:xfrm>
          <a:prstGeom prst="rect">
            <a:avLst/>
          </a:prstGeom>
          <a:noFill/>
        </p:spPr>
        <p:txBody>
          <a:bodyPr wrap="square" rtlCol="0">
            <a:spAutoFit/>
          </a:bodyPr>
          <a:lstStyle/>
          <a:p>
            <a:pPr algn="l"/>
            <a:r>
              <a:rPr lang="en-US" sz="2400" dirty="0" smtClean="0"/>
              <a:t>As the fifth son of Prince </a:t>
            </a:r>
            <a:r>
              <a:rPr lang="en-US" sz="2400" dirty="0" err="1" smtClean="0"/>
              <a:t>Amatec</a:t>
            </a:r>
            <a:r>
              <a:rPr lang="en-US" sz="2400" dirty="0" smtClean="0"/>
              <a:t>, </a:t>
            </a:r>
            <a:r>
              <a:rPr lang="en-US" sz="2400" dirty="0" err="1" smtClean="0"/>
              <a:t>Kehl</a:t>
            </a:r>
            <a:r>
              <a:rPr lang="en-US" sz="2400" dirty="0" smtClean="0"/>
              <a:t> has known only a small world. He has been fully instructed in the warrior ways and in being obedient to the sun god </a:t>
            </a:r>
            <a:r>
              <a:rPr lang="en-US" sz="2400" dirty="0" err="1" smtClean="0"/>
              <a:t>Teshic</a:t>
            </a:r>
            <a:r>
              <a:rPr lang="en-US" sz="2400" dirty="0" smtClean="0"/>
              <a:t>, and he has learned that everything beyond the Lands of the Empire is barbaric wilderness or the Sea from which no one ever returns. Then, </a:t>
            </a:r>
            <a:r>
              <a:rPr lang="en-US" sz="2400" dirty="0" err="1" smtClean="0"/>
              <a:t>Kehl</a:t>
            </a:r>
            <a:r>
              <a:rPr lang="en-US" sz="2400" dirty="0" smtClean="0"/>
              <a:t> is kidnapped by the Fallen King. Finding himself on a ship in the Sea of Carillon, </a:t>
            </a:r>
            <a:r>
              <a:rPr lang="en-US" sz="2400" dirty="0" err="1" smtClean="0"/>
              <a:t>Kelh</a:t>
            </a:r>
            <a:r>
              <a:rPr lang="en-US" sz="2400" dirty="0" smtClean="0"/>
              <a:t> is forced to rethink the world as he knows it.</a:t>
            </a:r>
            <a:endParaRPr lang="en-US" sz="2400" dirty="0"/>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Rectangle 4"/>
          <p:cNvSpPr>
            <a:spLocks noGrp="1" noChangeArrowheads="1"/>
          </p:cNvSpPr>
          <p:nvPr>
            <p:ph type="title"/>
          </p:nvPr>
        </p:nvSpPr>
        <p:spPr>
          <a:xfrm>
            <a:off x="0" y="0"/>
            <a:ext cx="9144000" cy="1143000"/>
          </a:xfrm>
        </p:spPr>
        <p:txBody>
          <a:bodyPr/>
          <a:lstStyle/>
          <a:p>
            <a:pPr>
              <a:defRPr/>
            </a:pPr>
            <a:r>
              <a:rPr lang="en-US" b="1" dirty="0" smtClean="0">
                <a:solidFill>
                  <a:srgbClr val="0099CC"/>
                </a:solidFill>
                <a:latin typeface="Albertus Extra Bold" pitchFamily="34" charset="0"/>
              </a:rPr>
              <a:t>WE Can’t All Be Rattlesnakes</a:t>
            </a:r>
          </a:p>
        </p:txBody>
      </p:sp>
      <p:sp>
        <p:nvSpPr>
          <p:cNvPr id="70664" name="Rectangle 8"/>
          <p:cNvSpPr>
            <a:spLocks noChangeArrowheads="1"/>
          </p:cNvSpPr>
          <p:nvPr/>
        </p:nvSpPr>
        <p:spPr bwMode="auto">
          <a:xfrm>
            <a:off x="228600" y="5486400"/>
            <a:ext cx="3505200" cy="947738"/>
          </a:xfrm>
          <a:prstGeom prst="rect">
            <a:avLst/>
          </a:prstGeom>
          <a:noFill/>
          <a:ln w="9525">
            <a:noFill/>
            <a:miter lim="800000"/>
            <a:headEnd/>
            <a:tailEnd/>
          </a:ln>
          <a:effectLst/>
        </p:spPr>
        <p:txBody>
          <a:bodyPr anchor="ctr"/>
          <a:lstStyle/>
          <a:p>
            <a:pPr>
              <a:defRPr/>
            </a:pPr>
            <a:endParaRPr lang="en-US" sz="3200" dirty="0" smtClean="0">
              <a:solidFill>
                <a:srgbClr val="CC0066"/>
              </a:solidFill>
            </a:endParaRPr>
          </a:p>
          <a:p>
            <a:pPr algn="l">
              <a:defRPr/>
            </a:pPr>
            <a:r>
              <a:rPr lang="en-US" sz="3200" dirty="0" smtClean="0">
                <a:solidFill>
                  <a:srgbClr val="6699FF"/>
                </a:solidFill>
              </a:rPr>
              <a:t>By</a:t>
            </a:r>
          </a:p>
          <a:p>
            <a:pPr algn="l">
              <a:defRPr/>
            </a:pPr>
            <a:r>
              <a:rPr lang="en-US" sz="3200" dirty="0" smtClean="0">
                <a:solidFill>
                  <a:srgbClr val="6699FF"/>
                </a:solidFill>
              </a:rPr>
              <a:t>Patrick Jennings</a:t>
            </a:r>
            <a:endParaRPr lang="en-US" sz="4400" dirty="0">
              <a:solidFill>
                <a:srgbClr val="6699FF"/>
              </a:solidFill>
              <a:latin typeface="Times New Roman" pitchFamily="18" charset="0"/>
            </a:endParaRPr>
          </a:p>
        </p:txBody>
      </p:sp>
      <p:sp>
        <p:nvSpPr>
          <p:cNvPr id="28676" name="Text Box 9"/>
          <p:cNvSpPr txBox="1">
            <a:spLocks noChangeArrowheads="1"/>
          </p:cNvSpPr>
          <p:nvPr/>
        </p:nvSpPr>
        <p:spPr bwMode="auto">
          <a:xfrm>
            <a:off x="4038600" y="1295400"/>
            <a:ext cx="4876800" cy="708025"/>
          </a:xfrm>
          <a:prstGeom prst="rect">
            <a:avLst/>
          </a:prstGeom>
          <a:noFill/>
          <a:ln w="9525">
            <a:noFill/>
            <a:miter lim="800000"/>
            <a:headEnd/>
            <a:tailEnd/>
          </a:ln>
        </p:spPr>
        <p:txBody>
          <a:bodyPr>
            <a:spAutoFit/>
          </a:bodyPr>
          <a:lstStyle/>
          <a:p>
            <a:pPr algn="l"/>
            <a:endParaRPr lang="en-US"/>
          </a:p>
        </p:txBody>
      </p:sp>
      <p:sp>
        <p:nvSpPr>
          <p:cNvPr id="7" name="TextBox 6"/>
          <p:cNvSpPr txBox="1"/>
          <p:nvPr/>
        </p:nvSpPr>
        <p:spPr>
          <a:xfrm>
            <a:off x="3429000" y="1371600"/>
            <a:ext cx="5334000" cy="4154984"/>
          </a:xfrm>
          <a:prstGeom prst="rect">
            <a:avLst/>
          </a:prstGeom>
          <a:noFill/>
        </p:spPr>
        <p:txBody>
          <a:bodyPr wrap="square" rtlCol="0">
            <a:spAutoFit/>
          </a:bodyPr>
          <a:lstStyle/>
          <a:p>
            <a:pPr algn="l"/>
            <a:r>
              <a:rPr lang="en-US" sz="2400" dirty="0" smtClean="0"/>
              <a:t>I am a snake. No, not a rattlesnake. I just look like one. I'm a gopher snake. One day an oily, filthy, fleshy human child crossed my path. As luck would have it, he knew the difference between a gopher snake and a rattlesnake. He has imprisoned me in a terrarium. His name is Gunnar. He calls me Crusher. Gunnar thinks I'll be his adoring pet. He's wrong. In fact, I am planning my escape. </a:t>
            </a:r>
            <a:endParaRPr lang="en-US" sz="2400" dirty="0"/>
          </a:p>
        </p:txBody>
      </p:sp>
      <p:pic>
        <p:nvPicPr>
          <p:cNvPr id="11" name="Content Placeholder 10" descr="rattlesnakes.jpg"/>
          <p:cNvPicPr>
            <a:picLocks noGrp="1" noChangeAspect="1"/>
          </p:cNvPicPr>
          <p:nvPr>
            <p:ph sz="half" idx="1"/>
          </p:nvPr>
        </p:nvPicPr>
        <p:blipFill>
          <a:blip r:embed="rId2" cstate="print"/>
          <a:stretch>
            <a:fillRect/>
          </a:stretch>
        </p:blipFill>
        <p:spPr>
          <a:xfrm>
            <a:off x="381000" y="1371600"/>
            <a:ext cx="2722626" cy="4114800"/>
          </a:xfrm>
        </p:spPr>
      </p:pic>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Rectangle 4"/>
          <p:cNvSpPr>
            <a:spLocks noGrp="1" noChangeArrowheads="1"/>
          </p:cNvSpPr>
          <p:nvPr>
            <p:ph type="title"/>
          </p:nvPr>
        </p:nvSpPr>
        <p:spPr>
          <a:xfrm>
            <a:off x="0" y="0"/>
            <a:ext cx="9144000" cy="1143000"/>
          </a:xfrm>
        </p:spPr>
        <p:txBody>
          <a:bodyPr/>
          <a:lstStyle/>
          <a:p>
            <a:pPr>
              <a:defRPr/>
            </a:pPr>
            <a:r>
              <a:rPr lang="en-US" b="1" dirty="0" smtClean="0">
                <a:solidFill>
                  <a:srgbClr val="FF3399"/>
                </a:solidFill>
                <a:latin typeface="Albertus Extra Bold" pitchFamily="34" charset="0"/>
              </a:rPr>
              <a:t>Wild Girl</a:t>
            </a:r>
          </a:p>
        </p:txBody>
      </p:sp>
      <p:sp>
        <p:nvSpPr>
          <p:cNvPr id="70664" name="Rectangle 8"/>
          <p:cNvSpPr>
            <a:spLocks noChangeArrowheads="1"/>
          </p:cNvSpPr>
          <p:nvPr/>
        </p:nvSpPr>
        <p:spPr bwMode="auto">
          <a:xfrm>
            <a:off x="152400" y="5410200"/>
            <a:ext cx="4876800" cy="947738"/>
          </a:xfrm>
          <a:prstGeom prst="rect">
            <a:avLst/>
          </a:prstGeom>
          <a:noFill/>
          <a:ln w="9525">
            <a:noFill/>
            <a:miter lim="800000"/>
            <a:headEnd/>
            <a:tailEnd/>
          </a:ln>
          <a:effectLst/>
        </p:spPr>
        <p:txBody>
          <a:bodyPr anchor="ctr"/>
          <a:lstStyle/>
          <a:p>
            <a:pPr algn="l">
              <a:defRPr/>
            </a:pPr>
            <a:r>
              <a:rPr lang="en-US" sz="3200" dirty="0">
                <a:solidFill>
                  <a:srgbClr val="FF3399"/>
                </a:solidFill>
              </a:rPr>
              <a:t>By</a:t>
            </a:r>
            <a:br>
              <a:rPr lang="en-US" sz="3200" dirty="0">
                <a:solidFill>
                  <a:srgbClr val="FF3399"/>
                </a:solidFill>
              </a:rPr>
            </a:br>
            <a:r>
              <a:rPr lang="en-US" sz="3200" dirty="0" smtClean="0">
                <a:solidFill>
                  <a:srgbClr val="FF3399"/>
                </a:solidFill>
              </a:rPr>
              <a:t>Patricia Reilly </a:t>
            </a:r>
            <a:r>
              <a:rPr lang="en-US" sz="3200" dirty="0" err="1" smtClean="0">
                <a:solidFill>
                  <a:srgbClr val="FF3399"/>
                </a:solidFill>
              </a:rPr>
              <a:t>Giff</a:t>
            </a:r>
            <a:endParaRPr lang="en-US" sz="4400" dirty="0">
              <a:solidFill>
                <a:srgbClr val="FF3399"/>
              </a:solidFill>
              <a:latin typeface="Times New Roman" pitchFamily="18" charset="0"/>
            </a:endParaRPr>
          </a:p>
        </p:txBody>
      </p:sp>
      <p:sp>
        <p:nvSpPr>
          <p:cNvPr id="28676" name="Text Box 9"/>
          <p:cNvSpPr txBox="1">
            <a:spLocks noChangeArrowheads="1"/>
          </p:cNvSpPr>
          <p:nvPr/>
        </p:nvSpPr>
        <p:spPr bwMode="auto">
          <a:xfrm>
            <a:off x="3352800" y="1219200"/>
            <a:ext cx="5410200" cy="4524315"/>
          </a:xfrm>
          <a:prstGeom prst="rect">
            <a:avLst/>
          </a:prstGeom>
          <a:noFill/>
          <a:ln w="9525">
            <a:noFill/>
            <a:miter lim="800000"/>
            <a:headEnd/>
            <a:tailEnd/>
          </a:ln>
        </p:spPr>
        <p:txBody>
          <a:bodyPr wrap="square">
            <a:spAutoFit/>
          </a:bodyPr>
          <a:lstStyle/>
          <a:p>
            <a:pPr algn="l"/>
            <a:r>
              <a:rPr lang="en-US" sz="2400" dirty="0" smtClean="0"/>
              <a:t>Since her mother died long ago, </a:t>
            </a:r>
            <a:r>
              <a:rPr lang="en-US" sz="2400" dirty="0" err="1" smtClean="0"/>
              <a:t>Lidie</a:t>
            </a:r>
            <a:r>
              <a:rPr lang="en-US" sz="2400" dirty="0" smtClean="0"/>
              <a:t> has lived with relatives. Now she's 12—ready to leave Brazil to live with her father, </a:t>
            </a:r>
            <a:r>
              <a:rPr lang="en-US" sz="2400" dirty="0" err="1" smtClean="0"/>
              <a:t>Pai</a:t>
            </a:r>
            <a:r>
              <a:rPr lang="en-US" sz="2400" dirty="0" smtClean="0"/>
              <a:t>, and older brother, Rafael, in New York City. </a:t>
            </a:r>
            <a:r>
              <a:rPr lang="en-US" sz="2400" dirty="0" err="1" smtClean="0"/>
              <a:t>Pai</a:t>
            </a:r>
            <a:r>
              <a:rPr lang="en-US" sz="2400" dirty="0" smtClean="0"/>
              <a:t> runs a stable at a famous race track.  </a:t>
            </a:r>
            <a:r>
              <a:rPr lang="en-US" sz="2400" dirty="0" err="1" smtClean="0"/>
              <a:t>Lidie</a:t>
            </a:r>
            <a:r>
              <a:rPr lang="en-US" sz="2400" dirty="0" smtClean="0"/>
              <a:t> finds that moving to another country is a big challenge. And </a:t>
            </a:r>
            <a:r>
              <a:rPr lang="en-US" sz="2400" dirty="0" err="1" smtClean="0"/>
              <a:t>Pai</a:t>
            </a:r>
            <a:r>
              <a:rPr lang="en-US" sz="2400" dirty="0" smtClean="0"/>
              <a:t> and Rafael still think of her as the little girl they left behind. But she's determined to befriend, and ride, the spirited filly her father has just bought: Wild Girl.</a:t>
            </a:r>
            <a:endParaRPr lang="en-US" sz="2400" dirty="0"/>
          </a:p>
        </p:txBody>
      </p:sp>
      <p:pic>
        <p:nvPicPr>
          <p:cNvPr id="10" name="Content Placeholder 9" descr="wildgirl.jpg"/>
          <p:cNvPicPr>
            <a:picLocks noGrp="1" noChangeAspect="1"/>
          </p:cNvPicPr>
          <p:nvPr>
            <p:ph sz="half" idx="1"/>
          </p:nvPr>
        </p:nvPicPr>
        <p:blipFill>
          <a:blip r:embed="rId2" cstate="print"/>
          <a:stretch>
            <a:fillRect/>
          </a:stretch>
        </p:blipFill>
        <p:spPr>
          <a:xfrm>
            <a:off x="330947" y="1295400"/>
            <a:ext cx="2614705" cy="4000500"/>
          </a:xfrm>
        </p:spPr>
      </p:pic>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Grp="1" noChangeArrowheads="1"/>
          </p:cNvSpPr>
          <p:nvPr>
            <p:ph type="title"/>
          </p:nvPr>
        </p:nvSpPr>
        <p:spPr>
          <a:xfrm>
            <a:off x="0" y="228600"/>
            <a:ext cx="9144000" cy="1143000"/>
          </a:xfrm>
        </p:spPr>
        <p:txBody>
          <a:bodyPr/>
          <a:lstStyle/>
          <a:p>
            <a:r>
              <a:rPr lang="en-US" b="1" dirty="0" smtClean="0">
                <a:solidFill>
                  <a:schemeClr val="tx1"/>
                </a:solidFill>
                <a:latin typeface="Albertus Extra Bold" pitchFamily="34" charset="0"/>
              </a:rPr>
              <a:t>Bad News for Outlaws</a:t>
            </a:r>
            <a:br>
              <a:rPr lang="en-US" b="1" dirty="0" smtClean="0">
                <a:solidFill>
                  <a:schemeClr val="tx1"/>
                </a:solidFill>
                <a:latin typeface="Albertus Extra Bold" pitchFamily="34" charset="0"/>
              </a:rPr>
            </a:br>
            <a:r>
              <a:rPr lang="en-US" sz="2400" b="1" dirty="0" smtClean="0">
                <a:solidFill>
                  <a:srgbClr val="663300"/>
                </a:solidFill>
                <a:latin typeface="Albertus Extra Bold" pitchFamily="34" charset="0"/>
              </a:rPr>
              <a:t>The Remarkable Life of Bass Reeves, Deputy U.S. Marshall</a:t>
            </a:r>
          </a:p>
        </p:txBody>
      </p:sp>
      <p:sp>
        <p:nvSpPr>
          <p:cNvPr id="14341" name="Text Box 10"/>
          <p:cNvSpPr txBox="1">
            <a:spLocks noChangeArrowheads="1"/>
          </p:cNvSpPr>
          <p:nvPr/>
        </p:nvSpPr>
        <p:spPr bwMode="auto">
          <a:xfrm>
            <a:off x="3886200" y="1447800"/>
            <a:ext cx="4953000" cy="5078313"/>
          </a:xfrm>
          <a:prstGeom prst="rect">
            <a:avLst/>
          </a:prstGeom>
          <a:noFill/>
          <a:ln w="9525">
            <a:noFill/>
            <a:miter lim="800000"/>
            <a:headEnd/>
            <a:tailEnd/>
          </a:ln>
        </p:spPr>
        <p:txBody>
          <a:bodyPr wrap="square">
            <a:spAutoFit/>
          </a:bodyPr>
          <a:lstStyle/>
          <a:p>
            <a:pPr algn="l">
              <a:spcBef>
                <a:spcPct val="50000"/>
              </a:spcBef>
            </a:pPr>
            <a:r>
              <a:rPr lang="en-US" sz="2400" dirty="0" smtClean="0"/>
              <a:t>Bass Reeve was a former slave who escaped to freedom in the Indian Territories. For three decades, Bass was the most feared and respected lawman in the territories. He made more than 3,000 arrests during his 32 years of service as a deputy U.S. Marshal, all without getting injured and although he was a crack shot and a quick draw, he only killed fourteen men in the line of duty. </a:t>
            </a:r>
          </a:p>
          <a:p>
            <a:pPr>
              <a:spcBef>
                <a:spcPct val="50000"/>
              </a:spcBef>
            </a:pPr>
            <a:endParaRPr lang="en-US" sz="2400" dirty="0"/>
          </a:p>
        </p:txBody>
      </p:sp>
      <p:pic>
        <p:nvPicPr>
          <p:cNvPr id="10" name="Content Placeholder 9" descr="outlaws.jpg"/>
          <p:cNvPicPr>
            <a:picLocks noGrp="1" noChangeAspect="1"/>
          </p:cNvPicPr>
          <p:nvPr>
            <p:ph sz="half" idx="1"/>
          </p:nvPr>
        </p:nvPicPr>
        <p:blipFill>
          <a:blip r:embed="rId2" cstate="print"/>
          <a:stretch>
            <a:fillRect/>
          </a:stretch>
        </p:blipFill>
        <p:spPr>
          <a:xfrm>
            <a:off x="228600" y="1447800"/>
            <a:ext cx="3257550" cy="4114800"/>
          </a:xfrm>
        </p:spPr>
      </p:pic>
      <p:sp>
        <p:nvSpPr>
          <p:cNvPr id="11" name="Rectangle 10"/>
          <p:cNvSpPr/>
          <p:nvPr/>
        </p:nvSpPr>
        <p:spPr>
          <a:xfrm>
            <a:off x="152400" y="4919008"/>
            <a:ext cx="6477000" cy="1692771"/>
          </a:xfrm>
          <a:prstGeom prst="rect">
            <a:avLst/>
          </a:prstGeom>
        </p:spPr>
        <p:txBody>
          <a:bodyPr wrap="square">
            <a:spAutoFit/>
          </a:bodyPr>
          <a:lstStyle/>
          <a:p>
            <a:pPr algn="l"/>
            <a:r>
              <a:rPr lang="en-US" dirty="0" smtClean="0"/>
              <a:t/>
            </a:r>
            <a:br>
              <a:rPr lang="en-US" dirty="0" smtClean="0"/>
            </a:br>
            <a:r>
              <a:rPr lang="en-US" sz="3200" dirty="0" smtClean="0"/>
              <a:t>By</a:t>
            </a:r>
            <a:br>
              <a:rPr lang="en-US" sz="3200" dirty="0" smtClean="0"/>
            </a:br>
            <a:r>
              <a:rPr lang="en-US" sz="3200" dirty="0" err="1" smtClean="0"/>
              <a:t>Vaunda</a:t>
            </a:r>
            <a:r>
              <a:rPr lang="en-US" sz="3200" dirty="0" smtClean="0"/>
              <a:t> </a:t>
            </a:r>
            <a:r>
              <a:rPr lang="en-US" sz="3200" dirty="0" err="1" smtClean="0"/>
              <a:t>Micheaux</a:t>
            </a:r>
            <a:r>
              <a:rPr lang="en-US" sz="3200" dirty="0" smtClean="0"/>
              <a:t> Nelson</a:t>
            </a:r>
            <a:endParaRPr lang="en-US" sz="3200" dirty="0"/>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title"/>
          </p:nvPr>
        </p:nvSpPr>
        <p:spPr>
          <a:xfrm>
            <a:off x="0" y="0"/>
            <a:ext cx="9144000" cy="1143000"/>
          </a:xfrm>
        </p:spPr>
        <p:txBody>
          <a:bodyPr/>
          <a:lstStyle/>
          <a:p>
            <a:r>
              <a:rPr lang="en-US" sz="4000" b="1" dirty="0" smtClean="0">
                <a:solidFill>
                  <a:srgbClr val="0033CC"/>
                </a:solidFill>
                <a:latin typeface="Albertus Extra Bold" pitchFamily="34" charset="0"/>
              </a:rPr>
              <a:t>The Blue Shoe</a:t>
            </a:r>
          </a:p>
        </p:txBody>
      </p:sp>
      <p:sp>
        <p:nvSpPr>
          <p:cNvPr id="15363" name="Rectangle 8"/>
          <p:cNvSpPr>
            <a:spLocks noChangeArrowheads="1"/>
          </p:cNvSpPr>
          <p:nvPr/>
        </p:nvSpPr>
        <p:spPr bwMode="auto">
          <a:xfrm>
            <a:off x="152400" y="5791200"/>
            <a:ext cx="4191000" cy="838200"/>
          </a:xfrm>
          <a:prstGeom prst="rect">
            <a:avLst/>
          </a:prstGeom>
          <a:noFill/>
          <a:ln w="9525">
            <a:noFill/>
            <a:miter lim="800000"/>
            <a:headEnd/>
            <a:tailEnd/>
          </a:ln>
        </p:spPr>
        <p:txBody>
          <a:bodyPr anchor="ctr"/>
          <a:lstStyle/>
          <a:p>
            <a:pPr algn="l"/>
            <a:r>
              <a:rPr lang="en-US" sz="3200" dirty="0" smtClean="0">
                <a:solidFill>
                  <a:srgbClr val="0033CC"/>
                </a:solidFill>
              </a:rPr>
              <a:t>By</a:t>
            </a:r>
            <a:br>
              <a:rPr lang="en-US" sz="3200" dirty="0" smtClean="0">
                <a:solidFill>
                  <a:srgbClr val="0033CC"/>
                </a:solidFill>
              </a:rPr>
            </a:br>
            <a:r>
              <a:rPr lang="en-US" sz="3200" dirty="0" smtClean="0">
                <a:solidFill>
                  <a:srgbClr val="0033CC"/>
                </a:solidFill>
              </a:rPr>
              <a:t>Roderick </a:t>
            </a:r>
            <a:r>
              <a:rPr lang="en-US" sz="3200" dirty="0" err="1" smtClean="0">
                <a:solidFill>
                  <a:srgbClr val="0033CC"/>
                </a:solidFill>
              </a:rPr>
              <a:t>Townley</a:t>
            </a:r>
            <a:endParaRPr lang="en-US" sz="4400" dirty="0">
              <a:solidFill>
                <a:srgbClr val="0033CC"/>
              </a:solidFill>
              <a:latin typeface="Times New Roman" pitchFamily="18" charset="0"/>
            </a:endParaRPr>
          </a:p>
        </p:txBody>
      </p:sp>
      <p:sp>
        <p:nvSpPr>
          <p:cNvPr id="15364" name="Text Box 9"/>
          <p:cNvSpPr txBox="1">
            <a:spLocks noChangeArrowheads="1"/>
          </p:cNvSpPr>
          <p:nvPr/>
        </p:nvSpPr>
        <p:spPr bwMode="auto">
          <a:xfrm>
            <a:off x="3505200" y="1219200"/>
            <a:ext cx="5105400" cy="4893647"/>
          </a:xfrm>
          <a:prstGeom prst="rect">
            <a:avLst/>
          </a:prstGeom>
          <a:noFill/>
          <a:ln w="9525">
            <a:noFill/>
            <a:miter lim="800000"/>
            <a:headEnd/>
            <a:tailEnd/>
          </a:ln>
        </p:spPr>
        <p:txBody>
          <a:bodyPr wrap="square">
            <a:spAutoFit/>
          </a:bodyPr>
          <a:lstStyle/>
          <a:p>
            <a:pPr algn="l"/>
            <a:r>
              <a:rPr lang="en-US" sz="2400" dirty="0" smtClean="0"/>
              <a:t>Far away, in a remote mountain village, there is a cobbler's shop. And in the window there sits a shoe. Not just any shoe, but a jewel-encrusted blue shoe. When the shoe's largest jewel goes missing, the cobbler's assistant, Hap, is blamed and banished to the dreaded Mount </a:t>
            </a:r>
            <a:r>
              <a:rPr lang="en-US" sz="2400" dirty="0" err="1" smtClean="0"/>
              <a:t>Xexnax</a:t>
            </a:r>
            <a:r>
              <a:rPr lang="en-US" sz="2400" dirty="0" smtClean="0"/>
              <a:t>. Legend has it that no one has ever returned from </a:t>
            </a:r>
            <a:r>
              <a:rPr lang="en-US" sz="2400" dirty="0" err="1" smtClean="0"/>
              <a:t>Xexnax</a:t>
            </a:r>
            <a:r>
              <a:rPr lang="en-US" sz="2400" dirty="0" smtClean="0"/>
              <a:t>, but Hap Barlow isn't just anyone, and legend is about to be rewritten.</a:t>
            </a:r>
            <a:endParaRPr lang="en-US" sz="2400" dirty="0"/>
          </a:p>
        </p:txBody>
      </p:sp>
      <p:pic>
        <p:nvPicPr>
          <p:cNvPr id="9" name="Content Placeholder 8" descr="blue shoes.jpg"/>
          <p:cNvPicPr>
            <a:picLocks noGrp="1" noChangeAspect="1"/>
          </p:cNvPicPr>
          <p:nvPr>
            <p:ph sz="half" idx="1"/>
          </p:nvPr>
        </p:nvPicPr>
        <p:blipFill>
          <a:blip r:embed="rId2" cstate="print"/>
          <a:stretch>
            <a:fillRect/>
          </a:stretch>
        </p:blipFill>
        <p:spPr>
          <a:xfrm>
            <a:off x="304800" y="1219200"/>
            <a:ext cx="2724942" cy="4114800"/>
          </a:xfrm>
        </p:spPr>
      </p:pic>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Grp="1" noChangeArrowheads="1"/>
          </p:cNvSpPr>
          <p:nvPr>
            <p:ph type="title"/>
          </p:nvPr>
        </p:nvSpPr>
        <p:spPr>
          <a:xfrm>
            <a:off x="0" y="0"/>
            <a:ext cx="9144000" cy="1295400"/>
          </a:xfrm>
        </p:spPr>
        <p:txBody>
          <a:bodyPr/>
          <a:lstStyle/>
          <a:p>
            <a:r>
              <a:rPr lang="en-US" b="1" dirty="0" smtClean="0">
                <a:solidFill>
                  <a:srgbClr val="C00000"/>
                </a:solidFill>
                <a:latin typeface="Albertus Extra Bold" pitchFamily="34" charset="0"/>
              </a:rPr>
              <a:t>Brixton Brothers</a:t>
            </a:r>
            <a:r>
              <a:rPr lang="en-US" b="1" dirty="0" smtClean="0">
                <a:solidFill>
                  <a:srgbClr val="FFCC00"/>
                </a:solidFill>
                <a:latin typeface="Albertus Extra Bold" pitchFamily="34" charset="0"/>
              </a:rPr>
              <a:t/>
            </a:r>
            <a:br>
              <a:rPr lang="en-US" b="1" dirty="0" smtClean="0">
                <a:solidFill>
                  <a:srgbClr val="FFCC00"/>
                </a:solidFill>
                <a:latin typeface="Albertus Extra Bold" pitchFamily="34" charset="0"/>
              </a:rPr>
            </a:br>
            <a:r>
              <a:rPr lang="en-US" sz="2400" b="1" dirty="0" smtClean="0">
                <a:solidFill>
                  <a:schemeClr val="tx1"/>
                </a:solidFill>
                <a:latin typeface="Albertus Extra Bold" pitchFamily="34" charset="0"/>
              </a:rPr>
              <a:t>The Case of the Case of Mistaken Identity</a:t>
            </a:r>
          </a:p>
        </p:txBody>
      </p:sp>
      <p:sp>
        <p:nvSpPr>
          <p:cNvPr id="17411" name="Rectangle 8"/>
          <p:cNvSpPr>
            <a:spLocks noChangeArrowheads="1"/>
          </p:cNvSpPr>
          <p:nvPr/>
        </p:nvSpPr>
        <p:spPr bwMode="auto">
          <a:xfrm>
            <a:off x="228600" y="5562600"/>
            <a:ext cx="4191000" cy="947738"/>
          </a:xfrm>
          <a:prstGeom prst="rect">
            <a:avLst/>
          </a:prstGeom>
          <a:noFill/>
          <a:ln w="9525">
            <a:noFill/>
            <a:miter lim="800000"/>
            <a:headEnd/>
            <a:tailEnd/>
          </a:ln>
        </p:spPr>
        <p:txBody>
          <a:bodyPr anchor="ctr"/>
          <a:lstStyle/>
          <a:p>
            <a:pPr algn="l"/>
            <a:r>
              <a:rPr lang="en-US" sz="3200" dirty="0" smtClean="0">
                <a:solidFill>
                  <a:srgbClr val="C00000"/>
                </a:solidFill>
              </a:rPr>
              <a:t>By</a:t>
            </a:r>
            <a:br>
              <a:rPr lang="en-US" sz="3200" dirty="0" smtClean="0">
                <a:solidFill>
                  <a:srgbClr val="C00000"/>
                </a:solidFill>
              </a:rPr>
            </a:br>
            <a:r>
              <a:rPr lang="en-US" sz="3200" dirty="0" smtClean="0">
                <a:solidFill>
                  <a:srgbClr val="C00000"/>
                </a:solidFill>
              </a:rPr>
              <a:t>Mac Barnett</a:t>
            </a:r>
            <a:endParaRPr lang="en-US" sz="4400" dirty="0">
              <a:solidFill>
                <a:srgbClr val="C00000"/>
              </a:solidFill>
              <a:latin typeface="Times New Roman" pitchFamily="18" charset="0"/>
            </a:endParaRPr>
          </a:p>
        </p:txBody>
      </p:sp>
      <p:pic>
        <p:nvPicPr>
          <p:cNvPr id="8" name="Content Placeholder 7" descr="brixton.jpg"/>
          <p:cNvPicPr>
            <a:picLocks noGrp="1" noChangeAspect="1"/>
          </p:cNvPicPr>
          <p:nvPr>
            <p:ph sz="half" idx="1"/>
          </p:nvPr>
        </p:nvPicPr>
        <p:blipFill>
          <a:blip r:embed="rId2" cstate="print"/>
          <a:stretch>
            <a:fillRect/>
          </a:stretch>
        </p:blipFill>
        <p:spPr>
          <a:xfrm>
            <a:off x="381000" y="1295400"/>
            <a:ext cx="2764194" cy="4114800"/>
          </a:xfrm>
        </p:spPr>
      </p:pic>
      <p:sp>
        <p:nvSpPr>
          <p:cNvPr id="5" name="Text Box 9"/>
          <p:cNvSpPr txBox="1">
            <a:spLocks noChangeArrowheads="1"/>
          </p:cNvSpPr>
          <p:nvPr/>
        </p:nvSpPr>
        <p:spPr bwMode="auto">
          <a:xfrm>
            <a:off x="3505200" y="1371600"/>
            <a:ext cx="5410200" cy="5262979"/>
          </a:xfrm>
          <a:prstGeom prst="rect">
            <a:avLst/>
          </a:prstGeom>
          <a:noFill/>
          <a:ln w="9525">
            <a:noFill/>
            <a:miter lim="800000"/>
            <a:headEnd/>
            <a:tailEnd/>
          </a:ln>
        </p:spPr>
        <p:txBody>
          <a:bodyPr wrap="square">
            <a:spAutoFit/>
          </a:bodyPr>
          <a:lstStyle/>
          <a:p>
            <a:pPr algn="l"/>
            <a:r>
              <a:rPr lang="en-US" sz="2400" dirty="0" smtClean="0"/>
              <a:t>Steve Brixton always wanted to be a detective until he found out he already WAS one. It all starts here with his first case. Our hero has a national treasure to recover, a criminal mastermind to unmask, and a social studies report due Monday — all while on the run from cops, thugs, and secret-agent librarians. Since when can librarians rappel from helicopters? Does Steve have any brothers or sisters? If not, then why is this series called The Brixton Brothers? Solve all these mysteries and </a:t>
            </a:r>
            <a:r>
              <a:rPr lang="en-US" sz="2400" smtClean="0"/>
              <a:t>many more. </a:t>
            </a:r>
            <a:endParaRPr lang="en-US" sz="2400" dirty="0"/>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Grp="1" noChangeArrowheads="1"/>
          </p:cNvSpPr>
          <p:nvPr>
            <p:ph type="title"/>
          </p:nvPr>
        </p:nvSpPr>
        <p:spPr>
          <a:xfrm>
            <a:off x="0" y="0"/>
            <a:ext cx="9144000" cy="1371600"/>
          </a:xfrm>
        </p:spPr>
        <p:txBody>
          <a:bodyPr/>
          <a:lstStyle/>
          <a:p>
            <a:r>
              <a:rPr lang="en-US" dirty="0" smtClean="0">
                <a:solidFill>
                  <a:srgbClr val="FFC000"/>
                </a:solidFill>
                <a:latin typeface="Albertus Extra Bold" pitchFamily="34" charset="0"/>
              </a:rPr>
              <a:t>The Dream Stealer</a:t>
            </a:r>
            <a:endParaRPr lang="en-US" b="1" dirty="0" smtClean="0">
              <a:solidFill>
                <a:srgbClr val="FFC000"/>
              </a:solidFill>
              <a:latin typeface="Albertus Extra Bold" pitchFamily="34" charset="0"/>
            </a:endParaRPr>
          </a:p>
        </p:txBody>
      </p:sp>
      <p:sp>
        <p:nvSpPr>
          <p:cNvPr id="22531" name="Rectangle 8"/>
          <p:cNvSpPr>
            <a:spLocks noChangeArrowheads="1"/>
          </p:cNvSpPr>
          <p:nvPr/>
        </p:nvSpPr>
        <p:spPr bwMode="auto">
          <a:xfrm>
            <a:off x="228600" y="5715000"/>
            <a:ext cx="3962400" cy="947737"/>
          </a:xfrm>
          <a:prstGeom prst="rect">
            <a:avLst/>
          </a:prstGeom>
          <a:noFill/>
          <a:ln w="9525">
            <a:noFill/>
            <a:miter lim="800000"/>
            <a:headEnd/>
            <a:tailEnd/>
          </a:ln>
        </p:spPr>
        <p:txBody>
          <a:bodyPr anchor="ctr"/>
          <a:lstStyle/>
          <a:p>
            <a:pPr algn="l"/>
            <a:r>
              <a:rPr lang="en-US" sz="3200" dirty="0">
                <a:solidFill>
                  <a:srgbClr val="FFC000"/>
                </a:solidFill>
              </a:rPr>
              <a:t>By</a:t>
            </a:r>
            <a:br>
              <a:rPr lang="en-US" sz="3200" dirty="0">
                <a:solidFill>
                  <a:srgbClr val="FFC000"/>
                </a:solidFill>
              </a:rPr>
            </a:br>
            <a:r>
              <a:rPr lang="en-US" sz="3200" dirty="0" smtClean="0">
                <a:solidFill>
                  <a:srgbClr val="FFC000"/>
                </a:solidFill>
              </a:rPr>
              <a:t>Peter Sis</a:t>
            </a:r>
            <a:endParaRPr lang="en-US" sz="3200" dirty="0">
              <a:solidFill>
                <a:srgbClr val="FFC000"/>
              </a:solidFill>
            </a:endParaRPr>
          </a:p>
        </p:txBody>
      </p:sp>
      <p:pic>
        <p:nvPicPr>
          <p:cNvPr id="8" name="Content Placeholder 7" descr="dream.jpg"/>
          <p:cNvPicPr>
            <a:picLocks noGrp="1" noChangeAspect="1"/>
          </p:cNvPicPr>
          <p:nvPr>
            <p:ph sz="half" idx="1"/>
          </p:nvPr>
        </p:nvPicPr>
        <p:blipFill>
          <a:blip r:embed="rId2" cstate="print"/>
          <a:stretch>
            <a:fillRect/>
          </a:stretch>
        </p:blipFill>
        <p:spPr>
          <a:xfrm>
            <a:off x="304800" y="1752600"/>
            <a:ext cx="2663952" cy="3567793"/>
          </a:xfrm>
        </p:spPr>
      </p:pic>
      <p:sp>
        <p:nvSpPr>
          <p:cNvPr id="5" name="Text Box 9"/>
          <p:cNvSpPr txBox="1">
            <a:spLocks noChangeArrowheads="1"/>
          </p:cNvSpPr>
          <p:nvPr/>
        </p:nvSpPr>
        <p:spPr bwMode="auto">
          <a:xfrm>
            <a:off x="3429000" y="1225689"/>
            <a:ext cx="5486400" cy="5632311"/>
          </a:xfrm>
          <a:prstGeom prst="rect">
            <a:avLst/>
          </a:prstGeom>
          <a:noFill/>
          <a:ln w="9525">
            <a:noFill/>
            <a:miter lim="800000"/>
            <a:headEnd/>
            <a:tailEnd/>
          </a:ln>
        </p:spPr>
        <p:txBody>
          <a:bodyPr wrap="square">
            <a:spAutoFit/>
          </a:bodyPr>
          <a:lstStyle/>
          <a:p>
            <a:pPr algn="l"/>
            <a:r>
              <a:rPr lang="en-US" sz="2400" dirty="0" smtClean="0"/>
              <a:t>There is a bandit who comes in the night. He does not want pretty silver earrings, dangly gold necklaces, diamonds or rubies. He is supposed to steal only nightmares but makes the mistake of stealing a good dream from Susana. This good dream is about her friend who has moved far away. Susana is very smart and is determined to get her good dream back. She tries to recover her dream from the Dream Stealer who takes her to his castle where countless dreams and even more adventures await.</a:t>
            </a:r>
          </a:p>
          <a:p>
            <a:pPr algn="l"/>
            <a:endParaRPr lang="en-US" sz="2400" dirty="0"/>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Grp="1" noChangeArrowheads="1"/>
          </p:cNvSpPr>
          <p:nvPr>
            <p:ph type="title"/>
          </p:nvPr>
        </p:nvSpPr>
        <p:spPr>
          <a:xfrm>
            <a:off x="0" y="0"/>
            <a:ext cx="9144000" cy="1143000"/>
          </a:xfrm>
        </p:spPr>
        <p:txBody>
          <a:bodyPr/>
          <a:lstStyle/>
          <a:p>
            <a:r>
              <a:rPr lang="en-US" sz="3600" b="1" dirty="0" smtClean="0">
                <a:solidFill>
                  <a:srgbClr val="339933"/>
                </a:solidFill>
                <a:latin typeface="Albertus Extra Bold" pitchFamily="34" charset="0"/>
              </a:rPr>
              <a:t>The Dunderheads</a:t>
            </a:r>
          </a:p>
        </p:txBody>
      </p:sp>
      <p:sp>
        <p:nvSpPr>
          <p:cNvPr id="23555" name="Rectangle 8"/>
          <p:cNvSpPr>
            <a:spLocks noChangeArrowheads="1"/>
          </p:cNvSpPr>
          <p:nvPr/>
        </p:nvSpPr>
        <p:spPr bwMode="auto">
          <a:xfrm>
            <a:off x="304800" y="5638800"/>
            <a:ext cx="3962400" cy="947738"/>
          </a:xfrm>
          <a:prstGeom prst="rect">
            <a:avLst/>
          </a:prstGeom>
          <a:noFill/>
          <a:ln w="9525">
            <a:noFill/>
            <a:miter lim="800000"/>
            <a:headEnd/>
            <a:tailEnd/>
          </a:ln>
        </p:spPr>
        <p:txBody>
          <a:bodyPr anchor="ctr"/>
          <a:lstStyle/>
          <a:p>
            <a:pPr algn="l"/>
            <a:r>
              <a:rPr lang="en-US" sz="3200" dirty="0">
                <a:solidFill>
                  <a:srgbClr val="339933"/>
                </a:solidFill>
              </a:rPr>
              <a:t>By</a:t>
            </a:r>
            <a:br>
              <a:rPr lang="en-US" sz="3200" dirty="0">
                <a:solidFill>
                  <a:srgbClr val="339933"/>
                </a:solidFill>
              </a:rPr>
            </a:br>
            <a:r>
              <a:rPr lang="en-US" sz="3200" dirty="0" smtClean="0">
                <a:solidFill>
                  <a:srgbClr val="339933"/>
                </a:solidFill>
              </a:rPr>
              <a:t>Paul Fleischman</a:t>
            </a:r>
            <a:endParaRPr lang="en-US" sz="3200" dirty="0">
              <a:solidFill>
                <a:srgbClr val="339933"/>
              </a:solidFill>
            </a:endParaRPr>
          </a:p>
        </p:txBody>
      </p:sp>
      <p:sp>
        <p:nvSpPr>
          <p:cNvPr id="23556" name="Text Box 9"/>
          <p:cNvSpPr txBox="1">
            <a:spLocks noChangeArrowheads="1"/>
          </p:cNvSpPr>
          <p:nvPr/>
        </p:nvSpPr>
        <p:spPr bwMode="auto">
          <a:xfrm>
            <a:off x="4114800" y="1295400"/>
            <a:ext cx="4648200" cy="3785652"/>
          </a:xfrm>
          <a:prstGeom prst="rect">
            <a:avLst/>
          </a:prstGeom>
          <a:noFill/>
          <a:ln w="9525">
            <a:noFill/>
            <a:miter lim="800000"/>
            <a:headEnd/>
            <a:tailEnd/>
          </a:ln>
        </p:spPr>
        <p:txBody>
          <a:bodyPr>
            <a:spAutoFit/>
          </a:bodyPr>
          <a:lstStyle/>
          <a:p>
            <a:pPr algn="l"/>
            <a:r>
              <a:rPr lang="en-US" sz="2400" dirty="0" smtClean="0"/>
              <a:t>Miss </a:t>
            </a:r>
            <a:r>
              <a:rPr lang="en-US" sz="2400" dirty="0" err="1" smtClean="0"/>
              <a:t>Breakbone</a:t>
            </a:r>
            <a:r>
              <a:rPr lang="en-US" sz="2400" dirty="0" smtClean="0"/>
              <a:t> hates kids. Especially the time-squandering, mind-wandering, doodling, dozing dunderheads in her class. But when she confiscates Junkyard’s crucial find, Wheels, Pencil, Spider, and the rest of the Dunderheads plot to teach her a lesson she won’t soon forget.</a:t>
            </a:r>
            <a:endParaRPr lang="en-US" sz="2400" dirty="0"/>
          </a:p>
        </p:txBody>
      </p:sp>
      <p:pic>
        <p:nvPicPr>
          <p:cNvPr id="9" name="Content Placeholder 8" descr="dunderheads.jpg"/>
          <p:cNvPicPr>
            <a:picLocks noGrp="1" noChangeAspect="1"/>
          </p:cNvPicPr>
          <p:nvPr>
            <p:ph sz="half" idx="1"/>
          </p:nvPr>
        </p:nvPicPr>
        <p:blipFill>
          <a:blip r:embed="rId2" cstate="print"/>
          <a:stretch>
            <a:fillRect/>
          </a:stretch>
        </p:blipFill>
        <p:spPr>
          <a:xfrm>
            <a:off x="457200" y="1295400"/>
            <a:ext cx="3238437" cy="4114800"/>
          </a:xfrm>
          <a:ln>
            <a:solidFill>
              <a:srgbClr val="00B050"/>
            </a:solidFill>
          </a:ln>
        </p:spPr>
      </p:pic>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Rectangle 4"/>
          <p:cNvSpPr>
            <a:spLocks noGrp="1" noChangeArrowheads="1"/>
          </p:cNvSpPr>
          <p:nvPr>
            <p:ph type="title"/>
          </p:nvPr>
        </p:nvSpPr>
        <p:spPr>
          <a:xfrm>
            <a:off x="0" y="0"/>
            <a:ext cx="9144000" cy="1143000"/>
          </a:xfrm>
        </p:spPr>
        <p:txBody>
          <a:bodyPr/>
          <a:lstStyle/>
          <a:p>
            <a:pPr>
              <a:defRPr/>
            </a:pPr>
            <a:r>
              <a:rPr lang="en-US" b="1" dirty="0" smtClean="0">
                <a:solidFill>
                  <a:srgbClr val="990033"/>
                </a:solidFill>
                <a:latin typeface="Albertus Extra Bold" pitchFamily="34" charset="0"/>
              </a:rPr>
              <a:t>Extra Credit</a:t>
            </a:r>
          </a:p>
        </p:txBody>
      </p:sp>
      <p:sp>
        <p:nvSpPr>
          <p:cNvPr id="70664" name="Rectangle 8"/>
          <p:cNvSpPr>
            <a:spLocks noChangeArrowheads="1"/>
          </p:cNvSpPr>
          <p:nvPr/>
        </p:nvSpPr>
        <p:spPr bwMode="auto">
          <a:xfrm>
            <a:off x="228600" y="5562600"/>
            <a:ext cx="3962400" cy="947738"/>
          </a:xfrm>
          <a:prstGeom prst="rect">
            <a:avLst/>
          </a:prstGeom>
          <a:noFill/>
          <a:ln w="9525">
            <a:noFill/>
            <a:miter lim="800000"/>
            <a:headEnd/>
            <a:tailEnd/>
          </a:ln>
          <a:effectLst/>
        </p:spPr>
        <p:txBody>
          <a:bodyPr anchor="ctr"/>
          <a:lstStyle/>
          <a:p>
            <a:pPr algn="l">
              <a:defRPr/>
            </a:pPr>
            <a:r>
              <a:rPr lang="en-US" sz="3200" dirty="0">
                <a:solidFill>
                  <a:srgbClr val="990033"/>
                </a:solidFill>
              </a:rPr>
              <a:t>By</a:t>
            </a:r>
            <a:br>
              <a:rPr lang="en-US" sz="3200" dirty="0">
                <a:solidFill>
                  <a:srgbClr val="990033"/>
                </a:solidFill>
              </a:rPr>
            </a:br>
            <a:r>
              <a:rPr lang="en-US" sz="3200" dirty="0" smtClean="0">
                <a:solidFill>
                  <a:srgbClr val="990033"/>
                </a:solidFill>
              </a:rPr>
              <a:t>Andrew Clements</a:t>
            </a:r>
            <a:endParaRPr lang="en-US" sz="4400" dirty="0">
              <a:solidFill>
                <a:srgbClr val="990033"/>
              </a:solidFill>
              <a:latin typeface="Times New Roman" pitchFamily="18" charset="0"/>
            </a:endParaRPr>
          </a:p>
        </p:txBody>
      </p:sp>
      <p:sp>
        <p:nvSpPr>
          <p:cNvPr id="28676" name="Text Box 9"/>
          <p:cNvSpPr txBox="1">
            <a:spLocks noChangeArrowheads="1"/>
          </p:cNvSpPr>
          <p:nvPr/>
        </p:nvSpPr>
        <p:spPr bwMode="auto">
          <a:xfrm>
            <a:off x="3733800" y="1143000"/>
            <a:ext cx="4876800" cy="4524315"/>
          </a:xfrm>
          <a:prstGeom prst="rect">
            <a:avLst/>
          </a:prstGeom>
          <a:noFill/>
          <a:ln w="9525">
            <a:noFill/>
            <a:miter lim="800000"/>
            <a:headEnd/>
            <a:tailEnd/>
          </a:ln>
        </p:spPr>
        <p:txBody>
          <a:bodyPr>
            <a:spAutoFit/>
          </a:bodyPr>
          <a:lstStyle/>
          <a:p>
            <a:pPr algn="l"/>
            <a:r>
              <a:rPr lang="en-US" sz="2400" dirty="0" smtClean="0"/>
              <a:t>In order to pass 6</a:t>
            </a:r>
            <a:r>
              <a:rPr lang="en-US" sz="2400" baseline="30000" dirty="0" smtClean="0"/>
              <a:t>th</a:t>
            </a:r>
            <a:r>
              <a:rPr lang="en-US" sz="2400" dirty="0" smtClean="0"/>
              <a:t> grade, Abby takes on an extra credit project. She develops a pen pal relationship with </a:t>
            </a:r>
            <a:r>
              <a:rPr lang="en-US" sz="2400" dirty="0" err="1" smtClean="0"/>
              <a:t>Sadeed</a:t>
            </a:r>
            <a:r>
              <a:rPr lang="en-US" sz="2400" dirty="0" smtClean="0"/>
              <a:t>, an English language student in Afghanistan. Corresponding with a girl is not appropriate so </a:t>
            </a:r>
            <a:r>
              <a:rPr lang="en-US" sz="2400" dirty="0" err="1" smtClean="0"/>
              <a:t>Sadeed</a:t>
            </a:r>
            <a:r>
              <a:rPr lang="en-US" sz="2400" dirty="0" smtClean="0"/>
              <a:t> is told to write as though the letters are from his sister.  Eventually their growing friendship becomes a problem for both communities. </a:t>
            </a:r>
            <a:endParaRPr lang="en-US" sz="2400" dirty="0"/>
          </a:p>
        </p:txBody>
      </p:sp>
      <p:pic>
        <p:nvPicPr>
          <p:cNvPr id="9" name="Content Placeholder 8" descr="extra.jpg"/>
          <p:cNvPicPr>
            <a:picLocks noGrp="1" noChangeAspect="1"/>
          </p:cNvPicPr>
          <p:nvPr>
            <p:ph sz="half" idx="1"/>
          </p:nvPr>
        </p:nvPicPr>
        <p:blipFill>
          <a:blip r:embed="rId2" cstate="print"/>
          <a:stretch>
            <a:fillRect/>
          </a:stretch>
        </p:blipFill>
        <p:spPr>
          <a:xfrm>
            <a:off x="381000" y="1143000"/>
            <a:ext cx="2736342" cy="4114800"/>
          </a:xfrm>
        </p:spPr>
      </p:pic>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p:cNvSpPr>
            <a:spLocks noGrp="1" noChangeArrowheads="1"/>
          </p:cNvSpPr>
          <p:nvPr>
            <p:ph type="title"/>
          </p:nvPr>
        </p:nvSpPr>
        <p:spPr>
          <a:xfrm>
            <a:off x="0" y="228600"/>
            <a:ext cx="9144000" cy="1143000"/>
          </a:xfrm>
        </p:spPr>
        <p:txBody>
          <a:bodyPr/>
          <a:lstStyle/>
          <a:p>
            <a:r>
              <a:rPr lang="en-US" b="1" dirty="0" smtClean="0">
                <a:solidFill>
                  <a:srgbClr val="006600"/>
                </a:solidFill>
                <a:latin typeface="Albertus Extra Bold" pitchFamily="34" charset="0"/>
              </a:rPr>
              <a:t>Nathaniel </a:t>
            </a:r>
            <a:r>
              <a:rPr lang="en-US" b="1" dirty="0" err="1" smtClean="0">
                <a:solidFill>
                  <a:srgbClr val="006600"/>
                </a:solidFill>
                <a:latin typeface="Albertus Extra Bold" pitchFamily="34" charset="0"/>
              </a:rPr>
              <a:t>Fludd</a:t>
            </a:r>
            <a:r>
              <a:rPr lang="en-US" b="1" dirty="0" smtClean="0">
                <a:solidFill>
                  <a:srgbClr val="006600"/>
                </a:solidFill>
                <a:latin typeface="Albertus Extra Bold" pitchFamily="34" charset="0"/>
              </a:rPr>
              <a:t>:  </a:t>
            </a:r>
            <a:r>
              <a:rPr lang="en-US" b="1" dirty="0" err="1" smtClean="0">
                <a:solidFill>
                  <a:srgbClr val="006600"/>
                </a:solidFill>
                <a:latin typeface="Albertus Extra Bold" pitchFamily="34" charset="0"/>
              </a:rPr>
              <a:t>Beastologist</a:t>
            </a:r>
            <a:r>
              <a:rPr lang="en-US" b="1" dirty="0" smtClean="0">
                <a:solidFill>
                  <a:srgbClr val="996600"/>
                </a:solidFill>
                <a:latin typeface="Albertus Extra Bold" pitchFamily="34" charset="0"/>
              </a:rPr>
              <a:t/>
            </a:r>
            <a:br>
              <a:rPr lang="en-US" b="1" dirty="0" smtClean="0">
                <a:solidFill>
                  <a:srgbClr val="996600"/>
                </a:solidFill>
                <a:latin typeface="Albertus Extra Bold" pitchFamily="34" charset="0"/>
              </a:rPr>
            </a:br>
            <a:r>
              <a:rPr lang="en-US" sz="3200" b="1" dirty="0" smtClean="0">
                <a:solidFill>
                  <a:srgbClr val="CC3300"/>
                </a:solidFill>
                <a:latin typeface="Albertus Extra Bold" pitchFamily="34" charset="0"/>
              </a:rPr>
              <a:t>The Flight of the Phoenix</a:t>
            </a:r>
          </a:p>
        </p:txBody>
      </p:sp>
      <p:sp>
        <p:nvSpPr>
          <p:cNvPr id="26627" name="Rectangle 8"/>
          <p:cNvSpPr>
            <a:spLocks noChangeArrowheads="1"/>
          </p:cNvSpPr>
          <p:nvPr/>
        </p:nvSpPr>
        <p:spPr bwMode="auto">
          <a:xfrm>
            <a:off x="228600" y="5715000"/>
            <a:ext cx="3581400" cy="947738"/>
          </a:xfrm>
          <a:prstGeom prst="rect">
            <a:avLst/>
          </a:prstGeom>
          <a:noFill/>
          <a:ln w="9525">
            <a:noFill/>
            <a:miter lim="800000"/>
            <a:headEnd/>
            <a:tailEnd/>
          </a:ln>
        </p:spPr>
        <p:txBody>
          <a:bodyPr anchor="ctr"/>
          <a:lstStyle/>
          <a:p>
            <a:pPr algn="l"/>
            <a:r>
              <a:rPr lang="en-US" sz="3200" dirty="0">
                <a:solidFill>
                  <a:srgbClr val="006600"/>
                </a:solidFill>
              </a:rPr>
              <a:t>By</a:t>
            </a:r>
            <a:br>
              <a:rPr lang="en-US" sz="3200" dirty="0">
                <a:solidFill>
                  <a:srgbClr val="006600"/>
                </a:solidFill>
              </a:rPr>
            </a:br>
            <a:r>
              <a:rPr lang="en-US" sz="3200" dirty="0" smtClean="0">
                <a:solidFill>
                  <a:srgbClr val="006600"/>
                </a:solidFill>
              </a:rPr>
              <a:t>R.L. </a:t>
            </a:r>
            <a:r>
              <a:rPr lang="en-US" sz="3200" dirty="0" err="1" smtClean="0">
                <a:solidFill>
                  <a:srgbClr val="006600"/>
                </a:solidFill>
              </a:rPr>
              <a:t>LaFevers</a:t>
            </a:r>
            <a:endParaRPr lang="en-US" sz="4400" dirty="0">
              <a:solidFill>
                <a:srgbClr val="006600"/>
              </a:solidFill>
              <a:latin typeface="Times New Roman" pitchFamily="18" charset="0"/>
            </a:endParaRPr>
          </a:p>
        </p:txBody>
      </p:sp>
      <p:sp>
        <p:nvSpPr>
          <p:cNvPr id="5" name="TextBox 4"/>
          <p:cNvSpPr txBox="1"/>
          <p:nvPr/>
        </p:nvSpPr>
        <p:spPr>
          <a:xfrm>
            <a:off x="3429000" y="1524000"/>
            <a:ext cx="5486400" cy="4524315"/>
          </a:xfrm>
          <a:prstGeom prst="rect">
            <a:avLst/>
          </a:prstGeom>
          <a:noFill/>
        </p:spPr>
        <p:txBody>
          <a:bodyPr wrap="square" rtlCol="0">
            <a:spAutoFit/>
          </a:bodyPr>
          <a:lstStyle/>
          <a:p>
            <a:pPr algn="l"/>
            <a:r>
              <a:rPr lang="en-US" sz="2400" dirty="0" smtClean="0"/>
              <a:t>Nathaniel </a:t>
            </a:r>
            <a:r>
              <a:rPr lang="en-US" sz="2400" dirty="0" err="1" smtClean="0"/>
              <a:t>Fludd’s</a:t>
            </a:r>
            <a:r>
              <a:rPr lang="en-US" sz="2400" dirty="0" smtClean="0"/>
              <a:t> life has taken a turn for the worst. With his parents lost at sea, he lands on the doorstep of a distant cousin—the world’s last remaining </a:t>
            </a:r>
            <a:r>
              <a:rPr lang="en-US" sz="2400" dirty="0" err="1" smtClean="0"/>
              <a:t>beastologist</a:t>
            </a:r>
            <a:r>
              <a:rPr lang="en-US" sz="2400" dirty="0" smtClean="0"/>
              <a:t>. Soon Nate is whisked off on his first expedition, to Arabia, where the world’s only phoenix prepares to lay its new egg. When disaster strikes, Nate quickly finds himself all alone.  If he fails, nothing will stand between the world’s mythical creatures and extinction. </a:t>
            </a:r>
            <a:endParaRPr lang="en-US" sz="2400" dirty="0"/>
          </a:p>
        </p:txBody>
      </p:sp>
      <p:pic>
        <p:nvPicPr>
          <p:cNvPr id="9" name="Content Placeholder 8" descr="flight.jpg"/>
          <p:cNvPicPr>
            <a:picLocks noGrp="1" noChangeAspect="1"/>
          </p:cNvPicPr>
          <p:nvPr>
            <p:ph sz="half" idx="1"/>
          </p:nvPr>
        </p:nvPicPr>
        <p:blipFill>
          <a:blip r:embed="rId2" cstate="print"/>
          <a:stretch>
            <a:fillRect/>
          </a:stretch>
        </p:blipFill>
        <p:spPr>
          <a:xfrm>
            <a:off x="381000" y="1447800"/>
            <a:ext cx="2811780" cy="4114800"/>
          </a:xfrm>
        </p:spPr>
      </p:pic>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Grp="1" noChangeArrowheads="1"/>
          </p:cNvSpPr>
          <p:nvPr>
            <p:ph type="title"/>
          </p:nvPr>
        </p:nvSpPr>
        <p:spPr>
          <a:xfrm>
            <a:off x="0" y="0"/>
            <a:ext cx="9144000" cy="1143000"/>
          </a:xfrm>
        </p:spPr>
        <p:txBody>
          <a:bodyPr/>
          <a:lstStyle/>
          <a:p>
            <a:r>
              <a:rPr lang="en-US" b="1" dirty="0" smtClean="0">
                <a:solidFill>
                  <a:srgbClr val="990033"/>
                </a:solidFill>
                <a:latin typeface="Albertus Extra Bold" pitchFamily="34" charset="0"/>
              </a:rPr>
              <a:t>The Hidden Bestiary</a:t>
            </a:r>
            <a:r>
              <a:rPr lang="en-US" b="1" dirty="0" smtClean="0">
                <a:solidFill>
                  <a:srgbClr val="0066CC"/>
                </a:solidFill>
                <a:latin typeface="Albertus Extra Bold" pitchFamily="34" charset="0"/>
              </a:rPr>
              <a:t/>
            </a:r>
            <a:br>
              <a:rPr lang="en-US" b="1" dirty="0" smtClean="0">
                <a:solidFill>
                  <a:srgbClr val="0066CC"/>
                </a:solidFill>
                <a:latin typeface="Albertus Extra Bold" pitchFamily="34" charset="0"/>
              </a:rPr>
            </a:br>
            <a:r>
              <a:rPr lang="en-US" sz="2400" b="1" dirty="0" smtClean="0">
                <a:solidFill>
                  <a:srgbClr val="FF9900"/>
                </a:solidFill>
                <a:latin typeface="Albertus Extra Bold" pitchFamily="34" charset="0"/>
              </a:rPr>
              <a:t> </a:t>
            </a:r>
            <a:r>
              <a:rPr lang="en-US" sz="2200" b="1" dirty="0" smtClean="0">
                <a:solidFill>
                  <a:srgbClr val="666699"/>
                </a:solidFill>
                <a:latin typeface="Albertus Extra Bold" pitchFamily="34" charset="0"/>
              </a:rPr>
              <a:t>of Marvelous, Mysterious, and (maybe even) Magical Creatures</a:t>
            </a:r>
          </a:p>
        </p:txBody>
      </p:sp>
      <p:sp>
        <p:nvSpPr>
          <p:cNvPr id="27651" name="Rectangle 8"/>
          <p:cNvSpPr>
            <a:spLocks noChangeArrowheads="1"/>
          </p:cNvSpPr>
          <p:nvPr/>
        </p:nvSpPr>
        <p:spPr bwMode="auto">
          <a:xfrm>
            <a:off x="381000" y="5638800"/>
            <a:ext cx="3657600" cy="947738"/>
          </a:xfrm>
          <a:prstGeom prst="rect">
            <a:avLst/>
          </a:prstGeom>
          <a:noFill/>
          <a:ln w="9525">
            <a:noFill/>
            <a:miter lim="800000"/>
            <a:headEnd/>
            <a:tailEnd/>
          </a:ln>
        </p:spPr>
        <p:txBody>
          <a:bodyPr anchor="ctr"/>
          <a:lstStyle/>
          <a:p>
            <a:pPr algn="l"/>
            <a:r>
              <a:rPr lang="en-US" sz="3200" dirty="0">
                <a:solidFill>
                  <a:srgbClr val="990033"/>
                </a:solidFill>
              </a:rPr>
              <a:t>By</a:t>
            </a:r>
            <a:br>
              <a:rPr lang="en-US" sz="3200" dirty="0">
                <a:solidFill>
                  <a:srgbClr val="990033"/>
                </a:solidFill>
              </a:rPr>
            </a:br>
            <a:r>
              <a:rPr lang="en-US" sz="3200" dirty="0" smtClean="0">
                <a:solidFill>
                  <a:srgbClr val="990033"/>
                </a:solidFill>
              </a:rPr>
              <a:t>Pam </a:t>
            </a:r>
            <a:r>
              <a:rPr lang="en-US" sz="3200" dirty="0" err="1" smtClean="0">
                <a:solidFill>
                  <a:srgbClr val="990033"/>
                </a:solidFill>
              </a:rPr>
              <a:t>Kaster</a:t>
            </a:r>
            <a:endParaRPr lang="en-US" sz="4400" dirty="0">
              <a:solidFill>
                <a:srgbClr val="990033"/>
              </a:solidFill>
              <a:latin typeface="Times New Roman" pitchFamily="18" charset="0"/>
            </a:endParaRPr>
          </a:p>
        </p:txBody>
      </p:sp>
      <p:pic>
        <p:nvPicPr>
          <p:cNvPr id="7" name="Content Placeholder 6" descr="beastiary.jpg"/>
          <p:cNvPicPr>
            <a:picLocks noGrp="1" noChangeAspect="1"/>
          </p:cNvPicPr>
          <p:nvPr>
            <p:ph sz="half" idx="1"/>
          </p:nvPr>
        </p:nvPicPr>
        <p:blipFill>
          <a:blip r:embed="rId2" cstate="print"/>
          <a:stretch>
            <a:fillRect/>
          </a:stretch>
        </p:blipFill>
        <p:spPr>
          <a:xfrm>
            <a:off x="381000" y="1752600"/>
            <a:ext cx="3810000" cy="3474343"/>
          </a:xfrm>
        </p:spPr>
      </p:pic>
      <p:sp>
        <p:nvSpPr>
          <p:cNvPr id="5" name="TextBox 4"/>
          <p:cNvSpPr txBox="1"/>
          <p:nvPr/>
        </p:nvSpPr>
        <p:spPr>
          <a:xfrm>
            <a:off x="4343400" y="1600200"/>
            <a:ext cx="4648200" cy="4893647"/>
          </a:xfrm>
          <a:prstGeom prst="rect">
            <a:avLst/>
          </a:prstGeom>
          <a:noFill/>
        </p:spPr>
        <p:txBody>
          <a:bodyPr wrap="square" rtlCol="0">
            <a:spAutoFit/>
          </a:bodyPr>
          <a:lstStyle/>
          <a:p>
            <a:pPr algn="l"/>
            <a:r>
              <a:rPr lang="en-US" sz="2400" dirty="0" smtClean="0"/>
              <a:t>Explorer Basil Bernard </a:t>
            </a:r>
            <a:r>
              <a:rPr lang="en-US" sz="2400" dirty="0" err="1" smtClean="0"/>
              <a:t>Barnswhitten</a:t>
            </a:r>
            <a:r>
              <a:rPr lang="en-US" sz="2400" dirty="0" smtClean="0"/>
              <a:t> (B.B.B.) has a list of creatures he needs to verify for an important report.  He travels around the world to track down each creature on his list, all the while asking the same three questions: </a:t>
            </a:r>
            <a:r>
              <a:rPr lang="en-US" sz="2400" b="1" i="1" dirty="0" smtClean="0"/>
              <a:t>Is it alive? Is it extinct? Did it ever exist? </a:t>
            </a:r>
            <a:r>
              <a:rPr lang="en-US" sz="2400" dirty="0" smtClean="0"/>
              <a:t>By deciphering the clues in his journal, young explorers can accompany B.B.B. as he tries to locate each mysterious creature. </a:t>
            </a:r>
            <a:endParaRPr lang="en-US" sz="2400" dirty="0"/>
          </a:p>
        </p:txBody>
      </p:sp>
    </p:spTree>
  </p:cSld>
  <p:clrMapOvr>
    <a:masterClrMapping/>
  </p:clrMapOvr>
  <p:transition spd="slow"/>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Albertus Extra Bold"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Albertus Extra Bold" pitchFamily="3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1289</TotalTime>
  <Words>1206</Words>
  <Application>Microsoft Office PowerPoint</Application>
  <PresentationFormat>On-screen Show (4:3)</PresentationFormat>
  <Paragraphs>52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Default Design</vt:lpstr>
      <vt:lpstr>Louisiana Young Readers’ Choice Award</vt:lpstr>
      <vt:lpstr>Bad News for Outlaws The Remarkable Life of Bass Reeves, Deputy U.S. Marshall</vt:lpstr>
      <vt:lpstr>The Blue Shoe</vt:lpstr>
      <vt:lpstr>Brixton Brothers The Case of the Case of Mistaken Identity</vt:lpstr>
      <vt:lpstr>The Dream Stealer</vt:lpstr>
      <vt:lpstr>The Dunderheads</vt:lpstr>
      <vt:lpstr>Extra Credit</vt:lpstr>
      <vt:lpstr>Nathaniel Fludd:  Beastologist The Flight of the Phoenix</vt:lpstr>
      <vt:lpstr>The Hidden Bestiary  of Marvelous, Mysterious, and (maybe even) Magical Creatures</vt:lpstr>
      <vt:lpstr>Moonshot The Flight of Apollo 11</vt:lpstr>
      <vt:lpstr>Redwoods</vt:lpstr>
      <vt:lpstr>Sassy Little Sister is NOT My Name!</vt:lpstr>
      <vt:lpstr>Tsunami!</vt:lpstr>
      <vt:lpstr>Sea of the Dead</vt:lpstr>
      <vt:lpstr>WE Can’t All Be Rattlesnakes</vt:lpstr>
      <vt:lpstr>Wild Girl</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Kirsten M. Steintrager</dc:creator>
  <cp:lastModifiedBy>Angela Germany</cp:lastModifiedBy>
  <cp:revision>95</cp:revision>
  <dcterms:created xsi:type="dcterms:W3CDTF">2005-05-21T18:10:15Z</dcterms:created>
  <dcterms:modified xsi:type="dcterms:W3CDTF">2011-04-15T17:55:48Z</dcterms:modified>
</cp:coreProperties>
</file>