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sldIdLst>
    <p:sldId id="271" r:id="rId2"/>
    <p:sldId id="283" r:id="rId3"/>
    <p:sldId id="272" r:id="rId4"/>
    <p:sldId id="273" r:id="rId5"/>
    <p:sldId id="277" r:id="rId6"/>
    <p:sldId id="274" r:id="rId7"/>
    <p:sldId id="279" r:id="rId8"/>
    <p:sldId id="276" r:id="rId9"/>
    <p:sldId id="278" r:id="rId10"/>
    <p:sldId id="286" r:id="rId11"/>
    <p:sldId id="280" r:id="rId12"/>
    <p:sldId id="281" r:id="rId13"/>
    <p:sldId id="282" r:id="rId14"/>
  </p:sldIdLst>
  <p:sldSz cx="9144000" cy="6858000" type="screen4x3"/>
  <p:notesSz cx="6858000" cy="9144000"/>
  <p:defaultTextStyle>
    <a:defPPr>
      <a:defRPr lang="en-US"/>
    </a:defPPr>
    <a:lvl1pPr algn="ctr" rtl="0" eaLnBrk="0" fontAlgn="base" hangingPunct="0">
      <a:spcBef>
        <a:spcPct val="0"/>
      </a:spcBef>
      <a:spcAft>
        <a:spcPct val="0"/>
      </a:spcAft>
      <a:defRPr sz="4000" kern="1200">
        <a:solidFill>
          <a:schemeClr val="tx1"/>
        </a:solidFill>
        <a:latin typeface="Albertus Extra Bold" pitchFamily="34" charset="0"/>
        <a:ea typeface="+mn-ea"/>
        <a:cs typeface="+mn-cs"/>
      </a:defRPr>
    </a:lvl1pPr>
    <a:lvl2pPr marL="457200" algn="ctr" rtl="0" eaLnBrk="0" fontAlgn="base" hangingPunct="0">
      <a:spcBef>
        <a:spcPct val="0"/>
      </a:spcBef>
      <a:spcAft>
        <a:spcPct val="0"/>
      </a:spcAft>
      <a:defRPr sz="4000" kern="1200">
        <a:solidFill>
          <a:schemeClr val="tx1"/>
        </a:solidFill>
        <a:latin typeface="Albertus Extra Bold" pitchFamily="34" charset="0"/>
        <a:ea typeface="+mn-ea"/>
        <a:cs typeface="+mn-cs"/>
      </a:defRPr>
    </a:lvl2pPr>
    <a:lvl3pPr marL="914400" algn="ctr" rtl="0" eaLnBrk="0" fontAlgn="base" hangingPunct="0">
      <a:spcBef>
        <a:spcPct val="0"/>
      </a:spcBef>
      <a:spcAft>
        <a:spcPct val="0"/>
      </a:spcAft>
      <a:defRPr sz="4000" kern="1200">
        <a:solidFill>
          <a:schemeClr val="tx1"/>
        </a:solidFill>
        <a:latin typeface="Albertus Extra Bold" pitchFamily="34" charset="0"/>
        <a:ea typeface="+mn-ea"/>
        <a:cs typeface="+mn-cs"/>
      </a:defRPr>
    </a:lvl3pPr>
    <a:lvl4pPr marL="1371600" algn="ctr" rtl="0" eaLnBrk="0" fontAlgn="base" hangingPunct="0">
      <a:spcBef>
        <a:spcPct val="0"/>
      </a:spcBef>
      <a:spcAft>
        <a:spcPct val="0"/>
      </a:spcAft>
      <a:defRPr sz="4000" kern="1200">
        <a:solidFill>
          <a:schemeClr val="tx1"/>
        </a:solidFill>
        <a:latin typeface="Albertus Extra Bold" pitchFamily="34" charset="0"/>
        <a:ea typeface="+mn-ea"/>
        <a:cs typeface="+mn-cs"/>
      </a:defRPr>
    </a:lvl4pPr>
    <a:lvl5pPr marL="1828800" algn="ctr" rtl="0" eaLnBrk="0" fontAlgn="base" hangingPunct="0">
      <a:spcBef>
        <a:spcPct val="0"/>
      </a:spcBef>
      <a:spcAft>
        <a:spcPct val="0"/>
      </a:spcAft>
      <a:defRPr sz="4000" kern="1200">
        <a:solidFill>
          <a:schemeClr val="tx1"/>
        </a:solidFill>
        <a:latin typeface="Albertus Extra Bold" pitchFamily="34" charset="0"/>
        <a:ea typeface="+mn-ea"/>
        <a:cs typeface="+mn-cs"/>
      </a:defRPr>
    </a:lvl5pPr>
    <a:lvl6pPr marL="2286000" algn="l" defTabSz="914400" rtl="0" eaLnBrk="1" latinLnBrk="0" hangingPunct="1">
      <a:defRPr sz="4000" kern="1200">
        <a:solidFill>
          <a:schemeClr val="tx1"/>
        </a:solidFill>
        <a:latin typeface="Albertus Extra Bold" pitchFamily="34" charset="0"/>
        <a:ea typeface="+mn-ea"/>
        <a:cs typeface="+mn-cs"/>
      </a:defRPr>
    </a:lvl6pPr>
    <a:lvl7pPr marL="2743200" algn="l" defTabSz="914400" rtl="0" eaLnBrk="1" latinLnBrk="0" hangingPunct="1">
      <a:defRPr sz="4000" kern="1200">
        <a:solidFill>
          <a:schemeClr val="tx1"/>
        </a:solidFill>
        <a:latin typeface="Albertus Extra Bold" pitchFamily="34" charset="0"/>
        <a:ea typeface="+mn-ea"/>
        <a:cs typeface="+mn-cs"/>
      </a:defRPr>
    </a:lvl7pPr>
    <a:lvl8pPr marL="3200400" algn="l" defTabSz="914400" rtl="0" eaLnBrk="1" latinLnBrk="0" hangingPunct="1">
      <a:defRPr sz="4000" kern="1200">
        <a:solidFill>
          <a:schemeClr val="tx1"/>
        </a:solidFill>
        <a:latin typeface="Albertus Extra Bold" pitchFamily="34" charset="0"/>
        <a:ea typeface="+mn-ea"/>
        <a:cs typeface="+mn-cs"/>
      </a:defRPr>
    </a:lvl8pPr>
    <a:lvl9pPr marL="3657600" algn="l" defTabSz="914400" rtl="0" eaLnBrk="1" latinLnBrk="0" hangingPunct="1">
      <a:defRPr sz="4000" kern="1200">
        <a:solidFill>
          <a:schemeClr val="tx1"/>
        </a:solidFill>
        <a:latin typeface="Albertus Extra 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993300"/>
    <a:srgbClr val="990033"/>
    <a:srgbClr val="FF0000"/>
    <a:srgbClr val="F60000"/>
    <a:srgbClr val="CC0000"/>
    <a:srgbClr val="3366CC"/>
    <a:srgbClr val="006600"/>
    <a:srgbClr val="003300"/>
    <a:srgbClr val="3333FF"/>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1" autoAdjust="0"/>
    <p:restoredTop sz="94660"/>
  </p:normalViewPr>
  <p:slideViewPr>
    <p:cSldViewPr>
      <p:cViewPr varScale="1">
        <p:scale>
          <a:sx n="100" d="100"/>
          <a:sy n="100" d="100"/>
        </p:scale>
        <p:origin x="-3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43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43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5CEC14C5-7961-4208-9F2E-F4A5D77BD76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a:noFill/>
        </p:spPr>
        <p:txBody>
          <a:bodyPr/>
          <a:lstStyle/>
          <a:p>
            <a:fld id="{D5C196D3-F3CE-437E-83FB-FFEAAA3BEDB6}" type="slidenum">
              <a:rPr lang="en-US" smtClean="0"/>
              <a:pPr/>
              <a:t>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6FEB72-FDD7-435A-B2F6-C91C15B7D447}" type="slidenum">
              <a:rPr lang="en-US"/>
              <a:pPr>
                <a:defRPr/>
              </a:pPr>
              <a:t>‹#›</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1F73BECF-992B-41A1-9F81-114F86812E7D}" type="slidenum">
              <a:rPr lang="en-US"/>
              <a:pPr>
                <a:defRPr/>
              </a:pPr>
              <a:t>‹#›</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A2EFAC1-60DE-4DC9-9148-FF2E60F48784}" type="slidenum">
              <a:rPr lang="en-US"/>
              <a:pPr>
                <a:defRPr/>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FBAEBEF-7F83-4224-84FE-3BF0E20C3828}" type="slidenum">
              <a:rPr lang="en-US"/>
              <a:pPr>
                <a:defRPr/>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4F5BE21-0371-4823-9E8C-FD3ECD1A3F51}" type="slidenum">
              <a:rPr lang="en-US"/>
              <a:pPr>
                <a:defRPr/>
              </a:pPr>
              <a:t>‹#›</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DF1CF9B5-5073-4DF4-8E22-A731D2055EBA}" type="slidenum">
              <a:rPr lang="en-US"/>
              <a:pPr>
                <a:defRPr/>
              </a:pPr>
              <a:t>‹#›</a:t>
            </a:fld>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05BF7D78-1177-47A6-8408-57C69748981F}" type="slidenum">
              <a:rPr lang="en-US"/>
              <a:pPr>
                <a:defRPr/>
              </a:pPr>
              <a:t>‹#›</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3C193496-6583-40E9-A188-8E8550F3AF55}" type="slidenum">
              <a:rPr lang="en-US"/>
              <a:pPr>
                <a:defRPr/>
              </a:pPr>
              <a:t>‹#›</a:t>
            </a:fld>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B55E6456-9F80-44B7-932A-922E47E18CFA}" type="slidenum">
              <a:rPr lang="en-US"/>
              <a:pPr>
                <a:defRPr/>
              </a:pPr>
              <a:t>‹#›</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659F5527-6EA5-460A-B07B-88F74CF80AF8}" type="slidenum">
              <a:rPr lang="en-US"/>
              <a:pPr>
                <a:defRPr/>
              </a:pPr>
              <a:t>‹#›</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F5AAB2CD-59DA-448A-B0D7-973AA9F4535C}" type="slidenum">
              <a:rPr lang="en-US"/>
              <a:pPr>
                <a:defRPr/>
              </a:pPr>
              <a:t>‹#›</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09C044A-74B4-4E07-8523-8C96ED7D20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1066800"/>
            <a:ext cx="9144000" cy="1143000"/>
          </a:xfrm>
        </p:spPr>
        <p:txBody>
          <a:bodyPr/>
          <a:lstStyle/>
          <a:p>
            <a:r>
              <a:rPr lang="en-US" sz="3600" b="1" smtClean="0">
                <a:solidFill>
                  <a:srgbClr val="0066CC"/>
                </a:solidFill>
                <a:latin typeface="Albertus Extra Bold" pitchFamily="34" charset="0"/>
              </a:rPr>
              <a:t>Louisiana Young Readers’ Choice Award</a:t>
            </a:r>
            <a:endParaRPr lang="en-US" smtClean="0"/>
          </a:p>
        </p:txBody>
      </p:sp>
      <p:sp>
        <p:nvSpPr>
          <p:cNvPr id="13315" name="Rectangle 3"/>
          <p:cNvSpPr>
            <a:spLocks noGrp="1" noChangeArrowheads="1"/>
          </p:cNvSpPr>
          <p:nvPr>
            <p:ph type="subTitle" idx="1"/>
          </p:nvPr>
        </p:nvSpPr>
        <p:spPr>
          <a:xfrm>
            <a:off x="2362200" y="2819400"/>
            <a:ext cx="6400800" cy="1219200"/>
          </a:xfrm>
        </p:spPr>
        <p:txBody>
          <a:bodyPr anchor="ctr" anchorCtr="1"/>
          <a:lstStyle/>
          <a:p>
            <a:r>
              <a:rPr lang="en-US" sz="3400" b="1" dirty="0" smtClean="0">
                <a:solidFill>
                  <a:srgbClr val="009999"/>
                </a:solidFill>
                <a:latin typeface="Albertus Medium" pitchFamily="34" charset="0"/>
              </a:rPr>
              <a:t>Grades 6 - 8</a:t>
            </a:r>
            <a:endParaRPr lang="en-US" sz="3400" b="1" dirty="0" smtClean="0"/>
          </a:p>
        </p:txBody>
      </p:sp>
      <p:pic>
        <p:nvPicPr>
          <p:cNvPr id="13316" name="Picture 4" descr="halfaward"/>
          <p:cNvPicPr>
            <a:picLocks noChangeAspect="1" noChangeArrowheads="1"/>
          </p:cNvPicPr>
          <p:nvPr/>
        </p:nvPicPr>
        <p:blipFill>
          <a:blip r:embed="rId2" cstate="print"/>
          <a:srcRect/>
          <a:stretch>
            <a:fillRect/>
          </a:stretch>
        </p:blipFill>
        <p:spPr bwMode="auto">
          <a:xfrm>
            <a:off x="914400" y="2514600"/>
            <a:ext cx="2743200" cy="2717800"/>
          </a:xfrm>
          <a:prstGeom prst="rect">
            <a:avLst/>
          </a:prstGeom>
          <a:noFill/>
          <a:ln w="9525">
            <a:noFill/>
            <a:miter lim="800000"/>
            <a:headEnd/>
            <a:tailEnd/>
          </a:ln>
        </p:spPr>
      </p:pic>
      <p:sp>
        <p:nvSpPr>
          <p:cNvPr id="5" name="TextBox 4"/>
          <p:cNvSpPr txBox="1"/>
          <p:nvPr/>
        </p:nvSpPr>
        <p:spPr>
          <a:xfrm>
            <a:off x="4038600" y="2209800"/>
            <a:ext cx="4191000" cy="707886"/>
          </a:xfrm>
          <a:prstGeom prst="rect">
            <a:avLst/>
          </a:prstGeom>
          <a:noFill/>
        </p:spPr>
        <p:txBody>
          <a:bodyPr wrap="square" rtlCol="0">
            <a:spAutoFit/>
          </a:bodyPr>
          <a:lstStyle/>
          <a:p>
            <a:r>
              <a:rPr lang="en-US" b="1" dirty="0" smtClean="0">
                <a:solidFill>
                  <a:srgbClr val="993300"/>
                </a:solidFill>
              </a:rPr>
              <a:t>2012 Nominees</a:t>
            </a:r>
            <a:endParaRPr lang="en-US" b="1" dirty="0">
              <a:solidFill>
                <a:srgbClr val="993300"/>
              </a:solidFill>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0" y="0"/>
            <a:ext cx="9144000" cy="1143000"/>
          </a:xfrm>
        </p:spPr>
        <p:txBody>
          <a:bodyPr/>
          <a:lstStyle/>
          <a:p>
            <a:r>
              <a:rPr lang="en-US" dirty="0" smtClean="0">
                <a:solidFill>
                  <a:srgbClr val="A50021"/>
                </a:solidFill>
                <a:latin typeface="Albertus Extra Bold" pitchFamily="34" charset="0"/>
              </a:rPr>
              <a:t>Brand-New Emily</a:t>
            </a:r>
          </a:p>
        </p:txBody>
      </p:sp>
      <p:sp>
        <p:nvSpPr>
          <p:cNvPr id="24579" name="Rectangle 8"/>
          <p:cNvSpPr>
            <a:spLocks noChangeArrowheads="1"/>
          </p:cNvSpPr>
          <p:nvPr/>
        </p:nvSpPr>
        <p:spPr bwMode="auto">
          <a:xfrm>
            <a:off x="4114800" y="4953000"/>
            <a:ext cx="3733800" cy="1143000"/>
          </a:xfrm>
          <a:prstGeom prst="rect">
            <a:avLst/>
          </a:prstGeom>
          <a:noFill/>
          <a:ln w="9525">
            <a:noFill/>
            <a:miter lim="800000"/>
            <a:headEnd/>
            <a:tailEnd/>
          </a:ln>
        </p:spPr>
        <p:txBody>
          <a:bodyPr anchor="ctr"/>
          <a:lstStyle/>
          <a:p>
            <a:endParaRPr lang="en-US">
              <a:solidFill>
                <a:schemeClr val="tx2"/>
              </a:solidFill>
            </a:endParaRPr>
          </a:p>
        </p:txBody>
      </p:sp>
      <p:sp>
        <p:nvSpPr>
          <p:cNvPr id="24580" name="Rectangle 9"/>
          <p:cNvSpPr>
            <a:spLocks noChangeArrowheads="1"/>
          </p:cNvSpPr>
          <p:nvPr/>
        </p:nvSpPr>
        <p:spPr bwMode="auto">
          <a:xfrm>
            <a:off x="228600" y="5562600"/>
            <a:ext cx="3810000" cy="990600"/>
          </a:xfrm>
          <a:prstGeom prst="rect">
            <a:avLst/>
          </a:prstGeom>
          <a:noFill/>
          <a:ln w="9525">
            <a:noFill/>
            <a:miter lim="800000"/>
            <a:headEnd/>
            <a:tailEnd/>
          </a:ln>
        </p:spPr>
        <p:txBody>
          <a:bodyPr anchor="ctr"/>
          <a:lstStyle/>
          <a:p>
            <a:pPr algn="l"/>
            <a:r>
              <a:rPr lang="en-US" sz="3200" dirty="0">
                <a:solidFill>
                  <a:srgbClr val="A50021"/>
                </a:solidFill>
              </a:rPr>
              <a:t>By</a:t>
            </a:r>
          </a:p>
          <a:p>
            <a:pPr algn="l"/>
            <a:r>
              <a:rPr lang="en-US" sz="3200" dirty="0" smtClean="0">
                <a:solidFill>
                  <a:srgbClr val="A50021"/>
                </a:solidFill>
              </a:rPr>
              <a:t>Ginger Rue</a:t>
            </a:r>
            <a:endParaRPr lang="en-US" sz="3200" dirty="0">
              <a:solidFill>
                <a:srgbClr val="A50021"/>
              </a:solidFill>
            </a:endParaRPr>
          </a:p>
        </p:txBody>
      </p:sp>
      <p:sp>
        <p:nvSpPr>
          <p:cNvPr id="7" name="TextBox 6"/>
          <p:cNvSpPr txBox="1">
            <a:spLocks noChangeArrowheads="1"/>
          </p:cNvSpPr>
          <p:nvPr/>
        </p:nvSpPr>
        <p:spPr bwMode="auto">
          <a:xfrm>
            <a:off x="3657600" y="1371600"/>
            <a:ext cx="5257800" cy="830263"/>
          </a:xfrm>
          <a:prstGeom prst="rect">
            <a:avLst/>
          </a:prstGeom>
          <a:noFill/>
          <a:ln w="9525">
            <a:noFill/>
            <a:miter lim="800000"/>
            <a:headEnd/>
            <a:tailEnd/>
          </a:ln>
        </p:spPr>
        <p:txBody>
          <a:bodyPr>
            <a:spAutoFit/>
          </a:bodyPr>
          <a:lstStyle/>
          <a:p>
            <a:pPr algn="l"/>
            <a:r>
              <a:rPr lang="en-US" sz="2400"/>
              <a:t/>
            </a:r>
            <a:br>
              <a:rPr lang="en-US" sz="2400"/>
            </a:br>
            <a:endParaRPr lang="en-US" sz="2400"/>
          </a:p>
        </p:txBody>
      </p:sp>
      <p:pic>
        <p:nvPicPr>
          <p:cNvPr id="10" name="Content Placeholder 9" descr="emily.jpg"/>
          <p:cNvPicPr>
            <a:picLocks noGrp="1" noChangeAspect="1"/>
          </p:cNvPicPr>
          <p:nvPr>
            <p:ph sz="half" idx="1"/>
          </p:nvPr>
        </p:nvPicPr>
        <p:blipFill>
          <a:blip r:embed="rId2" cstate="print"/>
          <a:stretch>
            <a:fillRect/>
          </a:stretch>
        </p:blipFill>
        <p:spPr>
          <a:xfrm>
            <a:off x="381000" y="1219200"/>
            <a:ext cx="2660904" cy="4114800"/>
          </a:xfrm>
          <a:ln>
            <a:solidFill>
              <a:srgbClr val="C00000"/>
            </a:solidFill>
          </a:ln>
        </p:spPr>
      </p:pic>
      <p:sp>
        <p:nvSpPr>
          <p:cNvPr id="8" name="TextBox 7"/>
          <p:cNvSpPr txBox="1"/>
          <p:nvPr/>
        </p:nvSpPr>
        <p:spPr>
          <a:xfrm>
            <a:off x="3276600" y="1219200"/>
            <a:ext cx="5638800" cy="5262979"/>
          </a:xfrm>
          <a:prstGeom prst="rect">
            <a:avLst/>
          </a:prstGeom>
          <a:noFill/>
        </p:spPr>
        <p:txBody>
          <a:bodyPr wrap="square" rtlCol="0">
            <a:spAutoFit/>
          </a:bodyPr>
          <a:lstStyle/>
          <a:p>
            <a:pPr algn="l"/>
            <a:r>
              <a:rPr lang="en-US" sz="2400" dirty="0" smtClean="0"/>
              <a:t>New-girl Emily Wood is in big trouble: she’s accidentally crossed the alpha-clique she calls “The Daisies,” and now no one at school is talking to her. But when Emily stumbles onto some top-secret celebrity gossip, she finds herself in a position to hire New York’s most powerful public relations firm—and have a shot at a whole new image! </a:t>
            </a:r>
            <a:br>
              <a:rPr lang="en-US" sz="2400" dirty="0" smtClean="0"/>
            </a:br>
            <a:r>
              <a:rPr lang="en-US" sz="2400" dirty="0" smtClean="0"/>
              <a:t>Make way for Brand </a:t>
            </a:r>
            <a:r>
              <a:rPr lang="en-US" sz="2400" dirty="0" err="1" smtClean="0"/>
              <a:t>Em</a:t>
            </a:r>
            <a:r>
              <a:rPr lang="en-US" sz="2400" dirty="0" smtClean="0"/>
              <a:t>: she’s got style, she’s got attitude, and she doesn’t take flak from The Daisies. But no product can stay hot forever. </a:t>
            </a:r>
            <a:endParaRPr lang="en-US" sz="24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title"/>
          </p:nvPr>
        </p:nvSpPr>
        <p:spPr>
          <a:xfrm>
            <a:off x="0" y="0"/>
            <a:ext cx="9144000" cy="1143000"/>
          </a:xfrm>
        </p:spPr>
        <p:txBody>
          <a:bodyPr/>
          <a:lstStyle/>
          <a:p>
            <a:r>
              <a:rPr lang="en-US" dirty="0" smtClean="0">
                <a:solidFill>
                  <a:srgbClr val="3366CC"/>
                </a:solidFill>
                <a:latin typeface="Albertus Extra Bold" pitchFamily="34" charset="0"/>
              </a:rPr>
              <a:t>Jolted</a:t>
            </a:r>
            <a:br>
              <a:rPr lang="en-US" dirty="0" smtClean="0">
                <a:solidFill>
                  <a:srgbClr val="3366CC"/>
                </a:solidFill>
                <a:latin typeface="Albertus Extra Bold" pitchFamily="34" charset="0"/>
              </a:rPr>
            </a:br>
            <a:r>
              <a:rPr lang="en-US" sz="3200" dirty="0" smtClean="0">
                <a:solidFill>
                  <a:srgbClr val="006600"/>
                </a:solidFill>
                <a:latin typeface="Albertus Extra Bold" pitchFamily="34" charset="0"/>
              </a:rPr>
              <a:t>Newton Starker’s Rules for Survival</a:t>
            </a:r>
          </a:p>
        </p:txBody>
      </p:sp>
      <p:sp>
        <p:nvSpPr>
          <p:cNvPr id="22531" name="Rectangle 8"/>
          <p:cNvSpPr>
            <a:spLocks noChangeArrowheads="1"/>
          </p:cNvSpPr>
          <p:nvPr/>
        </p:nvSpPr>
        <p:spPr bwMode="auto">
          <a:xfrm>
            <a:off x="304800" y="5715000"/>
            <a:ext cx="3200400" cy="762000"/>
          </a:xfrm>
          <a:prstGeom prst="rect">
            <a:avLst/>
          </a:prstGeom>
          <a:noFill/>
          <a:ln w="9525">
            <a:noFill/>
            <a:miter lim="800000"/>
            <a:headEnd/>
            <a:tailEnd/>
          </a:ln>
        </p:spPr>
        <p:txBody>
          <a:bodyPr anchor="ctr"/>
          <a:lstStyle/>
          <a:p>
            <a:pPr algn="l"/>
            <a:r>
              <a:rPr lang="en-US" sz="3200" dirty="0">
                <a:solidFill>
                  <a:srgbClr val="3366CC"/>
                </a:solidFill>
              </a:rPr>
              <a:t>By </a:t>
            </a:r>
            <a:br>
              <a:rPr lang="en-US" sz="3200" dirty="0">
                <a:solidFill>
                  <a:srgbClr val="3366CC"/>
                </a:solidFill>
              </a:rPr>
            </a:br>
            <a:r>
              <a:rPr lang="en-US" sz="3200" dirty="0" smtClean="0">
                <a:solidFill>
                  <a:srgbClr val="3366CC"/>
                </a:solidFill>
              </a:rPr>
              <a:t>Arthur Slade</a:t>
            </a:r>
            <a:endParaRPr lang="en-US" sz="3200" dirty="0">
              <a:solidFill>
                <a:srgbClr val="3366CC"/>
              </a:solidFill>
            </a:endParaRPr>
          </a:p>
        </p:txBody>
      </p:sp>
      <p:pic>
        <p:nvPicPr>
          <p:cNvPr id="8" name="Content Placeholder 7" descr="jolted.jpg"/>
          <p:cNvPicPr>
            <a:picLocks noGrp="1" noChangeAspect="1"/>
          </p:cNvPicPr>
          <p:nvPr>
            <p:ph sz="half" idx="1"/>
          </p:nvPr>
        </p:nvPicPr>
        <p:blipFill>
          <a:blip r:embed="rId2" cstate="print"/>
          <a:stretch>
            <a:fillRect/>
          </a:stretch>
        </p:blipFill>
        <p:spPr>
          <a:xfrm>
            <a:off x="457200" y="1371600"/>
            <a:ext cx="2503170" cy="4114800"/>
          </a:xfrm>
        </p:spPr>
      </p:pic>
      <p:sp>
        <p:nvSpPr>
          <p:cNvPr id="6" name="TextBox 5"/>
          <p:cNvSpPr txBox="1"/>
          <p:nvPr/>
        </p:nvSpPr>
        <p:spPr>
          <a:xfrm>
            <a:off x="3276600" y="1295400"/>
            <a:ext cx="5562600" cy="4893647"/>
          </a:xfrm>
          <a:prstGeom prst="rect">
            <a:avLst/>
          </a:prstGeom>
          <a:noFill/>
        </p:spPr>
        <p:txBody>
          <a:bodyPr wrap="square" rtlCol="0">
            <a:spAutoFit/>
          </a:bodyPr>
          <a:lstStyle/>
          <a:p>
            <a:pPr algn="l"/>
            <a:r>
              <a:rPr lang="en-US" sz="2400" dirty="0" smtClean="0"/>
              <a:t>Nearly everyone in Newton Starker’s family has been killed by lightning.  It seems to be some kind of family curse. To hopefully escape this fate, Newton enrolls in Jerry Potts Academy for Survival in Moose Jaw, Canada. Newton's ready to learn, and to be remembered in the school's Hall of Heroes. What Newton hasn't counted on is the other students. For a boy who's spent most of his life in a protective dome, making friends is sometimes as challenging as surviving. </a:t>
            </a:r>
            <a:endParaRPr lang="en-US" sz="2400" dirty="0"/>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0" y="0"/>
            <a:ext cx="9144000" cy="1143000"/>
          </a:xfrm>
        </p:spPr>
        <p:txBody>
          <a:bodyPr/>
          <a:lstStyle/>
          <a:p>
            <a:r>
              <a:rPr lang="en-US" dirty="0" smtClean="0">
                <a:solidFill>
                  <a:srgbClr val="CC0000"/>
                </a:solidFill>
                <a:latin typeface="Albertus Extra Bold" pitchFamily="34" charset="0"/>
              </a:rPr>
              <a:t>a truth worth </a:t>
            </a:r>
            <a:r>
              <a:rPr lang="en-US" dirty="0" err="1" smtClean="0">
                <a:solidFill>
                  <a:srgbClr val="CC0000"/>
                </a:solidFill>
                <a:latin typeface="Albertus Extra Bold" pitchFamily="34" charset="0"/>
              </a:rPr>
              <a:t>tellin</a:t>
            </a:r>
            <a:r>
              <a:rPr lang="en-US" dirty="0" smtClean="0">
                <a:solidFill>
                  <a:srgbClr val="CC0000"/>
                </a:solidFill>
                <a:latin typeface="Albertus Extra Bold" pitchFamily="34" charset="0"/>
              </a:rPr>
              <a:t>’</a:t>
            </a:r>
            <a:endParaRPr lang="en-US" sz="3200" dirty="0" smtClean="0">
              <a:solidFill>
                <a:srgbClr val="CC0000"/>
              </a:solidFill>
              <a:latin typeface="Albertus Extra Bold" pitchFamily="34" charset="0"/>
            </a:endParaRPr>
          </a:p>
        </p:txBody>
      </p:sp>
      <p:sp>
        <p:nvSpPr>
          <p:cNvPr id="23555" name="Rectangle 8"/>
          <p:cNvSpPr>
            <a:spLocks noChangeArrowheads="1"/>
          </p:cNvSpPr>
          <p:nvPr/>
        </p:nvSpPr>
        <p:spPr bwMode="auto">
          <a:xfrm>
            <a:off x="228600" y="5791200"/>
            <a:ext cx="3200400" cy="762000"/>
          </a:xfrm>
          <a:prstGeom prst="rect">
            <a:avLst/>
          </a:prstGeom>
          <a:noFill/>
          <a:ln w="9525">
            <a:noFill/>
            <a:miter lim="800000"/>
            <a:headEnd/>
            <a:tailEnd/>
          </a:ln>
        </p:spPr>
        <p:txBody>
          <a:bodyPr anchor="ctr"/>
          <a:lstStyle/>
          <a:p>
            <a:pPr algn="l"/>
            <a:r>
              <a:rPr lang="en-US" sz="3200" dirty="0">
                <a:solidFill>
                  <a:srgbClr val="C00000"/>
                </a:solidFill>
              </a:rPr>
              <a:t>By</a:t>
            </a:r>
            <a:br>
              <a:rPr lang="en-US" sz="3200" dirty="0">
                <a:solidFill>
                  <a:srgbClr val="C00000"/>
                </a:solidFill>
              </a:rPr>
            </a:br>
            <a:r>
              <a:rPr lang="en-US" sz="3200" dirty="0" smtClean="0">
                <a:solidFill>
                  <a:srgbClr val="C00000"/>
                </a:solidFill>
              </a:rPr>
              <a:t>Toni Teepell</a:t>
            </a:r>
            <a:endParaRPr lang="en-US" sz="3200" dirty="0">
              <a:solidFill>
                <a:srgbClr val="C00000"/>
              </a:solidFill>
            </a:endParaRPr>
          </a:p>
        </p:txBody>
      </p:sp>
      <p:pic>
        <p:nvPicPr>
          <p:cNvPr id="8" name="Content Placeholder 7" descr="truth.jpg"/>
          <p:cNvPicPr>
            <a:picLocks noGrp="1" noChangeAspect="1"/>
          </p:cNvPicPr>
          <p:nvPr>
            <p:ph sz="half" idx="1"/>
          </p:nvPr>
        </p:nvPicPr>
        <p:blipFill>
          <a:blip r:embed="rId2" cstate="print"/>
          <a:stretch>
            <a:fillRect/>
          </a:stretch>
        </p:blipFill>
        <p:spPr>
          <a:xfrm>
            <a:off x="381000" y="1295400"/>
            <a:ext cx="2708910" cy="4114800"/>
          </a:xfrm>
        </p:spPr>
      </p:pic>
      <p:sp>
        <p:nvSpPr>
          <p:cNvPr id="5" name="TextBox 4"/>
          <p:cNvSpPr txBox="1"/>
          <p:nvPr/>
        </p:nvSpPr>
        <p:spPr>
          <a:xfrm>
            <a:off x="3276600" y="1219200"/>
            <a:ext cx="5638800" cy="5262979"/>
          </a:xfrm>
          <a:prstGeom prst="rect">
            <a:avLst/>
          </a:prstGeom>
          <a:noFill/>
        </p:spPr>
        <p:txBody>
          <a:bodyPr wrap="square" rtlCol="0">
            <a:spAutoFit/>
          </a:bodyPr>
          <a:lstStyle/>
          <a:p>
            <a:pPr algn="l"/>
            <a:r>
              <a:rPr lang="en-US" sz="2400" dirty="0" smtClean="0"/>
              <a:t>It is 1962, and Maggie and her family have just moved to Pearl, Louisiana. Maggie has become quite an accomplished liar over the years by fabricating stories to cover for her schizophrenic mother. The first friend Maggie makes in her new town is a wild little girl named Sam. Sam has a secret and swears Maggie to secrecy about it.  When Sam’s situation takes a turn for the worse, Maggie has to decide if telling the truth is important enough for her to break her promise to Sam. </a:t>
            </a:r>
            <a:endParaRPr lang="en-US" sz="2400" dirty="0"/>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a:xfrm>
            <a:off x="0" y="0"/>
            <a:ext cx="9144000" cy="1143000"/>
          </a:xfrm>
        </p:spPr>
        <p:txBody>
          <a:bodyPr/>
          <a:lstStyle/>
          <a:p>
            <a:r>
              <a:rPr lang="en-US" dirty="0" smtClean="0">
                <a:solidFill>
                  <a:srgbClr val="FF0000"/>
                </a:solidFill>
                <a:latin typeface="Albertus Extra Bold" pitchFamily="34" charset="0"/>
              </a:rPr>
              <a:t>Malice</a:t>
            </a:r>
          </a:p>
        </p:txBody>
      </p:sp>
      <p:sp>
        <p:nvSpPr>
          <p:cNvPr id="25603" name="Rectangle 8"/>
          <p:cNvSpPr>
            <a:spLocks noChangeArrowheads="1"/>
          </p:cNvSpPr>
          <p:nvPr/>
        </p:nvSpPr>
        <p:spPr bwMode="auto">
          <a:xfrm>
            <a:off x="228600" y="5791200"/>
            <a:ext cx="3810000" cy="838200"/>
          </a:xfrm>
          <a:prstGeom prst="rect">
            <a:avLst/>
          </a:prstGeom>
          <a:noFill/>
          <a:ln w="9525">
            <a:noFill/>
            <a:miter lim="800000"/>
            <a:headEnd/>
            <a:tailEnd/>
          </a:ln>
        </p:spPr>
        <p:txBody>
          <a:bodyPr anchor="ctr"/>
          <a:lstStyle/>
          <a:p>
            <a:pPr algn="l"/>
            <a:r>
              <a:rPr lang="en-US" sz="3200" dirty="0">
                <a:solidFill>
                  <a:srgbClr val="FF0000"/>
                </a:solidFill>
              </a:rPr>
              <a:t>By</a:t>
            </a:r>
            <a:br>
              <a:rPr lang="en-US" sz="3200" dirty="0">
                <a:solidFill>
                  <a:srgbClr val="FF0000"/>
                </a:solidFill>
              </a:rPr>
            </a:br>
            <a:r>
              <a:rPr lang="en-US" sz="3200" dirty="0" smtClean="0">
                <a:solidFill>
                  <a:srgbClr val="FF0000"/>
                </a:solidFill>
              </a:rPr>
              <a:t>Chris Wooding</a:t>
            </a:r>
            <a:endParaRPr lang="en-US" sz="3200" dirty="0">
              <a:solidFill>
                <a:srgbClr val="FF0000"/>
              </a:solidFill>
            </a:endParaRPr>
          </a:p>
        </p:txBody>
      </p:sp>
      <p:pic>
        <p:nvPicPr>
          <p:cNvPr id="8" name="Content Placeholder 7" descr="malice.jpg"/>
          <p:cNvPicPr>
            <a:picLocks noGrp="1" noChangeAspect="1"/>
          </p:cNvPicPr>
          <p:nvPr>
            <p:ph sz="half" idx="1"/>
          </p:nvPr>
        </p:nvPicPr>
        <p:blipFill>
          <a:blip r:embed="rId2" cstate="print"/>
          <a:stretch>
            <a:fillRect/>
          </a:stretch>
        </p:blipFill>
        <p:spPr>
          <a:xfrm>
            <a:off x="304800" y="1219200"/>
            <a:ext cx="2674620" cy="4114800"/>
          </a:xfrm>
        </p:spPr>
      </p:pic>
      <p:sp>
        <p:nvSpPr>
          <p:cNvPr id="5" name="TextBox 4"/>
          <p:cNvSpPr txBox="1"/>
          <p:nvPr/>
        </p:nvSpPr>
        <p:spPr>
          <a:xfrm>
            <a:off x="3124200" y="1143000"/>
            <a:ext cx="5715000" cy="5262979"/>
          </a:xfrm>
          <a:prstGeom prst="rect">
            <a:avLst/>
          </a:prstGeom>
          <a:noFill/>
        </p:spPr>
        <p:txBody>
          <a:bodyPr wrap="square" rtlCol="0">
            <a:spAutoFit/>
          </a:bodyPr>
          <a:lstStyle/>
          <a:p>
            <a:pPr algn="l"/>
            <a:r>
              <a:rPr lang="en-US" sz="2400" dirty="0" smtClean="0"/>
              <a:t>Everyone's heard of it...but nobody's read it. Luke, Seth, and </a:t>
            </a:r>
            <a:r>
              <a:rPr lang="en-US" sz="2400" dirty="0" err="1" smtClean="0"/>
              <a:t>Kady</a:t>
            </a:r>
            <a:r>
              <a:rPr lang="en-US" sz="2400" dirty="0" smtClean="0"/>
              <a:t> have heard all the stories about Malice--a secret comic about a strange, awful world full of tricks and traps, and overseen by a sinister master of ceremonies, Tall Jake. But if the rumors are to be believed, the children in this comic are real... Luke is the first to fall into this trap--and Seth and </a:t>
            </a:r>
            <a:r>
              <a:rPr lang="en-US" sz="2400" dirty="0" err="1" smtClean="0"/>
              <a:t>Kady</a:t>
            </a:r>
            <a:r>
              <a:rPr lang="en-US" sz="2400" dirty="0" smtClean="0"/>
              <a:t> are the next to follow. They have left our world and entered the sinister comic book. The question is--can they make it out alive? </a:t>
            </a:r>
            <a:endParaRPr lang="en-US" sz="2400"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0" y="0"/>
            <a:ext cx="9144000" cy="1143000"/>
          </a:xfrm>
        </p:spPr>
        <p:txBody>
          <a:bodyPr/>
          <a:lstStyle/>
          <a:p>
            <a:r>
              <a:rPr lang="en-US" dirty="0" smtClean="0">
                <a:solidFill>
                  <a:schemeClr val="accent6">
                    <a:lumMod val="50000"/>
                  </a:schemeClr>
                </a:solidFill>
                <a:latin typeface="Albertus Extra Bold" pitchFamily="34" charset="0"/>
              </a:rPr>
              <a:t>The Haunting of Derek Stone</a:t>
            </a:r>
            <a:r>
              <a:rPr lang="en-US" dirty="0" smtClean="0">
                <a:solidFill>
                  <a:srgbClr val="003399"/>
                </a:solidFill>
                <a:latin typeface="Albertus Extra Bold" pitchFamily="34" charset="0"/>
              </a:rPr>
              <a:t/>
            </a:r>
            <a:br>
              <a:rPr lang="en-US" dirty="0" smtClean="0">
                <a:solidFill>
                  <a:srgbClr val="003399"/>
                </a:solidFill>
                <a:latin typeface="Albertus Extra Bold" pitchFamily="34" charset="0"/>
              </a:rPr>
            </a:br>
            <a:r>
              <a:rPr lang="en-US" sz="3200" dirty="0" smtClean="0">
                <a:solidFill>
                  <a:srgbClr val="003399"/>
                </a:solidFill>
                <a:latin typeface="Albertus Extra Bold" pitchFamily="34" charset="0"/>
              </a:rPr>
              <a:t>City of the Dead</a:t>
            </a:r>
          </a:p>
        </p:txBody>
      </p:sp>
      <p:sp>
        <p:nvSpPr>
          <p:cNvPr id="26627" name="Rectangle 8"/>
          <p:cNvSpPr>
            <a:spLocks noChangeArrowheads="1"/>
          </p:cNvSpPr>
          <p:nvPr/>
        </p:nvSpPr>
        <p:spPr bwMode="auto">
          <a:xfrm>
            <a:off x="152400" y="5791200"/>
            <a:ext cx="3733800" cy="838200"/>
          </a:xfrm>
          <a:prstGeom prst="rect">
            <a:avLst/>
          </a:prstGeom>
          <a:noFill/>
          <a:ln w="9525">
            <a:noFill/>
            <a:miter lim="800000"/>
            <a:headEnd/>
            <a:tailEnd/>
          </a:ln>
        </p:spPr>
        <p:txBody>
          <a:bodyPr anchor="ctr"/>
          <a:lstStyle/>
          <a:p>
            <a:pPr algn="l"/>
            <a:r>
              <a:rPr lang="en-US" sz="3200" dirty="0">
                <a:solidFill>
                  <a:srgbClr val="003399"/>
                </a:solidFill>
              </a:rPr>
              <a:t>By</a:t>
            </a:r>
            <a:br>
              <a:rPr lang="en-US" sz="3200" dirty="0">
                <a:solidFill>
                  <a:srgbClr val="003399"/>
                </a:solidFill>
              </a:rPr>
            </a:br>
            <a:r>
              <a:rPr lang="en-US" sz="3200" dirty="0" smtClean="0">
                <a:solidFill>
                  <a:srgbClr val="003399"/>
                </a:solidFill>
              </a:rPr>
              <a:t>Tony Abbott</a:t>
            </a:r>
            <a:endParaRPr lang="en-US" sz="4400" dirty="0">
              <a:solidFill>
                <a:srgbClr val="003399"/>
              </a:solidFill>
            </a:endParaRPr>
          </a:p>
        </p:txBody>
      </p:sp>
      <p:pic>
        <p:nvPicPr>
          <p:cNvPr id="8" name="Content Placeholder 7" descr="city.jpg"/>
          <p:cNvPicPr>
            <a:picLocks noGrp="1" noChangeAspect="1"/>
          </p:cNvPicPr>
          <p:nvPr>
            <p:ph sz="half" idx="1"/>
          </p:nvPr>
        </p:nvPicPr>
        <p:blipFill>
          <a:blip r:embed="rId2" cstate="print"/>
          <a:stretch>
            <a:fillRect/>
          </a:stretch>
        </p:blipFill>
        <p:spPr>
          <a:xfrm>
            <a:off x="304800" y="1447800"/>
            <a:ext cx="2839212" cy="4114800"/>
          </a:xfrm>
        </p:spPr>
      </p:pic>
      <p:sp>
        <p:nvSpPr>
          <p:cNvPr id="5" name="TextBox 4"/>
          <p:cNvSpPr txBox="1"/>
          <p:nvPr/>
        </p:nvSpPr>
        <p:spPr>
          <a:xfrm>
            <a:off x="3429000" y="1447800"/>
            <a:ext cx="5334000" cy="4524315"/>
          </a:xfrm>
          <a:prstGeom prst="rect">
            <a:avLst/>
          </a:prstGeom>
          <a:noFill/>
        </p:spPr>
        <p:txBody>
          <a:bodyPr wrap="square" rtlCol="0">
            <a:spAutoFit/>
          </a:bodyPr>
          <a:lstStyle/>
          <a:p>
            <a:pPr algn="l"/>
            <a:r>
              <a:rPr lang="en-US" sz="2400" dirty="0" smtClean="0"/>
              <a:t>Derek Stone just turned fourteen. He's lived in the heart of New Orleans with his dad and older brother, Ronny, his whole life. He's a little overweight. He can't hear well out of his left ear and he's on the run from the dead. Derek never imagined that the dead could be anything but dead. But there's no denying it. They're back -- and they're after him. He just doesn't know why. And he doesn't have long to figure it out. </a:t>
            </a:r>
            <a:endParaRPr lang="en-US" sz="2400"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0" y="0"/>
            <a:ext cx="9144000" cy="1371600"/>
          </a:xfrm>
        </p:spPr>
        <p:txBody>
          <a:bodyPr/>
          <a:lstStyle/>
          <a:p>
            <a:r>
              <a:rPr lang="en-US" dirty="0" smtClean="0">
                <a:solidFill>
                  <a:schemeClr val="tx1"/>
                </a:solidFill>
                <a:latin typeface="Albertus Extra Bold" pitchFamily="34" charset="0"/>
              </a:rPr>
              <a:t>Young Samurai</a:t>
            </a:r>
            <a:r>
              <a:rPr lang="en-US" dirty="0" smtClean="0">
                <a:solidFill>
                  <a:srgbClr val="FF0000"/>
                </a:solidFill>
                <a:latin typeface="Albertus Extra Bold" pitchFamily="34" charset="0"/>
              </a:rPr>
              <a:t/>
            </a:r>
            <a:br>
              <a:rPr lang="en-US" dirty="0" smtClean="0">
                <a:solidFill>
                  <a:srgbClr val="FF0000"/>
                </a:solidFill>
                <a:latin typeface="Albertus Extra Bold" pitchFamily="34" charset="0"/>
              </a:rPr>
            </a:br>
            <a:r>
              <a:rPr lang="en-US" sz="3200" dirty="0" smtClean="0">
                <a:solidFill>
                  <a:srgbClr val="FF0000"/>
                </a:solidFill>
                <a:latin typeface="Albertus Extra Bold" pitchFamily="34" charset="0"/>
              </a:rPr>
              <a:t>The Way of the Warrior</a:t>
            </a:r>
          </a:p>
        </p:txBody>
      </p:sp>
      <p:sp>
        <p:nvSpPr>
          <p:cNvPr id="14341" name="TextBox 6"/>
          <p:cNvSpPr txBox="1">
            <a:spLocks noChangeArrowheads="1"/>
          </p:cNvSpPr>
          <p:nvPr/>
        </p:nvSpPr>
        <p:spPr bwMode="auto">
          <a:xfrm>
            <a:off x="3200400" y="1295400"/>
            <a:ext cx="5715000" cy="830997"/>
          </a:xfrm>
          <a:prstGeom prst="rect">
            <a:avLst/>
          </a:prstGeom>
          <a:noFill/>
          <a:ln w="9525">
            <a:noFill/>
            <a:miter lim="800000"/>
            <a:headEnd/>
            <a:tailEnd/>
          </a:ln>
        </p:spPr>
        <p:txBody>
          <a:bodyPr wrap="square">
            <a:spAutoFit/>
          </a:bodyPr>
          <a:lstStyle/>
          <a:p>
            <a:pPr algn="l"/>
            <a:r>
              <a:rPr lang="en-US" sz="2400" dirty="0" smtClean="0"/>
              <a:t/>
            </a:r>
            <a:br>
              <a:rPr lang="en-US" sz="2400" dirty="0" smtClean="0"/>
            </a:br>
            <a:endParaRPr lang="en-US" sz="2400" dirty="0"/>
          </a:p>
        </p:txBody>
      </p:sp>
      <p:sp>
        <p:nvSpPr>
          <p:cNvPr id="14342" name="Rectangle 8"/>
          <p:cNvSpPr>
            <a:spLocks noChangeArrowheads="1"/>
          </p:cNvSpPr>
          <p:nvPr/>
        </p:nvSpPr>
        <p:spPr bwMode="auto">
          <a:xfrm>
            <a:off x="228600" y="5867400"/>
            <a:ext cx="3276600" cy="762000"/>
          </a:xfrm>
          <a:prstGeom prst="rect">
            <a:avLst/>
          </a:prstGeom>
          <a:noFill/>
          <a:ln w="9525">
            <a:noFill/>
            <a:miter lim="800000"/>
            <a:headEnd/>
            <a:tailEnd/>
          </a:ln>
        </p:spPr>
        <p:txBody>
          <a:bodyPr anchor="ctr"/>
          <a:lstStyle/>
          <a:p>
            <a:pPr algn="l"/>
            <a:r>
              <a:rPr lang="en-US" sz="3200" dirty="0">
                <a:solidFill>
                  <a:srgbClr val="FF0000"/>
                </a:solidFill>
              </a:rPr>
              <a:t>By</a:t>
            </a:r>
            <a:br>
              <a:rPr lang="en-US" sz="3200" dirty="0">
                <a:solidFill>
                  <a:srgbClr val="FF0000"/>
                </a:solidFill>
              </a:rPr>
            </a:br>
            <a:r>
              <a:rPr lang="en-US" sz="3200" dirty="0" smtClean="0">
                <a:solidFill>
                  <a:srgbClr val="FF0000"/>
                </a:solidFill>
              </a:rPr>
              <a:t>Chris Bradford</a:t>
            </a:r>
            <a:endParaRPr lang="en-US" sz="3200" dirty="0">
              <a:solidFill>
                <a:srgbClr val="FF0000"/>
              </a:solidFill>
            </a:endParaRPr>
          </a:p>
        </p:txBody>
      </p:sp>
      <p:pic>
        <p:nvPicPr>
          <p:cNvPr id="7" name="Content Placeholder 6" descr="samurai.jpg"/>
          <p:cNvPicPr>
            <a:picLocks noGrp="1" noChangeAspect="1"/>
          </p:cNvPicPr>
          <p:nvPr>
            <p:ph sz="half" idx="1"/>
          </p:nvPr>
        </p:nvPicPr>
        <p:blipFill>
          <a:blip r:embed="rId2" cstate="print"/>
          <a:stretch>
            <a:fillRect/>
          </a:stretch>
        </p:blipFill>
        <p:spPr>
          <a:xfrm>
            <a:off x="228600" y="1676400"/>
            <a:ext cx="2519553" cy="3886200"/>
          </a:xfrm>
        </p:spPr>
      </p:pic>
      <p:sp>
        <p:nvSpPr>
          <p:cNvPr id="6" name="TextBox 5"/>
          <p:cNvSpPr txBox="1"/>
          <p:nvPr/>
        </p:nvSpPr>
        <p:spPr>
          <a:xfrm>
            <a:off x="2895600" y="1447800"/>
            <a:ext cx="6096000" cy="4893647"/>
          </a:xfrm>
          <a:prstGeom prst="rect">
            <a:avLst/>
          </a:prstGeom>
          <a:noFill/>
        </p:spPr>
        <p:txBody>
          <a:bodyPr wrap="square" rtlCol="0">
            <a:spAutoFit/>
          </a:bodyPr>
          <a:lstStyle/>
          <a:p>
            <a:pPr algn="l"/>
            <a:r>
              <a:rPr lang="en-US" sz="2400" dirty="0" smtClean="0"/>
              <a:t>Jack’s ship is attacked by Ninja warriors off the coast of Japan in 1611. His father and crew lie slaughtered.  Rescued by a legendary master swordsman and brought under his wing, Jack begins the grueling physical and psychological training needed to become a samurai. At Samurai school Jack is bullied and treated as an outcast. It takes all the courage he can muster to prove himself, face deadly rivals and challenges that will test him to his very limits.</a:t>
            </a:r>
            <a:endParaRPr lang="en-US" sz="2400" dirty="0"/>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0" y="0"/>
            <a:ext cx="9144000" cy="1143000"/>
          </a:xfrm>
        </p:spPr>
        <p:txBody>
          <a:bodyPr/>
          <a:lstStyle/>
          <a:p>
            <a:r>
              <a:rPr lang="en-US" dirty="0" smtClean="0">
                <a:solidFill>
                  <a:srgbClr val="003366"/>
                </a:solidFill>
                <a:latin typeface="Albertus Extra Bold" pitchFamily="34" charset="0"/>
              </a:rPr>
              <a:t>Wings</a:t>
            </a:r>
            <a:br>
              <a:rPr lang="en-US" dirty="0" smtClean="0">
                <a:solidFill>
                  <a:srgbClr val="003366"/>
                </a:solidFill>
                <a:latin typeface="Albertus Extra Bold" pitchFamily="34" charset="0"/>
              </a:rPr>
            </a:br>
            <a:r>
              <a:rPr lang="en-US" sz="3200" dirty="0" smtClean="0">
                <a:solidFill>
                  <a:srgbClr val="003366"/>
                </a:solidFill>
                <a:latin typeface="Albertus Extra Bold" pitchFamily="34" charset="0"/>
              </a:rPr>
              <a:t>The Mysterious Mr. Spines</a:t>
            </a:r>
          </a:p>
        </p:txBody>
      </p:sp>
      <p:sp>
        <p:nvSpPr>
          <p:cNvPr id="4099" name="Rectangle 8"/>
          <p:cNvSpPr>
            <a:spLocks noChangeArrowheads="1"/>
          </p:cNvSpPr>
          <p:nvPr/>
        </p:nvSpPr>
        <p:spPr bwMode="auto">
          <a:xfrm>
            <a:off x="5181600" y="5562600"/>
            <a:ext cx="3810000" cy="609600"/>
          </a:xfrm>
          <a:prstGeom prst="rect">
            <a:avLst/>
          </a:prstGeom>
          <a:noFill/>
          <a:ln w="9525">
            <a:noFill/>
            <a:miter lim="800000"/>
            <a:headEnd/>
            <a:tailEnd/>
          </a:ln>
        </p:spPr>
        <p:txBody>
          <a:bodyPr anchor="ctr"/>
          <a:lstStyle/>
          <a:p>
            <a:pPr>
              <a:defRPr/>
            </a:pPr>
            <a:endParaRPr lang="en-US" sz="3200" dirty="0">
              <a:solidFill>
                <a:schemeClr val="accent2">
                  <a:lumMod val="50000"/>
                </a:schemeClr>
              </a:solidFill>
              <a:latin typeface="Albertus Medium" pitchFamily="34" charset="0"/>
            </a:endParaRPr>
          </a:p>
        </p:txBody>
      </p:sp>
      <p:sp>
        <p:nvSpPr>
          <p:cNvPr id="15365" name="Rectangle 8"/>
          <p:cNvSpPr>
            <a:spLocks noChangeArrowheads="1"/>
          </p:cNvSpPr>
          <p:nvPr/>
        </p:nvSpPr>
        <p:spPr bwMode="auto">
          <a:xfrm>
            <a:off x="228600" y="5638800"/>
            <a:ext cx="3657600" cy="762000"/>
          </a:xfrm>
          <a:prstGeom prst="rect">
            <a:avLst/>
          </a:prstGeom>
          <a:noFill/>
          <a:ln w="9525">
            <a:noFill/>
            <a:miter lim="800000"/>
            <a:headEnd/>
            <a:tailEnd/>
          </a:ln>
        </p:spPr>
        <p:txBody>
          <a:bodyPr anchor="ctr"/>
          <a:lstStyle/>
          <a:p>
            <a:pPr algn="l"/>
            <a:r>
              <a:rPr lang="en-US" sz="3200" dirty="0">
                <a:solidFill>
                  <a:srgbClr val="003366"/>
                </a:solidFill>
              </a:rPr>
              <a:t>By</a:t>
            </a:r>
            <a:br>
              <a:rPr lang="en-US" sz="3200" dirty="0">
                <a:solidFill>
                  <a:srgbClr val="003366"/>
                </a:solidFill>
              </a:rPr>
            </a:br>
            <a:r>
              <a:rPr lang="en-US" sz="3200" dirty="0" smtClean="0">
                <a:solidFill>
                  <a:srgbClr val="003366"/>
                </a:solidFill>
              </a:rPr>
              <a:t>Jason </a:t>
            </a:r>
            <a:r>
              <a:rPr lang="en-US" sz="3200" dirty="0" err="1" smtClean="0">
                <a:solidFill>
                  <a:srgbClr val="003366"/>
                </a:solidFill>
              </a:rPr>
              <a:t>Lethcoe</a:t>
            </a:r>
            <a:endParaRPr lang="en-US" sz="3200" dirty="0">
              <a:solidFill>
                <a:srgbClr val="003366"/>
              </a:solidFill>
            </a:endParaRPr>
          </a:p>
        </p:txBody>
      </p:sp>
      <p:pic>
        <p:nvPicPr>
          <p:cNvPr id="8" name="Content Placeholder 7" descr="wings.jpg"/>
          <p:cNvPicPr>
            <a:picLocks noGrp="1" noChangeAspect="1"/>
          </p:cNvPicPr>
          <p:nvPr>
            <p:ph sz="half" idx="1"/>
          </p:nvPr>
        </p:nvPicPr>
        <p:blipFill>
          <a:blip r:embed="rId3" cstate="print"/>
          <a:stretch>
            <a:fillRect/>
          </a:stretch>
        </p:blipFill>
        <p:spPr>
          <a:xfrm>
            <a:off x="304800" y="1447800"/>
            <a:ext cx="2362200" cy="3759469"/>
          </a:xfrm>
        </p:spPr>
      </p:pic>
      <p:sp>
        <p:nvSpPr>
          <p:cNvPr id="6" name="TextBox 5"/>
          <p:cNvSpPr txBox="1"/>
          <p:nvPr/>
        </p:nvSpPr>
        <p:spPr>
          <a:xfrm>
            <a:off x="2819400" y="1295400"/>
            <a:ext cx="6172200" cy="4893647"/>
          </a:xfrm>
          <a:prstGeom prst="rect">
            <a:avLst/>
          </a:prstGeom>
          <a:noFill/>
        </p:spPr>
        <p:txBody>
          <a:bodyPr wrap="square" rtlCol="0">
            <a:spAutoFit/>
          </a:bodyPr>
          <a:lstStyle/>
          <a:p>
            <a:pPr algn="l"/>
            <a:r>
              <a:rPr lang="en-US" sz="2400" dirty="0" smtClean="0"/>
              <a:t>When Edward’s mother dies, his aunt sends him to a school for troubled youths. There, Edward develops an itch in his back that he can’t scratch, and when he gets angry it seems like he can move things with his mind. When the itch erupts into a set of wings, an evil teacher tries to cut them off but he is rescued by Mr. Spines, who tells Edward that he is a Guardian.  Suddenly thrown into a battle for his life Edward joins the army of Guardians battling the Jackal, the most evil fallen Guardian of all.</a:t>
            </a:r>
            <a:endParaRPr lang="en-US" sz="2400" dirty="0"/>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0" y="0"/>
            <a:ext cx="9144000" cy="1143000"/>
          </a:xfrm>
        </p:spPr>
        <p:txBody>
          <a:bodyPr/>
          <a:lstStyle/>
          <a:p>
            <a:r>
              <a:rPr lang="en-US" dirty="0" smtClean="0">
                <a:solidFill>
                  <a:srgbClr val="000066"/>
                </a:solidFill>
                <a:latin typeface="Albertus Extra Bold" pitchFamily="34" charset="0"/>
              </a:rPr>
              <a:t>Closed for the Season</a:t>
            </a:r>
          </a:p>
        </p:txBody>
      </p:sp>
      <p:sp>
        <p:nvSpPr>
          <p:cNvPr id="5123" name="Rectangle 9"/>
          <p:cNvSpPr>
            <a:spLocks noChangeArrowheads="1"/>
          </p:cNvSpPr>
          <p:nvPr/>
        </p:nvSpPr>
        <p:spPr bwMode="auto">
          <a:xfrm>
            <a:off x="5181600" y="5791200"/>
            <a:ext cx="3810000" cy="609600"/>
          </a:xfrm>
          <a:prstGeom prst="rect">
            <a:avLst/>
          </a:prstGeom>
          <a:noFill/>
          <a:ln w="9525">
            <a:noFill/>
            <a:miter lim="800000"/>
            <a:headEnd/>
            <a:tailEnd/>
          </a:ln>
        </p:spPr>
        <p:txBody>
          <a:bodyPr anchor="ctr"/>
          <a:lstStyle/>
          <a:p>
            <a:pPr>
              <a:defRPr/>
            </a:pPr>
            <a:endParaRPr lang="en-US" sz="3200" dirty="0">
              <a:solidFill>
                <a:schemeClr val="accent2">
                  <a:lumMod val="75000"/>
                </a:schemeClr>
              </a:solidFill>
              <a:latin typeface="Albertus Medium" pitchFamily="34" charset="0"/>
            </a:endParaRPr>
          </a:p>
        </p:txBody>
      </p:sp>
      <p:sp>
        <p:nvSpPr>
          <p:cNvPr id="16390" name="Rectangle 8"/>
          <p:cNvSpPr>
            <a:spLocks noChangeArrowheads="1"/>
          </p:cNvSpPr>
          <p:nvPr/>
        </p:nvSpPr>
        <p:spPr bwMode="auto">
          <a:xfrm>
            <a:off x="228600" y="5715000"/>
            <a:ext cx="4572000" cy="762000"/>
          </a:xfrm>
          <a:prstGeom prst="rect">
            <a:avLst/>
          </a:prstGeom>
          <a:noFill/>
          <a:ln w="9525">
            <a:noFill/>
            <a:miter lim="800000"/>
            <a:headEnd/>
            <a:tailEnd/>
          </a:ln>
        </p:spPr>
        <p:txBody>
          <a:bodyPr anchor="ctr"/>
          <a:lstStyle/>
          <a:p>
            <a:pPr algn="l"/>
            <a:r>
              <a:rPr lang="en-US" sz="3200" dirty="0">
                <a:solidFill>
                  <a:srgbClr val="000066"/>
                </a:solidFill>
              </a:rPr>
              <a:t>By</a:t>
            </a:r>
            <a:br>
              <a:rPr lang="en-US" sz="3200" dirty="0">
                <a:solidFill>
                  <a:srgbClr val="000066"/>
                </a:solidFill>
              </a:rPr>
            </a:br>
            <a:r>
              <a:rPr lang="en-US" sz="3200" dirty="0" smtClean="0">
                <a:solidFill>
                  <a:srgbClr val="000066"/>
                </a:solidFill>
              </a:rPr>
              <a:t>Mary Downing Hahn</a:t>
            </a:r>
            <a:endParaRPr lang="en-US" sz="3200" dirty="0">
              <a:solidFill>
                <a:srgbClr val="000066"/>
              </a:solidFill>
            </a:endParaRPr>
          </a:p>
        </p:txBody>
      </p:sp>
      <p:pic>
        <p:nvPicPr>
          <p:cNvPr id="8" name="Content Placeholder 7" descr="closed.jpg"/>
          <p:cNvPicPr>
            <a:picLocks noGrp="1" noChangeAspect="1"/>
          </p:cNvPicPr>
          <p:nvPr>
            <p:ph sz="half" idx="1"/>
          </p:nvPr>
        </p:nvPicPr>
        <p:blipFill>
          <a:blip r:embed="rId2" cstate="print"/>
          <a:stretch>
            <a:fillRect/>
          </a:stretch>
        </p:blipFill>
        <p:spPr>
          <a:xfrm>
            <a:off x="304800" y="1219200"/>
            <a:ext cx="2756916" cy="4114800"/>
          </a:xfrm>
        </p:spPr>
      </p:pic>
      <p:sp>
        <p:nvSpPr>
          <p:cNvPr id="6" name="TextBox 5"/>
          <p:cNvSpPr txBox="1"/>
          <p:nvPr/>
        </p:nvSpPr>
        <p:spPr>
          <a:xfrm>
            <a:off x="3276600" y="1219200"/>
            <a:ext cx="5638800" cy="4524315"/>
          </a:xfrm>
          <a:prstGeom prst="rect">
            <a:avLst/>
          </a:prstGeom>
          <a:noFill/>
        </p:spPr>
        <p:txBody>
          <a:bodyPr wrap="square" rtlCol="0">
            <a:spAutoFit/>
          </a:bodyPr>
          <a:lstStyle/>
          <a:p>
            <a:pPr algn="l"/>
            <a:r>
              <a:rPr lang="en-US" sz="2400" dirty="0" smtClean="0"/>
              <a:t>Logan Forbes and his family have recently moved into a run-down old house. Arthur, the next door neighbor tells him that a woman accused of embezzling money from the local amusement park was murdered in their new home.  Arthur believes the murdered woman may have been innocent of the crime she was accused of. The boys’ attempt to solve the mystery leads them on a dangerous investigation.</a:t>
            </a:r>
            <a:endParaRPr lang="en-US" sz="2400" dirty="0"/>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0" y="0"/>
            <a:ext cx="9144000" cy="1295400"/>
          </a:xfrm>
        </p:spPr>
        <p:txBody>
          <a:bodyPr/>
          <a:lstStyle/>
          <a:p>
            <a:r>
              <a:rPr lang="en-US" dirty="0" err="1" smtClean="0">
                <a:solidFill>
                  <a:srgbClr val="FF9966"/>
                </a:solidFill>
                <a:latin typeface="Albertus Extra Bold" pitchFamily="34" charset="0"/>
              </a:rPr>
              <a:t>Dormia</a:t>
            </a:r>
            <a:endParaRPr lang="en-US" dirty="0" smtClean="0">
              <a:solidFill>
                <a:srgbClr val="FF9966"/>
              </a:solidFill>
              <a:latin typeface="Albertus Extra Bold" pitchFamily="34" charset="0"/>
            </a:endParaRPr>
          </a:p>
        </p:txBody>
      </p:sp>
      <p:sp>
        <p:nvSpPr>
          <p:cNvPr id="17411" name="Rectangle 8"/>
          <p:cNvSpPr>
            <a:spLocks noChangeArrowheads="1"/>
          </p:cNvSpPr>
          <p:nvPr/>
        </p:nvSpPr>
        <p:spPr bwMode="auto">
          <a:xfrm>
            <a:off x="5029200" y="5867400"/>
            <a:ext cx="3810000" cy="609600"/>
          </a:xfrm>
          <a:prstGeom prst="rect">
            <a:avLst/>
          </a:prstGeom>
          <a:noFill/>
          <a:ln w="9525">
            <a:noFill/>
            <a:miter lim="800000"/>
            <a:headEnd/>
            <a:tailEnd/>
          </a:ln>
        </p:spPr>
        <p:txBody>
          <a:bodyPr anchor="ctr"/>
          <a:lstStyle/>
          <a:p>
            <a:endParaRPr lang="en-US" sz="3200">
              <a:solidFill>
                <a:srgbClr val="CC0000"/>
              </a:solidFill>
              <a:latin typeface="Albertus Medium" pitchFamily="34" charset="0"/>
            </a:endParaRPr>
          </a:p>
        </p:txBody>
      </p:sp>
      <p:sp>
        <p:nvSpPr>
          <p:cNvPr id="17414" name="Rectangle 8"/>
          <p:cNvSpPr>
            <a:spLocks noChangeArrowheads="1"/>
          </p:cNvSpPr>
          <p:nvPr/>
        </p:nvSpPr>
        <p:spPr bwMode="auto">
          <a:xfrm>
            <a:off x="304800" y="5562600"/>
            <a:ext cx="5562600" cy="762000"/>
          </a:xfrm>
          <a:prstGeom prst="rect">
            <a:avLst/>
          </a:prstGeom>
          <a:noFill/>
          <a:ln w="9525">
            <a:noFill/>
            <a:miter lim="800000"/>
            <a:headEnd/>
            <a:tailEnd/>
          </a:ln>
        </p:spPr>
        <p:txBody>
          <a:bodyPr anchor="ctr"/>
          <a:lstStyle/>
          <a:p>
            <a:pPr algn="l"/>
            <a:r>
              <a:rPr lang="en-US" sz="3200" dirty="0" smtClean="0">
                <a:solidFill>
                  <a:srgbClr val="FF9966"/>
                </a:solidFill>
              </a:rPr>
              <a:t>By</a:t>
            </a:r>
            <a:br>
              <a:rPr lang="en-US" sz="3200" dirty="0" smtClean="0">
                <a:solidFill>
                  <a:srgbClr val="FF9966"/>
                </a:solidFill>
              </a:rPr>
            </a:br>
            <a:r>
              <a:rPr lang="en-US" sz="3200" dirty="0" smtClean="0">
                <a:solidFill>
                  <a:srgbClr val="FF9966"/>
                </a:solidFill>
              </a:rPr>
              <a:t>Jake </a:t>
            </a:r>
            <a:r>
              <a:rPr lang="en-US" sz="3200" dirty="0" err="1" smtClean="0">
                <a:solidFill>
                  <a:srgbClr val="FF9966"/>
                </a:solidFill>
              </a:rPr>
              <a:t>Halpern</a:t>
            </a:r>
            <a:r>
              <a:rPr lang="en-US" sz="3200" dirty="0" smtClean="0">
                <a:solidFill>
                  <a:srgbClr val="CC99FF"/>
                </a:solidFill>
              </a:rPr>
              <a:t/>
            </a:r>
            <a:br>
              <a:rPr lang="en-US" sz="3200" dirty="0" smtClean="0">
                <a:solidFill>
                  <a:srgbClr val="CC99FF"/>
                </a:solidFill>
              </a:rPr>
            </a:br>
            <a:endParaRPr lang="en-US" sz="3200" dirty="0">
              <a:solidFill>
                <a:srgbClr val="CC99FF"/>
              </a:solidFill>
            </a:endParaRPr>
          </a:p>
        </p:txBody>
      </p:sp>
      <p:pic>
        <p:nvPicPr>
          <p:cNvPr id="9" name="Content Placeholder 8" descr="dormia.jpg"/>
          <p:cNvPicPr>
            <a:picLocks noGrp="1" noChangeAspect="1"/>
          </p:cNvPicPr>
          <p:nvPr>
            <p:ph sz="half" idx="1"/>
          </p:nvPr>
        </p:nvPicPr>
        <p:blipFill>
          <a:blip r:embed="rId2" cstate="print"/>
          <a:stretch>
            <a:fillRect/>
          </a:stretch>
        </p:blipFill>
        <p:spPr>
          <a:xfrm>
            <a:off x="381000" y="1295400"/>
            <a:ext cx="2543175" cy="3810000"/>
          </a:xfrm>
        </p:spPr>
      </p:pic>
      <p:sp>
        <p:nvSpPr>
          <p:cNvPr id="6" name="TextBox 5"/>
          <p:cNvSpPr txBox="1"/>
          <p:nvPr/>
        </p:nvSpPr>
        <p:spPr>
          <a:xfrm>
            <a:off x="3124200" y="1219200"/>
            <a:ext cx="5867400" cy="4524315"/>
          </a:xfrm>
          <a:prstGeom prst="rect">
            <a:avLst/>
          </a:prstGeom>
          <a:noFill/>
        </p:spPr>
        <p:txBody>
          <a:bodyPr wrap="square" rtlCol="0">
            <a:spAutoFit/>
          </a:bodyPr>
          <a:lstStyle/>
          <a:p>
            <a:pPr algn="l"/>
            <a:r>
              <a:rPr lang="en-US" sz="2400" dirty="0" smtClean="0"/>
              <a:t>Alfonso is an unusual sleeper. He climbs trees, raises falcons, even shoots deadly accurate arrows, all in his sleep. Then a man claiming to be Alfonso’s long-lost Uncle shows up and tells him that his ancestors come from </a:t>
            </a:r>
            <a:r>
              <a:rPr lang="en-US" sz="2400" dirty="0" err="1" smtClean="0"/>
              <a:t>Dormia</a:t>
            </a:r>
            <a:r>
              <a:rPr lang="en-US" sz="2400" dirty="0" smtClean="0"/>
              <a:t>, a hidden kingdom whose inhabitants possess the ancient power of “wakeful sleeping.”  Alfonso sets out on a mission to save the kingdom from destruction, discovering secrets that lurk in his own sleep.</a:t>
            </a:r>
            <a:endParaRPr lang="en-US" sz="2400" dirty="0"/>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0" y="0"/>
            <a:ext cx="9144000" cy="990600"/>
          </a:xfrm>
        </p:spPr>
        <p:txBody>
          <a:bodyPr/>
          <a:lstStyle/>
          <a:p>
            <a:r>
              <a:rPr lang="en-US" dirty="0" smtClean="0">
                <a:solidFill>
                  <a:schemeClr val="tx1"/>
                </a:solidFill>
                <a:latin typeface="Albertus Extra Bold" pitchFamily="34" charset="0"/>
              </a:rPr>
              <a:t>Dying to Meet You</a:t>
            </a:r>
          </a:p>
        </p:txBody>
      </p:sp>
      <p:sp>
        <p:nvSpPr>
          <p:cNvPr id="19459" name="Rectangle 8"/>
          <p:cNvSpPr>
            <a:spLocks noChangeArrowheads="1"/>
          </p:cNvSpPr>
          <p:nvPr/>
        </p:nvSpPr>
        <p:spPr bwMode="auto">
          <a:xfrm>
            <a:off x="304800" y="5486400"/>
            <a:ext cx="3429000" cy="1066800"/>
          </a:xfrm>
          <a:prstGeom prst="rect">
            <a:avLst/>
          </a:prstGeom>
          <a:noFill/>
          <a:ln w="9525">
            <a:noFill/>
            <a:miter lim="800000"/>
            <a:headEnd/>
            <a:tailEnd/>
          </a:ln>
        </p:spPr>
        <p:txBody>
          <a:bodyPr anchor="ctr"/>
          <a:lstStyle/>
          <a:p>
            <a:pPr algn="l"/>
            <a:r>
              <a:rPr lang="en-US" sz="3200" dirty="0"/>
              <a:t>By</a:t>
            </a:r>
            <a:br>
              <a:rPr lang="en-US" sz="3200" dirty="0"/>
            </a:br>
            <a:r>
              <a:rPr lang="en-US" sz="3200" dirty="0" smtClean="0"/>
              <a:t>Kate </a:t>
            </a:r>
            <a:r>
              <a:rPr lang="en-US" sz="3200" dirty="0" err="1" smtClean="0"/>
              <a:t>Klise</a:t>
            </a:r>
            <a:endParaRPr lang="en-US" sz="2400" dirty="0"/>
          </a:p>
        </p:txBody>
      </p:sp>
      <p:pic>
        <p:nvPicPr>
          <p:cNvPr id="8" name="Content Placeholder 7" descr="dying.jpg"/>
          <p:cNvPicPr>
            <a:picLocks noGrp="1" noChangeAspect="1"/>
          </p:cNvPicPr>
          <p:nvPr>
            <p:ph sz="half" idx="1"/>
          </p:nvPr>
        </p:nvPicPr>
        <p:blipFill>
          <a:blip r:embed="rId2" cstate="print"/>
          <a:stretch>
            <a:fillRect/>
          </a:stretch>
        </p:blipFill>
        <p:spPr>
          <a:xfrm>
            <a:off x="381000" y="1143000"/>
            <a:ext cx="2791206" cy="4114800"/>
          </a:xfrm>
        </p:spPr>
      </p:pic>
      <p:sp>
        <p:nvSpPr>
          <p:cNvPr id="5" name="TextBox 4"/>
          <p:cNvSpPr txBox="1"/>
          <p:nvPr/>
        </p:nvSpPr>
        <p:spPr>
          <a:xfrm>
            <a:off x="3352800" y="1143000"/>
            <a:ext cx="5562600" cy="5262979"/>
          </a:xfrm>
          <a:prstGeom prst="rect">
            <a:avLst/>
          </a:prstGeom>
          <a:noFill/>
        </p:spPr>
        <p:txBody>
          <a:bodyPr wrap="square" rtlCol="0">
            <a:spAutoFit/>
          </a:bodyPr>
          <a:lstStyle/>
          <a:p>
            <a:pPr algn="l"/>
            <a:r>
              <a:rPr lang="en-US" sz="2400" dirty="0" smtClean="0"/>
              <a:t>Ignatius B. </a:t>
            </a:r>
            <a:r>
              <a:rPr lang="en-US" sz="2400" dirty="0" err="1" smtClean="0"/>
              <a:t>Grumply</a:t>
            </a:r>
            <a:r>
              <a:rPr lang="en-US" sz="2400" dirty="0" smtClean="0"/>
              <a:t>, a writer, moves into the Victorian mansion at 43 Old Cemetery Road hoping to find some peace and quiet so he can crack a wicked case of writer's block. But 43 Old Cemetery Road is already occupied by eleven-year-old Seymour, his cat Shadow, and an irritable ghost named Olive. It's hard to say who is more outraged. But a grumpy old ghost just might inspire this grumpy old man--and the abandoned kid? Well, let's just say his last name's Hope.</a:t>
            </a:r>
            <a:endParaRPr lang="en-US" sz="2400" dirty="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0" y="152400"/>
            <a:ext cx="9144000" cy="1143000"/>
          </a:xfrm>
        </p:spPr>
        <p:txBody>
          <a:bodyPr/>
          <a:lstStyle/>
          <a:p>
            <a:r>
              <a:rPr lang="en-US" sz="4000" dirty="0" smtClean="0">
                <a:solidFill>
                  <a:srgbClr val="FF3399"/>
                </a:solidFill>
                <a:latin typeface="Albertus Extra Bold" pitchFamily="34" charset="0"/>
              </a:rPr>
              <a:t>invisible I / The Amanda Project Book 1</a:t>
            </a:r>
          </a:p>
        </p:txBody>
      </p:sp>
      <p:sp>
        <p:nvSpPr>
          <p:cNvPr id="20483" name="Rectangle 8"/>
          <p:cNvSpPr>
            <a:spLocks noChangeArrowheads="1"/>
          </p:cNvSpPr>
          <p:nvPr/>
        </p:nvSpPr>
        <p:spPr bwMode="auto">
          <a:xfrm>
            <a:off x="228600" y="5638800"/>
            <a:ext cx="2971800" cy="762000"/>
          </a:xfrm>
          <a:prstGeom prst="rect">
            <a:avLst/>
          </a:prstGeom>
          <a:noFill/>
          <a:ln w="9525">
            <a:noFill/>
            <a:miter lim="800000"/>
            <a:headEnd/>
            <a:tailEnd/>
          </a:ln>
        </p:spPr>
        <p:txBody>
          <a:bodyPr anchor="ctr"/>
          <a:lstStyle/>
          <a:p>
            <a:pPr algn="l"/>
            <a:r>
              <a:rPr lang="en-US" sz="3200" dirty="0">
                <a:solidFill>
                  <a:srgbClr val="FF3399"/>
                </a:solidFill>
              </a:rPr>
              <a:t>By</a:t>
            </a:r>
            <a:br>
              <a:rPr lang="en-US" sz="3200" dirty="0">
                <a:solidFill>
                  <a:srgbClr val="FF3399"/>
                </a:solidFill>
              </a:rPr>
            </a:br>
            <a:r>
              <a:rPr lang="en-US" sz="3200" dirty="0" smtClean="0">
                <a:solidFill>
                  <a:srgbClr val="FF3399"/>
                </a:solidFill>
              </a:rPr>
              <a:t>Stella Lennon</a:t>
            </a:r>
            <a:endParaRPr lang="en-US" sz="3200" dirty="0">
              <a:solidFill>
                <a:srgbClr val="FF3399"/>
              </a:solidFill>
            </a:endParaRPr>
          </a:p>
        </p:txBody>
      </p:sp>
      <p:pic>
        <p:nvPicPr>
          <p:cNvPr id="9" name="Content Placeholder 8" descr="invisible.jpg"/>
          <p:cNvPicPr>
            <a:picLocks noGrp="1" noChangeAspect="1"/>
          </p:cNvPicPr>
          <p:nvPr>
            <p:ph sz="half" idx="1"/>
          </p:nvPr>
        </p:nvPicPr>
        <p:blipFill>
          <a:blip r:embed="rId2" cstate="print"/>
          <a:stretch>
            <a:fillRect/>
          </a:stretch>
        </p:blipFill>
        <p:spPr>
          <a:xfrm>
            <a:off x="152400" y="1545020"/>
            <a:ext cx="2667000" cy="3941379"/>
          </a:xfrm>
        </p:spPr>
      </p:pic>
      <p:sp>
        <p:nvSpPr>
          <p:cNvPr id="5" name="TextBox 4"/>
          <p:cNvSpPr txBox="1"/>
          <p:nvPr/>
        </p:nvSpPr>
        <p:spPr>
          <a:xfrm>
            <a:off x="2971800" y="1447800"/>
            <a:ext cx="6019800" cy="5401479"/>
          </a:xfrm>
          <a:prstGeom prst="rect">
            <a:avLst/>
          </a:prstGeom>
          <a:noFill/>
        </p:spPr>
        <p:txBody>
          <a:bodyPr wrap="square" rtlCol="0">
            <a:spAutoFit/>
          </a:bodyPr>
          <a:lstStyle/>
          <a:p>
            <a:pPr algn="l"/>
            <a:r>
              <a:rPr lang="en-US" sz="2300" dirty="0" smtClean="0"/>
              <a:t>Three very different </a:t>
            </a:r>
            <a:r>
              <a:rPr lang="en-US" sz="2300" dirty="0" smtClean="0"/>
              <a:t>students from </a:t>
            </a:r>
            <a:r>
              <a:rPr lang="en-US" sz="2300" dirty="0" smtClean="0"/>
              <a:t>the same high school are selected to be guides for new student, Amanda Valentino.  When she </a:t>
            </a:r>
            <a:r>
              <a:rPr lang="en-US" sz="2300" dirty="0" err="1" smtClean="0"/>
              <a:t>graffitis</a:t>
            </a:r>
            <a:r>
              <a:rPr lang="en-US" sz="2300" dirty="0" smtClean="0"/>
              <a:t> the vice principal’s car and disappears, Callie, </a:t>
            </a:r>
            <a:r>
              <a:rPr lang="en-US" sz="2300" dirty="0" err="1" smtClean="0"/>
              <a:t>Nia</a:t>
            </a:r>
            <a:r>
              <a:rPr lang="en-US" sz="2300" dirty="0" smtClean="0"/>
              <a:t>, and Hal are blamed. Following a course that they suspect Amanda deliberately plotted,  they piece together some cryptic clues. Finding more questions than answers they quickly realize that before they can figure out what happened to Amanda—the girl who changed their lives—they'll need to solve the most important mystery of all: Who is Amanda Valentino? </a:t>
            </a:r>
            <a:endParaRPr lang="en-US" sz="23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0" y="0"/>
            <a:ext cx="9144000" cy="1143000"/>
          </a:xfrm>
        </p:spPr>
        <p:txBody>
          <a:bodyPr/>
          <a:lstStyle/>
          <a:p>
            <a:r>
              <a:rPr lang="en-US" dirty="0" smtClean="0">
                <a:solidFill>
                  <a:srgbClr val="00CC66"/>
                </a:solidFill>
                <a:latin typeface="Albertus Extra Bold" pitchFamily="34" charset="0"/>
              </a:rPr>
              <a:t>11 Birthdays</a:t>
            </a:r>
          </a:p>
        </p:txBody>
      </p:sp>
      <p:sp>
        <p:nvSpPr>
          <p:cNvPr id="21507" name="Rectangle 8"/>
          <p:cNvSpPr>
            <a:spLocks noChangeArrowheads="1"/>
          </p:cNvSpPr>
          <p:nvPr/>
        </p:nvSpPr>
        <p:spPr bwMode="auto">
          <a:xfrm>
            <a:off x="228600" y="5638800"/>
            <a:ext cx="4953000" cy="914400"/>
          </a:xfrm>
          <a:prstGeom prst="rect">
            <a:avLst/>
          </a:prstGeom>
          <a:noFill/>
          <a:ln w="9525">
            <a:noFill/>
            <a:miter lim="800000"/>
            <a:headEnd/>
            <a:tailEnd/>
          </a:ln>
        </p:spPr>
        <p:txBody>
          <a:bodyPr anchor="ctr"/>
          <a:lstStyle/>
          <a:p>
            <a:pPr algn="l"/>
            <a:r>
              <a:rPr lang="en-US" sz="3200" dirty="0">
                <a:solidFill>
                  <a:srgbClr val="00CC66"/>
                </a:solidFill>
              </a:rPr>
              <a:t>By</a:t>
            </a:r>
            <a:br>
              <a:rPr lang="en-US" sz="3200" dirty="0">
                <a:solidFill>
                  <a:srgbClr val="00CC66"/>
                </a:solidFill>
              </a:rPr>
            </a:br>
            <a:r>
              <a:rPr lang="en-US" sz="3200" dirty="0" smtClean="0">
                <a:solidFill>
                  <a:srgbClr val="00CC66"/>
                </a:solidFill>
              </a:rPr>
              <a:t>Wendy Mass</a:t>
            </a:r>
            <a:endParaRPr lang="en-US" sz="3200" dirty="0">
              <a:solidFill>
                <a:srgbClr val="00CC66"/>
              </a:solidFill>
            </a:endParaRPr>
          </a:p>
        </p:txBody>
      </p:sp>
      <p:pic>
        <p:nvPicPr>
          <p:cNvPr id="8" name="Content Placeholder 7" descr="11birthdays.jpg"/>
          <p:cNvPicPr>
            <a:picLocks noGrp="1" noChangeAspect="1"/>
          </p:cNvPicPr>
          <p:nvPr>
            <p:ph sz="half" idx="1"/>
          </p:nvPr>
        </p:nvPicPr>
        <p:blipFill>
          <a:blip r:embed="rId2" cstate="print"/>
          <a:stretch>
            <a:fillRect/>
          </a:stretch>
        </p:blipFill>
        <p:spPr>
          <a:xfrm>
            <a:off x="381000" y="1219200"/>
            <a:ext cx="2832354" cy="4114800"/>
          </a:xfrm>
        </p:spPr>
      </p:pic>
      <p:sp>
        <p:nvSpPr>
          <p:cNvPr id="5" name="TextBox 4"/>
          <p:cNvSpPr txBox="1"/>
          <p:nvPr/>
        </p:nvSpPr>
        <p:spPr>
          <a:xfrm>
            <a:off x="3429000" y="1143000"/>
            <a:ext cx="5562600" cy="5262979"/>
          </a:xfrm>
          <a:prstGeom prst="rect">
            <a:avLst/>
          </a:prstGeom>
          <a:noFill/>
        </p:spPr>
        <p:txBody>
          <a:bodyPr wrap="square" rtlCol="0">
            <a:spAutoFit/>
          </a:bodyPr>
          <a:lstStyle/>
          <a:p>
            <a:pPr algn="l"/>
            <a:r>
              <a:rPr lang="en-US" sz="2400" dirty="0" smtClean="0"/>
              <a:t>It's Amanda's 11th birthday and she is super excited. But from the start, everything goes wrong. The worst part of it all is that she and her best friend, Leo, with whom she's shared every birthday, are on the outs and this will be the first birthday they haven't shared together. When Amanda turns in for the night, glad to have her birthday behind her, she wakes up happy for a new day. Or is it? Her birthday seems to be repeating itself. What is going on?! And how can she fix it? </a:t>
            </a:r>
            <a:endParaRPr lang="en-US" sz="2400" dirty="0"/>
          </a:p>
        </p:txBody>
      </p:sp>
    </p:spTree>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1221</TotalTime>
  <Words>1163</Words>
  <Application>Microsoft Office PowerPoint</Application>
  <PresentationFormat>On-screen Show (4:3)</PresentationFormat>
  <Paragraphs>43</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Louisiana Young Readers’ Choice Award</vt:lpstr>
      <vt:lpstr>The Haunting of Derek Stone City of the Dead</vt:lpstr>
      <vt:lpstr>Young Samurai The Way of the Warrior</vt:lpstr>
      <vt:lpstr>Wings The Mysterious Mr. Spines</vt:lpstr>
      <vt:lpstr>Closed for the Season</vt:lpstr>
      <vt:lpstr>Dormia</vt:lpstr>
      <vt:lpstr>Dying to Meet You</vt:lpstr>
      <vt:lpstr>invisible I / The Amanda Project Book 1</vt:lpstr>
      <vt:lpstr>11 Birthdays</vt:lpstr>
      <vt:lpstr>Brand-New Emily</vt:lpstr>
      <vt:lpstr>Jolted Newton Starker’s Rules for Survival</vt:lpstr>
      <vt:lpstr>a truth worth tellin’</vt:lpstr>
      <vt:lpstr>Malice</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Kirsten M. Steintrager</dc:creator>
  <cp:lastModifiedBy>Angela Germany</cp:lastModifiedBy>
  <cp:revision>115</cp:revision>
  <dcterms:created xsi:type="dcterms:W3CDTF">2005-05-21T18:10:15Z</dcterms:created>
  <dcterms:modified xsi:type="dcterms:W3CDTF">2011-04-11T13:36:16Z</dcterms:modified>
</cp:coreProperties>
</file>