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71" r:id="rId2"/>
    <p:sldId id="289" r:id="rId3"/>
    <p:sldId id="276" r:id="rId4"/>
    <p:sldId id="290" r:id="rId5"/>
    <p:sldId id="277" r:id="rId6"/>
    <p:sldId id="283" r:id="rId7"/>
    <p:sldId id="281" r:id="rId8"/>
    <p:sldId id="278" r:id="rId9"/>
    <p:sldId id="272" r:id="rId10"/>
    <p:sldId id="291" r:id="rId11"/>
    <p:sldId id="284" r:id="rId12"/>
    <p:sldId id="279" r:id="rId13"/>
    <p:sldId id="273" r:id="rId14"/>
  </p:sldIdLst>
  <p:sldSz cx="9144000" cy="6858000" type="screen4x3"/>
  <p:notesSz cx="9296400" cy="7010400"/>
  <p:defaultTextStyle>
    <a:defPPr>
      <a:defRPr lang="en-US"/>
    </a:defPPr>
    <a:lvl1pPr algn="ctr" rtl="0" eaLnBrk="0" fontAlgn="base" hangingPunct="0">
      <a:spcBef>
        <a:spcPct val="0"/>
      </a:spcBef>
      <a:spcAft>
        <a:spcPct val="0"/>
      </a:spcAft>
      <a:defRPr sz="4000" kern="1200">
        <a:solidFill>
          <a:schemeClr val="tx1"/>
        </a:solidFill>
        <a:latin typeface="Albertus Extra Bold" pitchFamily="34" charset="0"/>
        <a:ea typeface="+mn-ea"/>
        <a:cs typeface="+mn-cs"/>
      </a:defRPr>
    </a:lvl1pPr>
    <a:lvl2pPr marL="457200" algn="ctr" rtl="0" eaLnBrk="0" fontAlgn="base" hangingPunct="0">
      <a:spcBef>
        <a:spcPct val="0"/>
      </a:spcBef>
      <a:spcAft>
        <a:spcPct val="0"/>
      </a:spcAft>
      <a:defRPr sz="4000" kern="1200">
        <a:solidFill>
          <a:schemeClr val="tx1"/>
        </a:solidFill>
        <a:latin typeface="Albertus Extra Bold" pitchFamily="34" charset="0"/>
        <a:ea typeface="+mn-ea"/>
        <a:cs typeface="+mn-cs"/>
      </a:defRPr>
    </a:lvl2pPr>
    <a:lvl3pPr marL="914400" algn="ctr" rtl="0" eaLnBrk="0" fontAlgn="base" hangingPunct="0">
      <a:spcBef>
        <a:spcPct val="0"/>
      </a:spcBef>
      <a:spcAft>
        <a:spcPct val="0"/>
      </a:spcAft>
      <a:defRPr sz="4000" kern="1200">
        <a:solidFill>
          <a:schemeClr val="tx1"/>
        </a:solidFill>
        <a:latin typeface="Albertus Extra Bold" pitchFamily="34" charset="0"/>
        <a:ea typeface="+mn-ea"/>
        <a:cs typeface="+mn-cs"/>
      </a:defRPr>
    </a:lvl3pPr>
    <a:lvl4pPr marL="1371600" algn="ctr" rtl="0" eaLnBrk="0" fontAlgn="base" hangingPunct="0">
      <a:spcBef>
        <a:spcPct val="0"/>
      </a:spcBef>
      <a:spcAft>
        <a:spcPct val="0"/>
      </a:spcAft>
      <a:defRPr sz="4000" kern="1200">
        <a:solidFill>
          <a:schemeClr val="tx1"/>
        </a:solidFill>
        <a:latin typeface="Albertus Extra Bold" pitchFamily="34" charset="0"/>
        <a:ea typeface="+mn-ea"/>
        <a:cs typeface="+mn-cs"/>
      </a:defRPr>
    </a:lvl4pPr>
    <a:lvl5pPr marL="1828800" algn="ctr" rtl="0" eaLnBrk="0" fontAlgn="base" hangingPunct="0">
      <a:spcBef>
        <a:spcPct val="0"/>
      </a:spcBef>
      <a:spcAft>
        <a:spcPct val="0"/>
      </a:spcAft>
      <a:defRPr sz="4000" kern="1200">
        <a:solidFill>
          <a:schemeClr val="tx1"/>
        </a:solidFill>
        <a:latin typeface="Albertus Extra Bold" pitchFamily="34" charset="0"/>
        <a:ea typeface="+mn-ea"/>
        <a:cs typeface="+mn-cs"/>
      </a:defRPr>
    </a:lvl5pPr>
    <a:lvl6pPr marL="2286000" algn="l" defTabSz="914400" rtl="0" eaLnBrk="1" latinLnBrk="0" hangingPunct="1">
      <a:defRPr sz="4000" kern="1200">
        <a:solidFill>
          <a:schemeClr val="tx1"/>
        </a:solidFill>
        <a:latin typeface="Albertus Extra Bold" pitchFamily="34" charset="0"/>
        <a:ea typeface="+mn-ea"/>
        <a:cs typeface="+mn-cs"/>
      </a:defRPr>
    </a:lvl6pPr>
    <a:lvl7pPr marL="2743200" algn="l" defTabSz="914400" rtl="0" eaLnBrk="1" latinLnBrk="0" hangingPunct="1">
      <a:defRPr sz="4000" kern="1200">
        <a:solidFill>
          <a:schemeClr val="tx1"/>
        </a:solidFill>
        <a:latin typeface="Albertus Extra Bold" pitchFamily="34" charset="0"/>
        <a:ea typeface="+mn-ea"/>
        <a:cs typeface="+mn-cs"/>
      </a:defRPr>
    </a:lvl7pPr>
    <a:lvl8pPr marL="3200400" algn="l" defTabSz="914400" rtl="0" eaLnBrk="1" latinLnBrk="0" hangingPunct="1">
      <a:defRPr sz="4000" kern="1200">
        <a:solidFill>
          <a:schemeClr val="tx1"/>
        </a:solidFill>
        <a:latin typeface="Albertus Extra Bold" pitchFamily="34" charset="0"/>
        <a:ea typeface="+mn-ea"/>
        <a:cs typeface="+mn-cs"/>
      </a:defRPr>
    </a:lvl8pPr>
    <a:lvl9pPr marL="3657600" algn="l" defTabSz="914400" rtl="0" eaLnBrk="1" latinLnBrk="0" hangingPunct="1">
      <a:defRPr sz="4000" kern="1200">
        <a:solidFill>
          <a:schemeClr val="tx1"/>
        </a:solidFill>
        <a:latin typeface="Albertus Extra Bold"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990033"/>
    <a:srgbClr val="333399"/>
    <a:srgbClr val="003366"/>
    <a:srgbClr val="669900"/>
    <a:srgbClr val="9898BA"/>
    <a:srgbClr val="CCCCFF"/>
    <a:srgbClr val="666699"/>
    <a:srgbClr val="0033CC"/>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9" d="100"/>
          <a:sy n="79" d="100"/>
        </p:scale>
        <p:origin x="-84" y="-3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0" d="100"/>
          <a:sy n="40" d="100"/>
        </p:scale>
        <p:origin x="-1488" y="-96"/>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fld id="{81F21B27-69EB-4628-80E6-9300112CABB8}" type="datetimeFigureOut">
              <a:rPr lang="en-US" smtClean="0"/>
              <a:pPr/>
              <a:t>3/14/2013</a:t>
            </a:fld>
            <a:endParaRPr lang="en-US"/>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17127560-3B86-4B7E-9856-F60DB03C9642}" type="slidenum">
              <a:rPr lang="en-US" smtClean="0"/>
              <a:pPr/>
              <a:t>‹#›</a:t>
            </a:fld>
            <a:endParaRPr lang="en-US"/>
          </a:p>
        </p:txBody>
      </p:sp>
    </p:spTree>
    <p:extLst>
      <p:ext uri="{BB962C8B-B14F-4D97-AF65-F5344CB8AC3E}">
        <p14:creationId xmlns:p14="http://schemas.microsoft.com/office/powerpoint/2010/main" val="3676016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4028440" cy="3505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a:defRPr sz="1200">
                <a:latin typeface="Times New Roman" pitchFamily="18" charset="0"/>
              </a:defRPr>
            </a:lvl1pPr>
          </a:lstStyle>
          <a:p>
            <a:pPr>
              <a:defRPr/>
            </a:pPr>
            <a:endParaRPr lang="en-US"/>
          </a:p>
        </p:txBody>
      </p:sp>
      <p:sp>
        <p:nvSpPr>
          <p:cNvPr id="14339" name="Rectangle 3"/>
          <p:cNvSpPr>
            <a:spLocks noGrp="1" noChangeArrowheads="1"/>
          </p:cNvSpPr>
          <p:nvPr>
            <p:ph type="dt" idx="1"/>
          </p:nvPr>
        </p:nvSpPr>
        <p:spPr bwMode="auto">
          <a:xfrm>
            <a:off x="5267960" y="0"/>
            <a:ext cx="4028440" cy="3505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29700" name="Rectangle 4"/>
          <p:cNvSpPr>
            <a:spLocks noGrp="1" noRot="1" noChangeAspect="1" noChangeArrowheads="1" noTextEdit="1"/>
          </p:cNvSpPr>
          <p:nvPr>
            <p:ph type="sldImg" idx="2"/>
          </p:nvPr>
        </p:nvSpPr>
        <p:spPr bwMode="auto">
          <a:xfrm>
            <a:off x="2895600" y="525463"/>
            <a:ext cx="3505200" cy="262890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1239520" y="3329940"/>
            <a:ext cx="6817360" cy="31546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342" name="Rectangle 6"/>
          <p:cNvSpPr>
            <a:spLocks noGrp="1" noChangeArrowheads="1"/>
          </p:cNvSpPr>
          <p:nvPr>
            <p:ph type="ftr" sz="quarter" idx="4"/>
          </p:nvPr>
        </p:nvSpPr>
        <p:spPr bwMode="auto">
          <a:xfrm>
            <a:off x="0" y="6659880"/>
            <a:ext cx="4028440" cy="3505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a:defRPr sz="1200">
                <a:latin typeface="Times New Roman" pitchFamily="18" charset="0"/>
              </a:defRPr>
            </a:lvl1pPr>
          </a:lstStyle>
          <a:p>
            <a:pPr>
              <a:defRPr/>
            </a:pPr>
            <a:endParaRPr lang="en-US"/>
          </a:p>
        </p:txBody>
      </p:sp>
      <p:sp>
        <p:nvSpPr>
          <p:cNvPr id="14343" name="Rectangle 7"/>
          <p:cNvSpPr>
            <a:spLocks noGrp="1" noChangeArrowheads="1"/>
          </p:cNvSpPr>
          <p:nvPr>
            <p:ph type="sldNum" sz="quarter" idx="5"/>
          </p:nvPr>
        </p:nvSpPr>
        <p:spPr bwMode="auto">
          <a:xfrm>
            <a:off x="5267960" y="6659880"/>
            <a:ext cx="4028440" cy="3505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Times New Roman" pitchFamily="18" charset="0"/>
              </a:defRPr>
            </a:lvl1pPr>
          </a:lstStyle>
          <a:p>
            <a:pPr>
              <a:defRPr/>
            </a:pPr>
            <a:fld id="{BEAA37DE-66E4-4DBD-95F0-FFFBE174DC34}" type="slidenum">
              <a:rPr lang="en-US"/>
              <a:pPr>
                <a:defRPr/>
              </a:pPr>
              <a:t>‹#›</a:t>
            </a:fld>
            <a:endParaRPr lang="en-US"/>
          </a:p>
        </p:txBody>
      </p:sp>
    </p:spTree>
    <p:extLst>
      <p:ext uri="{BB962C8B-B14F-4D97-AF65-F5344CB8AC3E}">
        <p14:creationId xmlns:p14="http://schemas.microsoft.com/office/powerpoint/2010/main" val="5389237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E377034D-E81F-4889-812D-C8E6C22D9613}" type="slidenum">
              <a:rPr lang="en-US"/>
              <a:pPr>
                <a:defRPr/>
              </a:pPr>
              <a:t>‹#›</a:t>
            </a:fld>
            <a:endParaRPr lang="en-US"/>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05021C79-AA09-47D6-BC47-32E690AD0ADF}" type="slidenum">
              <a:rPr lang="en-US"/>
              <a:pPr>
                <a:defRPr/>
              </a:pPr>
              <a:t>‹#›</a:t>
            </a:fld>
            <a:endParaRPr lang="en-US"/>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20669D78-1085-46A7-9C34-D59C71094808}" type="slidenum">
              <a:rPr lang="en-US"/>
              <a:pPr>
                <a:defRPr/>
              </a:pPr>
              <a:t>‹#›</a:t>
            </a:fld>
            <a:endParaRPr lang="en-US"/>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117C9C28-3B6B-4836-88F6-CF093A2C2630}" type="slidenum">
              <a:rPr lang="en-US"/>
              <a:pPr>
                <a:defRPr/>
              </a:pPr>
              <a:t>‹#›</a:t>
            </a:fld>
            <a:endParaRPr lang="en-US"/>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9D4457D2-CA91-46A4-8A0B-71441CC84A80}" type="slidenum">
              <a:rPr lang="en-US"/>
              <a:pPr>
                <a:defRPr/>
              </a:pPr>
              <a:t>‹#›</a:t>
            </a:fld>
            <a:endParaRPr lang="en-US"/>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6A1E09FE-EF1C-453D-96A7-9183552C8AC1}" type="slidenum">
              <a:rPr lang="en-US"/>
              <a:pPr>
                <a:defRPr/>
              </a:pPr>
              <a:t>‹#›</a:t>
            </a:fld>
            <a:endParaRPr lang="en-US"/>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endParaRPr lang="en-US"/>
          </a:p>
        </p:txBody>
      </p:sp>
      <p:sp>
        <p:nvSpPr>
          <p:cNvPr id="8" name="Rectangle 5"/>
          <p:cNvSpPr>
            <a:spLocks noGrp="1" noChangeArrowheads="1"/>
          </p:cNvSpPr>
          <p:nvPr>
            <p:ph type="ftr" sz="quarter" idx="11"/>
          </p:nvPr>
        </p:nvSpPr>
        <p:spPr/>
        <p:txBody>
          <a:bodyPr/>
          <a:lstStyle>
            <a:lvl1pPr>
              <a:defRPr/>
            </a:lvl1pPr>
          </a:lstStyle>
          <a:p>
            <a:pPr>
              <a:defRPr/>
            </a:pPr>
            <a:endParaRPr lang="en-US"/>
          </a:p>
        </p:txBody>
      </p:sp>
      <p:sp>
        <p:nvSpPr>
          <p:cNvPr id="9" name="Rectangle 6"/>
          <p:cNvSpPr>
            <a:spLocks noGrp="1" noChangeArrowheads="1"/>
          </p:cNvSpPr>
          <p:nvPr>
            <p:ph type="sldNum" sz="quarter" idx="12"/>
          </p:nvPr>
        </p:nvSpPr>
        <p:spPr/>
        <p:txBody>
          <a:bodyPr/>
          <a:lstStyle>
            <a:lvl1pPr>
              <a:defRPr/>
            </a:lvl1pPr>
          </a:lstStyle>
          <a:p>
            <a:pPr>
              <a:defRPr/>
            </a:pPr>
            <a:fld id="{97EF7C5B-563F-4DB3-8880-C4502BB2ECAA}" type="slidenum">
              <a:rPr lang="en-US"/>
              <a:pPr>
                <a:defRPr/>
              </a:pPr>
              <a:t>‹#›</a:t>
            </a:fld>
            <a:endParaRPr lang="en-US"/>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632C1A9E-D379-4607-938D-1BC3913B3660}" type="slidenum">
              <a:rPr lang="en-US"/>
              <a:pPr>
                <a:defRPr/>
              </a:pPr>
              <a:t>‹#›</a:t>
            </a:fld>
            <a:endParaRPr lang="en-US"/>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vl1pPr>
          </a:lstStyle>
          <a:p>
            <a:pPr>
              <a:defRPr/>
            </a:pPr>
            <a:fld id="{87644689-DECB-4EF6-8EE1-E412D9E23DF7}" type="slidenum">
              <a:rPr lang="en-US"/>
              <a:pPr>
                <a:defRPr/>
              </a:pPr>
              <a:t>‹#›</a:t>
            </a:fld>
            <a:endParaRPr lang="en-US"/>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DFF3A23D-F28B-4362-85B2-2F3297768066}" type="slidenum">
              <a:rPr lang="en-US"/>
              <a:pPr>
                <a:defRPr/>
              </a:pPr>
              <a:t>‹#›</a:t>
            </a:fld>
            <a:endParaRPr lang="en-US"/>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C49E82E1-662F-4630-AD38-2C941ABE03C2}" type="slidenum">
              <a:rPr lang="en-US"/>
              <a:pPr>
                <a:defRPr/>
              </a:pPr>
              <a:t>‹#›</a:t>
            </a:fld>
            <a:endParaRPr lang="en-US"/>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mn-lt"/>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007BADD7-BE2C-4FD9-B46D-7B0B5155E87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ransition spd="slow"/>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0" y="1066800"/>
            <a:ext cx="9144000" cy="1143000"/>
          </a:xfrm>
        </p:spPr>
        <p:txBody>
          <a:bodyPr/>
          <a:lstStyle/>
          <a:p>
            <a:r>
              <a:rPr lang="en-US" sz="3600" b="1" smtClean="0">
                <a:solidFill>
                  <a:srgbClr val="0066CC"/>
                </a:solidFill>
                <a:latin typeface="Albertus Extra Bold" pitchFamily="34" charset="0"/>
              </a:rPr>
              <a:t>Louisiana Young Readers’ Choice Award</a:t>
            </a:r>
            <a:endParaRPr lang="en-US" smtClean="0"/>
          </a:p>
        </p:txBody>
      </p:sp>
      <p:sp>
        <p:nvSpPr>
          <p:cNvPr id="13315" name="Rectangle 3"/>
          <p:cNvSpPr>
            <a:spLocks noGrp="1" noChangeArrowheads="1"/>
          </p:cNvSpPr>
          <p:nvPr>
            <p:ph type="subTitle" idx="1"/>
          </p:nvPr>
        </p:nvSpPr>
        <p:spPr>
          <a:xfrm>
            <a:off x="2209800" y="2971800"/>
            <a:ext cx="6400800" cy="1752600"/>
          </a:xfrm>
        </p:spPr>
        <p:txBody>
          <a:bodyPr anchor="ctr" anchorCtr="1"/>
          <a:lstStyle/>
          <a:p>
            <a:r>
              <a:rPr lang="en-US" b="1" dirty="0" smtClean="0">
                <a:solidFill>
                  <a:srgbClr val="009999"/>
                </a:solidFill>
                <a:latin typeface="Albertus Medium" pitchFamily="34" charset="0"/>
              </a:rPr>
              <a:t>Grades 6 - 8</a:t>
            </a:r>
            <a:endParaRPr lang="en-US" b="1" dirty="0" smtClean="0"/>
          </a:p>
        </p:txBody>
      </p:sp>
      <p:pic>
        <p:nvPicPr>
          <p:cNvPr id="13316" name="Picture 4" descr="halfaward"/>
          <p:cNvPicPr>
            <a:picLocks noChangeAspect="1" noChangeArrowheads="1"/>
          </p:cNvPicPr>
          <p:nvPr/>
        </p:nvPicPr>
        <p:blipFill>
          <a:blip r:embed="rId2" cstate="print"/>
          <a:srcRect/>
          <a:stretch>
            <a:fillRect/>
          </a:stretch>
        </p:blipFill>
        <p:spPr bwMode="auto">
          <a:xfrm>
            <a:off x="914400" y="2514600"/>
            <a:ext cx="2743200" cy="2717800"/>
          </a:xfrm>
          <a:prstGeom prst="rect">
            <a:avLst/>
          </a:prstGeom>
          <a:noFill/>
          <a:ln w="9525">
            <a:noFill/>
            <a:miter lim="800000"/>
            <a:headEnd/>
            <a:tailEnd/>
          </a:ln>
        </p:spPr>
      </p:pic>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Grp="1" noChangeArrowheads="1"/>
          </p:cNvSpPr>
          <p:nvPr>
            <p:ph type="title"/>
          </p:nvPr>
        </p:nvSpPr>
        <p:spPr>
          <a:xfrm>
            <a:off x="0" y="0"/>
            <a:ext cx="9144000" cy="1143000"/>
          </a:xfrm>
        </p:spPr>
        <p:txBody>
          <a:bodyPr/>
          <a:lstStyle/>
          <a:p>
            <a:r>
              <a:rPr lang="en-US" b="1" dirty="0" smtClean="0">
                <a:solidFill>
                  <a:srgbClr val="990033"/>
                </a:solidFill>
                <a:latin typeface="Albertus Extra Bold" pitchFamily="34" charset="0"/>
              </a:rPr>
              <a:t>Variant</a:t>
            </a:r>
          </a:p>
        </p:txBody>
      </p:sp>
      <p:sp>
        <p:nvSpPr>
          <p:cNvPr id="26627" name="Rectangle 8"/>
          <p:cNvSpPr>
            <a:spLocks noChangeArrowheads="1"/>
          </p:cNvSpPr>
          <p:nvPr/>
        </p:nvSpPr>
        <p:spPr bwMode="auto">
          <a:xfrm>
            <a:off x="228600" y="5715000"/>
            <a:ext cx="4495800" cy="947738"/>
          </a:xfrm>
          <a:prstGeom prst="rect">
            <a:avLst/>
          </a:prstGeom>
          <a:noFill/>
          <a:ln w="9525">
            <a:noFill/>
            <a:miter lim="800000"/>
            <a:headEnd/>
            <a:tailEnd/>
          </a:ln>
        </p:spPr>
        <p:txBody>
          <a:bodyPr anchor="ctr"/>
          <a:lstStyle/>
          <a:p>
            <a:pPr algn="l"/>
            <a:r>
              <a:rPr lang="en-US" sz="3200" dirty="0">
                <a:solidFill>
                  <a:srgbClr val="990033"/>
                </a:solidFill>
              </a:rPr>
              <a:t>By</a:t>
            </a:r>
            <a:br>
              <a:rPr lang="en-US" sz="3200" dirty="0">
                <a:solidFill>
                  <a:srgbClr val="990033"/>
                </a:solidFill>
              </a:rPr>
            </a:br>
            <a:r>
              <a:rPr lang="en-US" sz="3200" dirty="0" smtClean="0">
                <a:solidFill>
                  <a:srgbClr val="990033"/>
                </a:solidFill>
              </a:rPr>
              <a:t>Robison Wells</a:t>
            </a:r>
            <a:endParaRPr lang="en-US" sz="4400" dirty="0">
              <a:solidFill>
                <a:srgbClr val="990033"/>
              </a:solidFill>
              <a:latin typeface="Times New Roman" pitchFamily="18" charset="0"/>
            </a:endParaRPr>
          </a:p>
        </p:txBody>
      </p:sp>
      <p:pic>
        <p:nvPicPr>
          <p:cNvPr id="9" name="Content Placeholder 8" descr="flight.jpg"/>
          <p:cNvPicPr>
            <a:picLocks noGrp="1" noChangeAspect="1"/>
          </p:cNvPicPr>
          <p:nvPr>
            <p:ph sz="half" idx="1"/>
          </p:nvPr>
        </p:nvPicPr>
        <p:blipFill>
          <a:blip r:embed="rId2" cstate="print"/>
          <a:stretch>
            <a:fillRect/>
          </a:stretch>
        </p:blipFill>
        <p:spPr>
          <a:xfrm>
            <a:off x="152401" y="1752600"/>
            <a:ext cx="2466975" cy="3810000"/>
          </a:xfrm>
          <a:ln w="9525" cmpd="sng"/>
        </p:spPr>
      </p:pic>
      <p:sp>
        <p:nvSpPr>
          <p:cNvPr id="3" name="TextBox 2"/>
          <p:cNvSpPr txBox="1"/>
          <p:nvPr/>
        </p:nvSpPr>
        <p:spPr>
          <a:xfrm>
            <a:off x="2743200" y="1066800"/>
            <a:ext cx="6248400" cy="5262979"/>
          </a:xfrm>
          <a:prstGeom prst="rect">
            <a:avLst/>
          </a:prstGeom>
          <a:noFill/>
        </p:spPr>
        <p:txBody>
          <a:bodyPr wrap="square" rtlCol="0">
            <a:spAutoFit/>
          </a:bodyPr>
          <a:lstStyle/>
          <a:p>
            <a:pPr algn="l"/>
            <a:r>
              <a:rPr lang="en-US" sz="2800" dirty="0"/>
              <a:t>When </a:t>
            </a:r>
            <a:r>
              <a:rPr lang="en-US" sz="2800" dirty="0" smtClean="0"/>
              <a:t>Benson accepts </a:t>
            </a:r>
            <a:r>
              <a:rPr lang="en-US" sz="2800" dirty="0"/>
              <a:t>a scholarship to </a:t>
            </a:r>
            <a:r>
              <a:rPr lang="en-US" sz="2800" dirty="0" smtClean="0"/>
              <a:t>elite </a:t>
            </a:r>
            <a:r>
              <a:rPr lang="en-US" sz="2800" dirty="0" err="1"/>
              <a:t>Maxfield</a:t>
            </a:r>
            <a:r>
              <a:rPr lang="en-US" sz="2800" dirty="0"/>
              <a:t> Academy, he thinks he will be leaving his troubled foster care life behind for a new </a:t>
            </a:r>
            <a:r>
              <a:rPr lang="en-US" sz="2800" dirty="0" smtClean="0"/>
              <a:t>start. </a:t>
            </a:r>
            <a:r>
              <a:rPr lang="en-US" sz="2800" dirty="0"/>
              <a:t>Instead, he finds himself trapped on the remote campus with no teachers, no classes, video cameras </a:t>
            </a:r>
            <a:r>
              <a:rPr lang="en-US" sz="2800" dirty="0" smtClean="0"/>
              <a:t>recording </a:t>
            </a:r>
            <a:r>
              <a:rPr lang="en-US" sz="2800" dirty="0"/>
              <a:t>his every move, and </a:t>
            </a:r>
            <a:r>
              <a:rPr lang="en-US" sz="2800" dirty="0" smtClean="0"/>
              <a:t>other </a:t>
            </a:r>
            <a:r>
              <a:rPr lang="en-US" sz="2800" dirty="0"/>
              <a:t>students who have divided themselves into rival gangs. </a:t>
            </a:r>
            <a:r>
              <a:rPr lang="en-US" sz="2800" dirty="0" smtClean="0"/>
              <a:t>When  he discovers </a:t>
            </a:r>
            <a:r>
              <a:rPr lang="en-US" sz="2800" dirty="0"/>
              <a:t>the true purpose of the </a:t>
            </a:r>
            <a:r>
              <a:rPr lang="en-US" sz="2800" dirty="0" smtClean="0"/>
              <a:t>school, </a:t>
            </a:r>
            <a:r>
              <a:rPr lang="en-US" sz="2800" dirty="0" smtClean="0"/>
              <a:t>he realizes </a:t>
            </a:r>
            <a:r>
              <a:rPr lang="en-US" sz="2800" dirty="0"/>
              <a:t>that escape is the only option. </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Rectangle 4"/>
          <p:cNvSpPr>
            <a:spLocks noGrp="1" noChangeArrowheads="1"/>
          </p:cNvSpPr>
          <p:nvPr>
            <p:ph type="title"/>
          </p:nvPr>
        </p:nvSpPr>
        <p:spPr>
          <a:xfrm>
            <a:off x="0" y="0"/>
            <a:ext cx="9144000" cy="1143000"/>
          </a:xfrm>
        </p:spPr>
        <p:txBody>
          <a:bodyPr/>
          <a:lstStyle/>
          <a:p>
            <a:pPr>
              <a:defRPr/>
            </a:pPr>
            <a:r>
              <a:rPr lang="en-US" b="1" dirty="0" smtClean="0">
                <a:solidFill>
                  <a:srgbClr val="669900"/>
                </a:solidFill>
                <a:latin typeface="Albertus Extra Bold" pitchFamily="34" charset="0"/>
              </a:rPr>
              <a:t>Wild Life</a:t>
            </a:r>
          </a:p>
        </p:txBody>
      </p:sp>
      <p:sp>
        <p:nvSpPr>
          <p:cNvPr id="68616" name="Rectangle 8"/>
          <p:cNvSpPr>
            <a:spLocks noChangeArrowheads="1"/>
          </p:cNvSpPr>
          <p:nvPr/>
        </p:nvSpPr>
        <p:spPr bwMode="auto">
          <a:xfrm>
            <a:off x="304800" y="5715000"/>
            <a:ext cx="4419600" cy="990600"/>
          </a:xfrm>
          <a:prstGeom prst="rect">
            <a:avLst/>
          </a:prstGeom>
          <a:noFill/>
          <a:ln w="9525">
            <a:noFill/>
            <a:miter lim="800000"/>
            <a:headEnd/>
            <a:tailEnd/>
          </a:ln>
          <a:effectLst/>
        </p:spPr>
        <p:txBody>
          <a:bodyPr anchor="ctr"/>
          <a:lstStyle/>
          <a:p>
            <a:pPr>
              <a:defRPr/>
            </a:pPr>
            <a:r>
              <a:rPr lang="en-US" sz="3200" dirty="0">
                <a:solidFill>
                  <a:srgbClr val="996600"/>
                </a:solidFill>
              </a:rPr>
              <a:t/>
            </a:r>
            <a:br>
              <a:rPr lang="en-US" sz="3200" dirty="0">
                <a:solidFill>
                  <a:srgbClr val="996600"/>
                </a:solidFill>
              </a:rPr>
            </a:br>
            <a:endParaRPr lang="en-US" sz="3200" dirty="0" smtClean="0">
              <a:solidFill>
                <a:srgbClr val="996600"/>
              </a:solidFill>
            </a:endParaRPr>
          </a:p>
          <a:p>
            <a:pPr algn="l">
              <a:defRPr/>
            </a:pPr>
            <a:r>
              <a:rPr lang="en-US" sz="3200" dirty="0" smtClean="0">
                <a:solidFill>
                  <a:srgbClr val="669900"/>
                </a:solidFill>
              </a:rPr>
              <a:t>By</a:t>
            </a:r>
          </a:p>
          <a:p>
            <a:pPr algn="l">
              <a:defRPr/>
            </a:pPr>
            <a:r>
              <a:rPr lang="en-US" sz="3200" dirty="0" smtClean="0">
                <a:solidFill>
                  <a:srgbClr val="669900"/>
                </a:solidFill>
              </a:rPr>
              <a:t>Cynthia </a:t>
            </a:r>
            <a:r>
              <a:rPr lang="en-US" sz="3200" dirty="0" err="1" smtClean="0">
                <a:solidFill>
                  <a:srgbClr val="669900"/>
                </a:solidFill>
              </a:rPr>
              <a:t>DeFelice</a:t>
            </a:r>
            <a:r>
              <a:rPr lang="en-US" sz="3200" dirty="0">
                <a:solidFill>
                  <a:srgbClr val="003399"/>
                </a:solidFill>
              </a:rPr>
              <a:t/>
            </a:r>
            <a:br>
              <a:rPr lang="en-US" sz="3200" dirty="0">
                <a:solidFill>
                  <a:srgbClr val="003399"/>
                </a:solidFill>
              </a:rPr>
            </a:br>
            <a:r>
              <a:rPr lang="en-US" sz="3200" dirty="0">
                <a:solidFill>
                  <a:srgbClr val="996600"/>
                </a:solidFill>
              </a:rPr>
              <a:t/>
            </a:r>
            <a:br>
              <a:rPr lang="en-US" sz="3200" dirty="0">
                <a:solidFill>
                  <a:srgbClr val="996600"/>
                </a:solidFill>
              </a:rPr>
            </a:br>
            <a:endParaRPr lang="en-US" sz="4400" dirty="0">
              <a:solidFill>
                <a:schemeClr val="tx2"/>
              </a:solidFill>
              <a:latin typeface="Times New Roman" pitchFamily="18" charset="0"/>
            </a:endParaRPr>
          </a:p>
        </p:txBody>
      </p:sp>
      <p:pic>
        <p:nvPicPr>
          <p:cNvPr id="8" name="Content Placeholder 7" descr="moonshot.jpg"/>
          <p:cNvPicPr>
            <a:picLocks noGrp="1" noChangeAspect="1"/>
          </p:cNvPicPr>
          <p:nvPr>
            <p:ph sz="half" idx="1"/>
          </p:nvPr>
        </p:nvPicPr>
        <p:blipFill>
          <a:blip r:embed="rId2" cstate="print"/>
          <a:stretch>
            <a:fillRect/>
          </a:stretch>
        </p:blipFill>
        <p:spPr>
          <a:xfrm>
            <a:off x="152402" y="1981200"/>
            <a:ext cx="2339720" cy="3505199"/>
          </a:xfrm>
        </p:spPr>
      </p:pic>
      <p:sp>
        <p:nvSpPr>
          <p:cNvPr id="2" name="TextBox 1"/>
          <p:cNvSpPr txBox="1"/>
          <p:nvPr/>
        </p:nvSpPr>
        <p:spPr>
          <a:xfrm>
            <a:off x="2590800" y="1295400"/>
            <a:ext cx="6400800" cy="4832092"/>
          </a:xfrm>
          <a:prstGeom prst="rect">
            <a:avLst/>
          </a:prstGeom>
          <a:noFill/>
        </p:spPr>
        <p:txBody>
          <a:bodyPr wrap="square" rtlCol="0">
            <a:spAutoFit/>
          </a:bodyPr>
          <a:lstStyle/>
          <a:p>
            <a:pPr algn="l"/>
            <a:r>
              <a:rPr lang="en-US" sz="2800" dirty="0"/>
              <a:t>Erik’s plans to spend the hunting season with his </a:t>
            </a:r>
            <a:r>
              <a:rPr lang="en-US" sz="2800" dirty="0" smtClean="0"/>
              <a:t>best friend </a:t>
            </a:r>
            <a:r>
              <a:rPr lang="en-US" sz="2800" dirty="0"/>
              <a:t>are destroyed when both his parents are deployed overseas and he is sent to live with grandparents he barely knows. After rescuing a stray dog who was attacked by a porcupine, Erik’s grandfather tells him the dog can’t stay. He decides to run away, taking the dog and a shotgun, certain that they can make it on their own out </a:t>
            </a:r>
            <a:r>
              <a:rPr lang="en-US" sz="2800" dirty="0" smtClean="0"/>
              <a:t>in the wild.</a:t>
            </a:r>
            <a:endParaRPr lang="en-US" sz="2800" dirty="0"/>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Rectangle 4"/>
          <p:cNvSpPr>
            <a:spLocks noGrp="1" noChangeArrowheads="1"/>
          </p:cNvSpPr>
          <p:nvPr>
            <p:ph type="title"/>
          </p:nvPr>
        </p:nvSpPr>
        <p:spPr>
          <a:xfrm>
            <a:off x="0" y="0"/>
            <a:ext cx="9144000" cy="1143000"/>
          </a:xfrm>
        </p:spPr>
        <p:txBody>
          <a:bodyPr/>
          <a:lstStyle/>
          <a:p>
            <a:pPr>
              <a:defRPr/>
            </a:pPr>
            <a:r>
              <a:rPr lang="en-US" b="1" dirty="0" smtClean="0">
                <a:solidFill>
                  <a:srgbClr val="333399"/>
                </a:solidFill>
                <a:latin typeface="Albertus Extra Bold" pitchFamily="34" charset="0"/>
              </a:rPr>
              <a:t>Wonderstruck</a:t>
            </a:r>
          </a:p>
        </p:txBody>
      </p:sp>
      <p:sp>
        <p:nvSpPr>
          <p:cNvPr id="63496" name="Rectangle 8"/>
          <p:cNvSpPr>
            <a:spLocks noChangeArrowheads="1"/>
          </p:cNvSpPr>
          <p:nvPr/>
        </p:nvSpPr>
        <p:spPr bwMode="auto">
          <a:xfrm>
            <a:off x="228600" y="5638800"/>
            <a:ext cx="3581400" cy="947738"/>
          </a:xfrm>
          <a:prstGeom prst="rect">
            <a:avLst/>
          </a:prstGeom>
          <a:noFill/>
          <a:ln w="9525">
            <a:noFill/>
            <a:miter lim="800000"/>
            <a:headEnd/>
            <a:tailEnd/>
          </a:ln>
          <a:effectLst/>
        </p:spPr>
        <p:txBody>
          <a:bodyPr anchor="ctr"/>
          <a:lstStyle/>
          <a:p>
            <a:pPr algn="l">
              <a:defRPr/>
            </a:pPr>
            <a:r>
              <a:rPr lang="en-US" sz="3200" dirty="0">
                <a:solidFill>
                  <a:srgbClr val="333399"/>
                </a:solidFill>
              </a:rPr>
              <a:t>By</a:t>
            </a:r>
            <a:br>
              <a:rPr lang="en-US" sz="3200" dirty="0">
                <a:solidFill>
                  <a:srgbClr val="333399"/>
                </a:solidFill>
              </a:rPr>
            </a:br>
            <a:r>
              <a:rPr lang="en-US" sz="3200" dirty="0" smtClean="0">
                <a:solidFill>
                  <a:srgbClr val="333399"/>
                </a:solidFill>
              </a:rPr>
              <a:t>Brian Selznick</a:t>
            </a:r>
            <a:endParaRPr lang="en-US" sz="3200" dirty="0">
              <a:solidFill>
                <a:srgbClr val="333399"/>
              </a:solidFill>
              <a:latin typeface="Times New Roman" pitchFamily="18" charset="0"/>
            </a:endParaRPr>
          </a:p>
        </p:txBody>
      </p:sp>
      <p:pic>
        <p:nvPicPr>
          <p:cNvPr id="9" name="Content Placeholder 8" descr="redwoods.jpg"/>
          <p:cNvPicPr>
            <a:picLocks noGrp="1" noChangeAspect="1"/>
          </p:cNvPicPr>
          <p:nvPr>
            <p:ph sz="half" idx="1"/>
          </p:nvPr>
        </p:nvPicPr>
        <p:blipFill>
          <a:blip r:embed="rId2" cstate="print"/>
          <a:stretch>
            <a:fillRect/>
          </a:stretch>
        </p:blipFill>
        <p:spPr>
          <a:xfrm>
            <a:off x="152400" y="1371600"/>
            <a:ext cx="2697020" cy="4086393"/>
          </a:xfrm>
        </p:spPr>
      </p:pic>
      <p:sp>
        <p:nvSpPr>
          <p:cNvPr id="5" name="TextBox 4"/>
          <p:cNvSpPr txBox="1"/>
          <p:nvPr/>
        </p:nvSpPr>
        <p:spPr>
          <a:xfrm>
            <a:off x="3048000" y="1143000"/>
            <a:ext cx="5943600" cy="4832092"/>
          </a:xfrm>
          <a:prstGeom prst="rect">
            <a:avLst/>
          </a:prstGeom>
          <a:noFill/>
        </p:spPr>
        <p:txBody>
          <a:bodyPr wrap="square" rtlCol="0">
            <a:spAutoFit/>
          </a:bodyPr>
          <a:lstStyle/>
          <a:p>
            <a:pPr algn="l"/>
            <a:r>
              <a:rPr lang="en-US" sz="2800" dirty="0" smtClean="0"/>
              <a:t>Ben and Rose secretly wish their lives were different. Ben longs for the father he has never known. Rose dreams of a mysterious actress whose life she chronicles in a scrapbook. When Ben discovers a puzzling clue in his mother's room and Rose reads an enticing headline in the newspaper, both children set out alone on desperate quests to find what they are missing.</a:t>
            </a:r>
            <a:endParaRPr lang="en-US" sz="2800" dirty="0"/>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title"/>
          </p:nvPr>
        </p:nvSpPr>
        <p:spPr>
          <a:xfrm>
            <a:off x="0" y="0"/>
            <a:ext cx="9144000" cy="1143000"/>
          </a:xfrm>
        </p:spPr>
        <p:txBody>
          <a:bodyPr/>
          <a:lstStyle/>
          <a:p>
            <a:r>
              <a:rPr lang="en-US" b="1" dirty="0" smtClean="0">
                <a:solidFill>
                  <a:srgbClr val="FF0000"/>
                </a:solidFill>
                <a:latin typeface="Albertus Extra Bold" pitchFamily="34" charset="0"/>
              </a:rPr>
              <a:t>A World Without Heroes</a:t>
            </a:r>
          </a:p>
        </p:txBody>
      </p:sp>
      <p:pic>
        <p:nvPicPr>
          <p:cNvPr id="10" name="Content Placeholder 9" descr="outlaws.jpg"/>
          <p:cNvPicPr>
            <a:picLocks noGrp="1" noChangeAspect="1"/>
          </p:cNvPicPr>
          <p:nvPr>
            <p:ph sz="half" idx="1"/>
          </p:nvPr>
        </p:nvPicPr>
        <p:blipFill>
          <a:blip r:embed="rId2" cstate="print"/>
          <a:stretch>
            <a:fillRect/>
          </a:stretch>
        </p:blipFill>
        <p:spPr>
          <a:xfrm>
            <a:off x="228600" y="1447800"/>
            <a:ext cx="2715768" cy="4114800"/>
          </a:xfrm>
        </p:spPr>
      </p:pic>
      <p:sp>
        <p:nvSpPr>
          <p:cNvPr id="7" name="Rectangle 8"/>
          <p:cNvSpPr>
            <a:spLocks noChangeArrowheads="1"/>
          </p:cNvSpPr>
          <p:nvPr/>
        </p:nvSpPr>
        <p:spPr bwMode="auto">
          <a:xfrm>
            <a:off x="152400" y="5791200"/>
            <a:ext cx="4495800" cy="838200"/>
          </a:xfrm>
          <a:prstGeom prst="rect">
            <a:avLst/>
          </a:prstGeom>
          <a:noFill/>
          <a:ln w="9525">
            <a:noFill/>
            <a:miter lim="800000"/>
            <a:headEnd/>
            <a:tailEnd/>
          </a:ln>
        </p:spPr>
        <p:txBody>
          <a:bodyPr anchor="ctr"/>
          <a:lstStyle/>
          <a:p>
            <a:pPr algn="l"/>
            <a:r>
              <a:rPr lang="en-US" sz="3200" dirty="0" smtClean="0">
                <a:solidFill>
                  <a:srgbClr val="FF0000"/>
                </a:solidFill>
              </a:rPr>
              <a:t>By</a:t>
            </a:r>
            <a:br>
              <a:rPr lang="en-US" sz="3200" dirty="0" smtClean="0">
                <a:solidFill>
                  <a:srgbClr val="FF0000"/>
                </a:solidFill>
              </a:rPr>
            </a:br>
            <a:r>
              <a:rPr lang="en-US" sz="3200" dirty="0" smtClean="0">
                <a:solidFill>
                  <a:srgbClr val="FF0000"/>
                </a:solidFill>
              </a:rPr>
              <a:t>Brandon Mull</a:t>
            </a:r>
            <a:endParaRPr lang="en-US" sz="4400" dirty="0">
              <a:solidFill>
                <a:srgbClr val="FF0000"/>
              </a:solidFill>
              <a:latin typeface="Times New Roman" pitchFamily="18" charset="0"/>
            </a:endParaRPr>
          </a:p>
        </p:txBody>
      </p:sp>
      <p:sp>
        <p:nvSpPr>
          <p:cNvPr id="5" name="TextBox 4"/>
          <p:cNvSpPr txBox="1"/>
          <p:nvPr/>
        </p:nvSpPr>
        <p:spPr>
          <a:xfrm>
            <a:off x="3200400" y="1371600"/>
            <a:ext cx="5638800" cy="3970318"/>
          </a:xfrm>
          <a:prstGeom prst="rect">
            <a:avLst/>
          </a:prstGeom>
          <a:noFill/>
        </p:spPr>
        <p:txBody>
          <a:bodyPr wrap="square" rtlCol="0">
            <a:spAutoFit/>
          </a:bodyPr>
          <a:lstStyle/>
          <a:p>
            <a:pPr algn="l"/>
            <a:r>
              <a:rPr lang="en-US" sz="2800" dirty="0" smtClean="0"/>
              <a:t>Jason finds himself in the land of </a:t>
            </a:r>
            <a:r>
              <a:rPr lang="en-US" sz="2800" dirty="0" err="1"/>
              <a:t>Lyrian</a:t>
            </a:r>
            <a:r>
              <a:rPr lang="en-US" sz="2800" dirty="0"/>
              <a:t> , a magical realm ruled by a wizard. </a:t>
            </a:r>
            <a:r>
              <a:rPr lang="en-US" sz="2800" dirty="0" smtClean="0"/>
              <a:t>He is a </a:t>
            </a:r>
            <a:r>
              <a:rPr lang="en-US" sz="2800" dirty="0" err="1" smtClean="0"/>
              <a:t>Beyonder</a:t>
            </a:r>
            <a:r>
              <a:rPr lang="en-US" sz="2800" dirty="0" smtClean="0"/>
              <a:t>, a person from Earth who has crossed over into </a:t>
            </a:r>
            <a:r>
              <a:rPr lang="en-US" sz="2800" dirty="0" err="1" smtClean="0"/>
              <a:t>Lyrian</a:t>
            </a:r>
            <a:r>
              <a:rPr lang="en-US" sz="2800" dirty="0" smtClean="0"/>
              <a:t>. </a:t>
            </a:r>
            <a:r>
              <a:rPr lang="en-US" sz="2800" dirty="0" smtClean="0"/>
              <a:t>To defeat the evil wizard he must locate the syllables needed to spell a word that when said will destroy the wizard. </a:t>
            </a:r>
            <a:endParaRPr lang="en-US" sz="2800" dirty="0"/>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Rectangle 4"/>
          <p:cNvSpPr>
            <a:spLocks noGrp="1" noChangeArrowheads="1"/>
          </p:cNvSpPr>
          <p:nvPr>
            <p:ph type="title"/>
          </p:nvPr>
        </p:nvSpPr>
        <p:spPr>
          <a:xfrm>
            <a:off x="0" y="0"/>
            <a:ext cx="9144000" cy="1143000"/>
          </a:xfrm>
        </p:spPr>
        <p:txBody>
          <a:bodyPr/>
          <a:lstStyle/>
          <a:p>
            <a:pPr>
              <a:defRPr/>
            </a:pPr>
            <a:r>
              <a:rPr lang="en-US" b="1" dirty="0" smtClean="0">
                <a:solidFill>
                  <a:srgbClr val="9898BA"/>
                </a:solidFill>
                <a:latin typeface="Albertus Extra Bold" pitchFamily="34" charset="0"/>
              </a:rPr>
              <a:t>Charlie Joe Jackson’s </a:t>
            </a:r>
            <a:br>
              <a:rPr lang="en-US" b="1" dirty="0" smtClean="0">
                <a:solidFill>
                  <a:srgbClr val="9898BA"/>
                </a:solidFill>
                <a:latin typeface="Albertus Extra Bold" pitchFamily="34" charset="0"/>
              </a:rPr>
            </a:br>
            <a:r>
              <a:rPr lang="en-US" b="1" dirty="0" smtClean="0">
                <a:solidFill>
                  <a:srgbClr val="9898BA"/>
                </a:solidFill>
                <a:latin typeface="Albertus Extra Bold" pitchFamily="34" charset="0"/>
              </a:rPr>
              <a:t>Guide to </a:t>
            </a:r>
            <a:r>
              <a:rPr lang="en-US" b="1" dirty="0" smtClean="0">
                <a:solidFill>
                  <a:srgbClr val="FF0000"/>
                </a:solidFill>
                <a:latin typeface="Albertus Extra Bold" pitchFamily="34" charset="0"/>
              </a:rPr>
              <a:t>Not</a:t>
            </a:r>
            <a:r>
              <a:rPr lang="en-US" b="1" dirty="0" smtClean="0">
                <a:solidFill>
                  <a:srgbClr val="9898BA"/>
                </a:solidFill>
                <a:latin typeface="Albertus Extra Bold" pitchFamily="34" charset="0"/>
              </a:rPr>
              <a:t> Reading</a:t>
            </a:r>
          </a:p>
        </p:txBody>
      </p:sp>
      <p:sp>
        <p:nvSpPr>
          <p:cNvPr id="70664" name="Rectangle 8"/>
          <p:cNvSpPr>
            <a:spLocks noChangeArrowheads="1"/>
          </p:cNvSpPr>
          <p:nvPr/>
        </p:nvSpPr>
        <p:spPr bwMode="auto">
          <a:xfrm>
            <a:off x="228600" y="5715000"/>
            <a:ext cx="3962400" cy="947738"/>
          </a:xfrm>
          <a:prstGeom prst="rect">
            <a:avLst/>
          </a:prstGeom>
          <a:noFill/>
          <a:ln w="9525">
            <a:noFill/>
            <a:miter lim="800000"/>
            <a:headEnd/>
            <a:tailEnd/>
          </a:ln>
          <a:effectLst/>
        </p:spPr>
        <p:txBody>
          <a:bodyPr anchor="ctr"/>
          <a:lstStyle/>
          <a:p>
            <a:pPr algn="l">
              <a:defRPr/>
            </a:pPr>
            <a:r>
              <a:rPr lang="en-US" sz="3200" dirty="0" smtClean="0">
                <a:solidFill>
                  <a:srgbClr val="9898BA"/>
                </a:solidFill>
              </a:rPr>
              <a:t>By</a:t>
            </a:r>
          </a:p>
          <a:p>
            <a:pPr algn="l">
              <a:defRPr/>
            </a:pPr>
            <a:r>
              <a:rPr lang="en-US" sz="3200" dirty="0" smtClean="0">
                <a:solidFill>
                  <a:srgbClr val="9898BA"/>
                </a:solidFill>
              </a:rPr>
              <a:t>Tommy Greenwald</a:t>
            </a:r>
            <a:endParaRPr lang="en-US" sz="4400" dirty="0">
              <a:solidFill>
                <a:srgbClr val="9898BA"/>
              </a:solidFill>
              <a:latin typeface="Times New Roman" pitchFamily="18" charset="0"/>
            </a:endParaRPr>
          </a:p>
        </p:txBody>
      </p:sp>
      <p:pic>
        <p:nvPicPr>
          <p:cNvPr id="9" name="Content Placeholder 8" descr="extra.jpg"/>
          <p:cNvPicPr>
            <a:picLocks noGrp="1" noChangeAspect="1"/>
          </p:cNvPicPr>
          <p:nvPr>
            <p:ph sz="half" idx="1"/>
          </p:nvPr>
        </p:nvPicPr>
        <p:blipFill>
          <a:blip r:embed="rId2" cstate="print"/>
          <a:stretch>
            <a:fillRect/>
          </a:stretch>
        </p:blipFill>
        <p:spPr>
          <a:xfrm>
            <a:off x="152401" y="1524000"/>
            <a:ext cx="2767416" cy="4054821"/>
          </a:xfrm>
        </p:spPr>
      </p:pic>
      <p:sp>
        <p:nvSpPr>
          <p:cNvPr id="2" name="TextBox 1"/>
          <p:cNvSpPr txBox="1"/>
          <p:nvPr/>
        </p:nvSpPr>
        <p:spPr>
          <a:xfrm>
            <a:off x="3048000" y="1356777"/>
            <a:ext cx="5943600" cy="4832092"/>
          </a:xfrm>
          <a:prstGeom prst="rect">
            <a:avLst/>
          </a:prstGeom>
          <a:noFill/>
        </p:spPr>
        <p:txBody>
          <a:bodyPr wrap="square" rtlCol="0">
            <a:spAutoFit/>
          </a:bodyPr>
          <a:lstStyle/>
          <a:p>
            <a:pPr algn="l"/>
            <a:r>
              <a:rPr lang="en-US" sz="2800" dirty="0"/>
              <a:t>Charlie Joe Jackson may be the most reluctant reader ever born. </a:t>
            </a:r>
            <a:r>
              <a:rPr lang="en-US" sz="2800" dirty="0" smtClean="0"/>
              <a:t>So </a:t>
            </a:r>
            <a:r>
              <a:rPr lang="en-US" sz="2800" dirty="0"/>
              <a:t>far, he's managed to get through life without ever reading an entire </a:t>
            </a:r>
            <a:r>
              <a:rPr lang="en-US" sz="2800" dirty="0" smtClean="0"/>
              <a:t>book.  But now </a:t>
            </a:r>
            <a:r>
              <a:rPr lang="en-US" sz="2800" dirty="0"/>
              <a:t>that he's in middle school, avoiding reading isn't as easy as it used to be. And when his friend </a:t>
            </a:r>
            <a:r>
              <a:rPr lang="en-US" sz="2800" dirty="0" smtClean="0"/>
              <a:t>Timmy </a:t>
            </a:r>
            <a:r>
              <a:rPr lang="en-US" sz="2800" dirty="0"/>
              <a:t>decides that he's tired of covering for him, Charlie Joe finds himself resorting to desperate </a:t>
            </a:r>
            <a:r>
              <a:rPr lang="en-US" sz="2800" dirty="0" smtClean="0"/>
              <a:t>measures.</a:t>
            </a:r>
            <a:endParaRPr lang="en-US" sz="2800" dirty="0"/>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p:cNvSpPr>
            <a:spLocks noGrp="1" noChangeArrowheads="1"/>
          </p:cNvSpPr>
          <p:nvPr>
            <p:ph type="title"/>
          </p:nvPr>
        </p:nvSpPr>
        <p:spPr>
          <a:xfrm>
            <a:off x="0" y="0"/>
            <a:ext cx="9144000" cy="1143000"/>
          </a:xfrm>
        </p:spPr>
        <p:txBody>
          <a:bodyPr/>
          <a:lstStyle/>
          <a:p>
            <a:r>
              <a:rPr lang="en-US" b="1" dirty="0" smtClean="0">
                <a:solidFill>
                  <a:srgbClr val="FF0000"/>
                </a:solidFill>
                <a:latin typeface="Albertus Extra Bold" pitchFamily="34" charset="0"/>
              </a:rPr>
              <a:t>The Fourth Stall</a:t>
            </a:r>
          </a:p>
        </p:txBody>
      </p:sp>
      <p:sp>
        <p:nvSpPr>
          <p:cNvPr id="27651" name="Rectangle 8"/>
          <p:cNvSpPr>
            <a:spLocks noChangeArrowheads="1"/>
          </p:cNvSpPr>
          <p:nvPr/>
        </p:nvSpPr>
        <p:spPr bwMode="auto">
          <a:xfrm>
            <a:off x="304800" y="5638800"/>
            <a:ext cx="3657600" cy="947738"/>
          </a:xfrm>
          <a:prstGeom prst="rect">
            <a:avLst/>
          </a:prstGeom>
          <a:noFill/>
          <a:ln w="9525">
            <a:noFill/>
            <a:miter lim="800000"/>
            <a:headEnd/>
            <a:tailEnd/>
          </a:ln>
        </p:spPr>
        <p:txBody>
          <a:bodyPr anchor="ctr"/>
          <a:lstStyle/>
          <a:p>
            <a:pPr algn="l"/>
            <a:r>
              <a:rPr lang="en-US" sz="3200" dirty="0">
                <a:solidFill>
                  <a:srgbClr val="FF0000"/>
                </a:solidFill>
              </a:rPr>
              <a:t>By</a:t>
            </a:r>
            <a:br>
              <a:rPr lang="en-US" sz="3200" dirty="0">
                <a:solidFill>
                  <a:srgbClr val="FF0000"/>
                </a:solidFill>
              </a:rPr>
            </a:br>
            <a:r>
              <a:rPr lang="en-US" sz="3200" dirty="0" smtClean="0">
                <a:solidFill>
                  <a:srgbClr val="FF0000"/>
                </a:solidFill>
              </a:rPr>
              <a:t>Chris </a:t>
            </a:r>
            <a:r>
              <a:rPr lang="en-US" sz="3200" dirty="0" err="1" smtClean="0">
                <a:solidFill>
                  <a:srgbClr val="FF0000"/>
                </a:solidFill>
              </a:rPr>
              <a:t>Rylander</a:t>
            </a:r>
            <a:endParaRPr lang="en-US" sz="4400" dirty="0">
              <a:solidFill>
                <a:srgbClr val="FF0000"/>
              </a:solidFill>
              <a:latin typeface="Times New Roman" pitchFamily="18" charset="0"/>
            </a:endParaRPr>
          </a:p>
        </p:txBody>
      </p:sp>
      <p:pic>
        <p:nvPicPr>
          <p:cNvPr id="7" name="Content Placeholder 6" descr="beastiary.jpg"/>
          <p:cNvPicPr>
            <a:picLocks noGrp="1" noChangeAspect="1"/>
          </p:cNvPicPr>
          <p:nvPr>
            <p:ph sz="half" idx="1"/>
          </p:nvPr>
        </p:nvPicPr>
        <p:blipFill>
          <a:blip r:embed="rId2" cstate="print"/>
          <a:stretch>
            <a:fillRect/>
          </a:stretch>
        </p:blipFill>
        <p:spPr>
          <a:xfrm>
            <a:off x="152400" y="1524000"/>
            <a:ext cx="2558495" cy="3876509"/>
          </a:xfrm>
        </p:spPr>
      </p:pic>
      <p:sp>
        <p:nvSpPr>
          <p:cNvPr id="2" name="TextBox 1"/>
          <p:cNvSpPr txBox="1"/>
          <p:nvPr/>
        </p:nvSpPr>
        <p:spPr>
          <a:xfrm>
            <a:off x="2895600" y="1143000"/>
            <a:ext cx="6096000" cy="4832092"/>
          </a:xfrm>
          <a:prstGeom prst="rect">
            <a:avLst/>
          </a:prstGeom>
          <a:noFill/>
        </p:spPr>
        <p:txBody>
          <a:bodyPr wrap="square" rtlCol="0">
            <a:spAutoFit/>
          </a:bodyPr>
          <a:lstStyle/>
          <a:p>
            <a:pPr algn="l"/>
            <a:r>
              <a:rPr lang="en-US" sz="2800" dirty="0"/>
              <a:t>Sixth-grader Mac is running a business out of the fourth stall in an unused bathroom at school. He helps kids solve problems with their school work, </a:t>
            </a:r>
            <a:r>
              <a:rPr lang="en-US" sz="2800" dirty="0" smtClean="0"/>
              <a:t>parents, </a:t>
            </a:r>
            <a:r>
              <a:rPr lang="en-US" sz="2800" dirty="0"/>
              <a:t>and bullies. </a:t>
            </a:r>
            <a:r>
              <a:rPr lang="en-US" sz="2800" dirty="0" smtClean="0"/>
              <a:t>Mac </a:t>
            </a:r>
            <a:r>
              <a:rPr lang="en-US" sz="2800" dirty="0"/>
              <a:t>has made enough cash to buy tickets for himself and his buddy Vince to go to a World Series game should the Cubs make it in. All is well until an older bully, Staples, moves in on Mac’s business. </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title"/>
          </p:nvPr>
        </p:nvSpPr>
        <p:spPr>
          <a:xfrm>
            <a:off x="0" y="0"/>
            <a:ext cx="9144000" cy="1143000"/>
          </a:xfrm>
        </p:spPr>
        <p:txBody>
          <a:bodyPr/>
          <a:lstStyle/>
          <a:p>
            <a:r>
              <a:rPr lang="en-US" b="1" dirty="0" smtClean="0">
                <a:solidFill>
                  <a:srgbClr val="00CCFF"/>
                </a:solidFill>
                <a:latin typeface="Albertus Extra Bold" pitchFamily="34" charset="0"/>
              </a:rPr>
              <a:t>Hidden</a:t>
            </a:r>
          </a:p>
        </p:txBody>
      </p:sp>
      <p:sp>
        <p:nvSpPr>
          <p:cNvPr id="15363" name="Rectangle 8"/>
          <p:cNvSpPr>
            <a:spLocks noChangeArrowheads="1"/>
          </p:cNvSpPr>
          <p:nvPr/>
        </p:nvSpPr>
        <p:spPr bwMode="auto">
          <a:xfrm>
            <a:off x="152400" y="5791200"/>
            <a:ext cx="4495800" cy="838200"/>
          </a:xfrm>
          <a:prstGeom prst="rect">
            <a:avLst/>
          </a:prstGeom>
          <a:noFill/>
          <a:ln w="9525">
            <a:noFill/>
            <a:miter lim="800000"/>
            <a:headEnd/>
            <a:tailEnd/>
          </a:ln>
        </p:spPr>
        <p:txBody>
          <a:bodyPr anchor="ctr"/>
          <a:lstStyle/>
          <a:p>
            <a:pPr algn="l"/>
            <a:r>
              <a:rPr lang="en-US" sz="3200" dirty="0" smtClean="0">
                <a:solidFill>
                  <a:srgbClr val="00CCFF"/>
                </a:solidFill>
              </a:rPr>
              <a:t>By</a:t>
            </a:r>
            <a:br>
              <a:rPr lang="en-US" sz="3200" dirty="0" smtClean="0">
                <a:solidFill>
                  <a:srgbClr val="00CCFF"/>
                </a:solidFill>
              </a:rPr>
            </a:br>
            <a:r>
              <a:rPr lang="en-US" sz="3200" dirty="0" smtClean="0">
                <a:solidFill>
                  <a:srgbClr val="00CCFF"/>
                </a:solidFill>
              </a:rPr>
              <a:t>Helen Frost</a:t>
            </a:r>
            <a:endParaRPr lang="en-US" sz="4400" dirty="0">
              <a:solidFill>
                <a:srgbClr val="00CCFF"/>
              </a:solidFill>
              <a:latin typeface="Times New Roman" pitchFamily="18" charset="0"/>
            </a:endParaRPr>
          </a:p>
        </p:txBody>
      </p:sp>
      <p:pic>
        <p:nvPicPr>
          <p:cNvPr id="6" name="Content Placeholder 5" descr="hidden.jpg"/>
          <p:cNvPicPr>
            <a:picLocks noGrp="1" noChangeAspect="1"/>
          </p:cNvPicPr>
          <p:nvPr>
            <p:ph sz="half" idx="1"/>
          </p:nvPr>
        </p:nvPicPr>
        <p:blipFill>
          <a:blip r:embed="rId2" cstate="print"/>
          <a:stretch>
            <a:fillRect/>
          </a:stretch>
        </p:blipFill>
        <p:spPr>
          <a:xfrm>
            <a:off x="152400" y="1447800"/>
            <a:ext cx="2894076" cy="4114800"/>
          </a:xfrm>
        </p:spPr>
      </p:pic>
      <p:sp>
        <p:nvSpPr>
          <p:cNvPr id="2" name="TextBox 1"/>
          <p:cNvSpPr txBox="1"/>
          <p:nvPr/>
        </p:nvSpPr>
        <p:spPr>
          <a:xfrm>
            <a:off x="3200400" y="1143000"/>
            <a:ext cx="5791200" cy="5262979"/>
          </a:xfrm>
          <a:prstGeom prst="rect">
            <a:avLst/>
          </a:prstGeom>
          <a:noFill/>
        </p:spPr>
        <p:txBody>
          <a:bodyPr wrap="square" rtlCol="0">
            <a:spAutoFit/>
          </a:bodyPr>
          <a:lstStyle/>
          <a:p>
            <a:pPr algn="l"/>
            <a:r>
              <a:rPr lang="en-US" sz="2800" dirty="0"/>
              <a:t>Eight-year-old Wren is accidentally kidnapped when the car she is </a:t>
            </a:r>
            <a:r>
              <a:rPr lang="en-US" sz="2800" dirty="0" smtClean="0"/>
              <a:t>in </a:t>
            </a:r>
            <a:r>
              <a:rPr lang="en-US" sz="2800" dirty="0"/>
              <a:t>is stolen; </a:t>
            </a:r>
            <a:r>
              <a:rPr lang="en-US" sz="2800" dirty="0" err="1"/>
              <a:t>Darra’s</a:t>
            </a:r>
            <a:r>
              <a:rPr lang="en-US" sz="2800" dirty="0"/>
              <a:t> father is the car thief. Six years later, the two girls meet at summer camp, each aware of the other and their unexpected relationship. </a:t>
            </a:r>
            <a:r>
              <a:rPr lang="en-US" sz="2800" i="1" dirty="0"/>
              <a:t>Hidden</a:t>
            </a:r>
            <a:r>
              <a:rPr lang="en-US" sz="2800" dirty="0"/>
              <a:t>, written in two forms of free verse, tells a fast-paced story of discovering the truths about the people in our lives and coming to terms with unavoidable events. </a:t>
            </a: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title"/>
          </p:nvPr>
        </p:nvSpPr>
        <p:spPr>
          <a:xfrm>
            <a:off x="0" y="0"/>
            <a:ext cx="9144000" cy="1295400"/>
          </a:xfrm>
        </p:spPr>
        <p:txBody>
          <a:bodyPr/>
          <a:lstStyle/>
          <a:p>
            <a:r>
              <a:rPr lang="en-US" b="1" dirty="0" smtClean="0">
                <a:solidFill>
                  <a:srgbClr val="FF6699"/>
                </a:solidFill>
                <a:latin typeface="Albertus Extra Bold" pitchFamily="34" charset="0"/>
              </a:rPr>
              <a:t>How to Rock Braces and Glasses</a:t>
            </a:r>
          </a:p>
        </p:txBody>
      </p:sp>
      <p:sp>
        <p:nvSpPr>
          <p:cNvPr id="17411" name="Rectangle 8"/>
          <p:cNvSpPr>
            <a:spLocks noChangeArrowheads="1"/>
          </p:cNvSpPr>
          <p:nvPr/>
        </p:nvSpPr>
        <p:spPr bwMode="auto">
          <a:xfrm>
            <a:off x="228600" y="5715000"/>
            <a:ext cx="3276600" cy="947738"/>
          </a:xfrm>
          <a:prstGeom prst="rect">
            <a:avLst/>
          </a:prstGeom>
          <a:noFill/>
          <a:ln w="9525">
            <a:noFill/>
            <a:miter lim="800000"/>
            <a:headEnd/>
            <a:tailEnd/>
          </a:ln>
        </p:spPr>
        <p:txBody>
          <a:bodyPr anchor="ctr"/>
          <a:lstStyle/>
          <a:p>
            <a:pPr algn="l"/>
            <a:r>
              <a:rPr lang="en-US" sz="3200" dirty="0" smtClean="0">
                <a:solidFill>
                  <a:srgbClr val="FF6699"/>
                </a:solidFill>
              </a:rPr>
              <a:t>By</a:t>
            </a:r>
            <a:br>
              <a:rPr lang="en-US" sz="3200" dirty="0" smtClean="0">
                <a:solidFill>
                  <a:srgbClr val="FF6699"/>
                </a:solidFill>
              </a:rPr>
            </a:br>
            <a:r>
              <a:rPr lang="en-US" sz="3200" dirty="0" smtClean="0">
                <a:solidFill>
                  <a:srgbClr val="FF6699"/>
                </a:solidFill>
              </a:rPr>
              <a:t>Meg </a:t>
            </a:r>
            <a:r>
              <a:rPr lang="en-US" sz="3200" dirty="0" err="1" smtClean="0">
                <a:solidFill>
                  <a:srgbClr val="FF6699"/>
                </a:solidFill>
              </a:rPr>
              <a:t>Haston</a:t>
            </a:r>
            <a:endParaRPr lang="en-US" sz="4400" dirty="0">
              <a:solidFill>
                <a:srgbClr val="FF6699"/>
              </a:solidFill>
              <a:latin typeface="Times New Roman" pitchFamily="18" charset="0"/>
            </a:endParaRPr>
          </a:p>
        </p:txBody>
      </p:sp>
      <p:pic>
        <p:nvPicPr>
          <p:cNvPr id="8" name="Content Placeholder 7" descr="brixton.jpg"/>
          <p:cNvPicPr>
            <a:picLocks noGrp="1" noChangeAspect="1"/>
          </p:cNvPicPr>
          <p:nvPr>
            <p:ph sz="half" idx="1"/>
          </p:nvPr>
        </p:nvPicPr>
        <p:blipFill>
          <a:blip r:embed="rId2" cstate="print"/>
          <a:stretch>
            <a:fillRect/>
          </a:stretch>
        </p:blipFill>
        <p:spPr>
          <a:xfrm>
            <a:off x="152400" y="1524000"/>
            <a:ext cx="2730380" cy="4105835"/>
          </a:xfrm>
        </p:spPr>
      </p:pic>
      <p:sp>
        <p:nvSpPr>
          <p:cNvPr id="5" name="TextBox 4"/>
          <p:cNvSpPr txBox="1"/>
          <p:nvPr/>
        </p:nvSpPr>
        <p:spPr>
          <a:xfrm>
            <a:off x="3048000" y="1295400"/>
            <a:ext cx="5943600" cy="4832092"/>
          </a:xfrm>
          <a:prstGeom prst="rect">
            <a:avLst/>
          </a:prstGeom>
          <a:noFill/>
        </p:spPr>
        <p:txBody>
          <a:bodyPr wrap="square" rtlCol="0">
            <a:spAutoFit/>
          </a:bodyPr>
          <a:lstStyle/>
          <a:p>
            <a:pPr algn="l"/>
            <a:r>
              <a:rPr lang="en-US" sz="2800" dirty="0" smtClean="0"/>
              <a:t>Eighth grader </a:t>
            </a:r>
            <a:r>
              <a:rPr lang="en-US" sz="2800" dirty="0" err="1" smtClean="0"/>
              <a:t>Kacey</a:t>
            </a:r>
            <a:r>
              <a:rPr lang="en-US" sz="2800" dirty="0" smtClean="0"/>
              <a:t> Simon doesn’t think she’s a mean girl, she’s just brutally honest like a good journalist should be. Life is pretty good for </a:t>
            </a:r>
            <a:r>
              <a:rPr lang="en-US" sz="2800" dirty="0" err="1" smtClean="0"/>
              <a:t>Kacey</a:t>
            </a:r>
            <a:r>
              <a:rPr lang="en-US" sz="2800" dirty="0" smtClean="0"/>
              <a:t> until the tables are turned when a series of accidents leave her stuck with glasses and braces. Alone for the first time, </a:t>
            </a:r>
            <a:r>
              <a:rPr lang="en-US" sz="2800" dirty="0" err="1" smtClean="0"/>
              <a:t>Kacey</a:t>
            </a:r>
            <a:r>
              <a:rPr lang="en-US" sz="2800" dirty="0" smtClean="0"/>
              <a:t> ends up teaming up with a former friend, Paige and </a:t>
            </a:r>
            <a:r>
              <a:rPr lang="en-US" sz="2800" dirty="0" err="1" smtClean="0"/>
              <a:t>emo</a:t>
            </a:r>
            <a:r>
              <a:rPr lang="en-US" sz="2800" dirty="0" smtClean="0"/>
              <a:t> musician </a:t>
            </a:r>
            <a:r>
              <a:rPr lang="en-US" sz="2800" dirty="0" err="1" smtClean="0"/>
              <a:t>Zander</a:t>
            </a:r>
            <a:r>
              <a:rPr lang="en-US" sz="2800" dirty="0" smtClean="0"/>
              <a:t> to get her popularity back.</a:t>
            </a:r>
            <a:endParaRPr lang="en-US" sz="2800" dirty="0"/>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title"/>
          </p:nvPr>
        </p:nvSpPr>
        <p:spPr>
          <a:xfrm>
            <a:off x="0" y="0"/>
            <a:ext cx="9144000" cy="1371600"/>
          </a:xfrm>
        </p:spPr>
        <p:txBody>
          <a:bodyPr/>
          <a:lstStyle/>
          <a:p>
            <a:r>
              <a:rPr lang="en-US" b="1" dirty="0" smtClean="0">
                <a:solidFill>
                  <a:srgbClr val="0033CC"/>
                </a:solidFill>
                <a:latin typeface="Albertus Extra Bold" pitchFamily="34" charset="0"/>
              </a:rPr>
              <a:t>Michael Vey</a:t>
            </a:r>
            <a:r>
              <a:rPr lang="en-US" sz="4000" b="1" dirty="0" smtClean="0">
                <a:solidFill>
                  <a:srgbClr val="0033CC"/>
                </a:solidFill>
                <a:latin typeface="Albertus Extra Bold" pitchFamily="34" charset="0"/>
              </a:rPr>
              <a:t/>
            </a:r>
            <a:br>
              <a:rPr lang="en-US" sz="4000" b="1" dirty="0" smtClean="0">
                <a:solidFill>
                  <a:srgbClr val="0033CC"/>
                </a:solidFill>
                <a:latin typeface="Albertus Extra Bold" pitchFamily="34" charset="0"/>
              </a:rPr>
            </a:br>
            <a:r>
              <a:rPr lang="en-US" sz="2800" b="1" dirty="0" smtClean="0">
                <a:solidFill>
                  <a:srgbClr val="0033CC"/>
                </a:solidFill>
                <a:latin typeface="Albertus Extra Bold" pitchFamily="34" charset="0"/>
              </a:rPr>
              <a:t>The Prisoner of Cell 25</a:t>
            </a:r>
          </a:p>
        </p:txBody>
      </p:sp>
      <p:sp>
        <p:nvSpPr>
          <p:cNvPr id="22531" name="Rectangle 8"/>
          <p:cNvSpPr>
            <a:spLocks noChangeArrowheads="1"/>
          </p:cNvSpPr>
          <p:nvPr/>
        </p:nvSpPr>
        <p:spPr bwMode="auto">
          <a:xfrm>
            <a:off x="228600" y="5715000"/>
            <a:ext cx="3962400" cy="947737"/>
          </a:xfrm>
          <a:prstGeom prst="rect">
            <a:avLst/>
          </a:prstGeom>
          <a:noFill/>
          <a:ln w="9525">
            <a:noFill/>
            <a:miter lim="800000"/>
            <a:headEnd/>
            <a:tailEnd/>
          </a:ln>
        </p:spPr>
        <p:txBody>
          <a:bodyPr anchor="ctr"/>
          <a:lstStyle/>
          <a:p>
            <a:pPr algn="l"/>
            <a:r>
              <a:rPr lang="en-US" sz="3200" dirty="0">
                <a:solidFill>
                  <a:srgbClr val="0033CC"/>
                </a:solidFill>
              </a:rPr>
              <a:t>By</a:t>
            </a:r>
            <a:br>
              <a:rPr lang="en-US" sz="3200" dirty="0">
                <a:solidFill>
                  <a:srgbClr val="0033CC"/>
                </a:solidFill>
              </a:rPr>
            </a:br>
            <a:r>
              <a:rPr lang="en-US" sz="3200" dirty="0" smtClean="0">
                <a:solidFill>
                  <a:srgbClr val="0033CC"/>
                </a:solidFill>
              </a:rPr>
              <a:t>Richard Paul Evans</a:t>
            </a:r>
            <a:endParaRPr lang="en-US" sz="3200" dirty="0">
              <a:solidFill>
                <a:srgbClr val="0033CC"/>
              </a:solidFill>
            </a:endParaRPr>
          </a:p>
        </p:txBody>
      </p:sp>
      <p:pic>
        <p:nvPicPr>
          <p:cNvPr id="8" name="Content Placeholder 7" descr="dream.jpg"/>
          <p:cNvPicPr>
            <a:picLocks noGrp="1" noChangeAspect="1"/>
          </p:cNvPicPr>
          <p:nvPr>
            <p:ph sz="half" idx="1"/>
          </p:nvPr>
        </p:nvPicPr>
        <p:blipFill>
          <a:blip r:embed="rId2" cstate="print"/>
          <a:stretch>
            <a:fillRect/>
          </a:stretch>
        </p:blipFill>
        <p:spPr>
          <a:xfrm>
            <a:off x="152400" y="1447800"/>
            <a:ext cx="2727293" cy="4101193"/>
          </a:xfrm>
        </p:spPr>
      </p:pic>
      <p:sp>
        <p:nvSpPr>
          <p:cNvPr id="2" name="TextBox 1"/>
          <p:cNvSpPr txBox="1"/>
          <p:nvPr/>
        </p:nvSpPr>
        <p:spPr>
          <a:xfrm>
            <a:off x="3048000" y="1447800"/>
            <a:ext cx="5943600" cy="4832092"/>
          </a:xfrm>
          <a:prstGeom prst="rect">
            <a:avLst/>
          </a:prstGeom>
          <a:noFill/>
        </p:spPr>
        <p:txBody>
          <a:bodyPr wrap="square" rtlCol="0">
            <a:spAutoFit/>
          </a:bodyPr>
          <a:lstStyle/>
          <a:p>
            <a:pPr algn="l"/>
            <a:r>
              <a:rPr lang="en-US" sz="2800" dirty="0"/>
              <a:t>Michael’s mom and genius best </a:t>
            </a:r>
            <a:r>
              <a:rPr lang="en-US" sz="2800" dirty="0" smtClean="0"/>
              <a:t>friend </a:t>
            </a:r>
            <a:r>
              <a:rPr lang="en-US" sz="2800" dirty="0" smtClean="0"/>
              <a:t>are </a:t>
            </a:r>
            <a:r>
              <a:rPr lang="en-US" sz="2800" dirty="0"/>
              <a:t>the only people who know about his special electrical superpowers. That is until the prettiest cheerleader in school sees him in action against school bullies and reveals that she too has powers</a:t>
            </a:r>
            <a:r>
              <a:rPr lang="en-US" sz="2800" dirty="0" smtClean="0"/>
              <a:t>. </a:t>
            </a:r>
            <a:r>
              <a:rPr lang="en-US" sz="2800" dirty="0"/>
              <a:t>Now an evil, power hungry organization is trying to acquire them in order to add </a:t>
            </a:r>
            <a:r>
              <a:rPr lang="en-US" sz="2800" dirty="0" smtClean="0"/>
              <a:t>the two </a:t>
            </a:r>
            <a:r>
              <a:rPr lang="en-US" sz="2800" dirty="0"/>
              <a:t>to their collection. </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title"/>
          </p:nvPr>
        </p:nvSpPr>
        <p:spPr>
          <a:xfrm>
            <a:off x="0" y="0"/>
            <a:ext cx="9144000" cy="1143000"/>
          </a:xfrm>
        </p:spPr>
        <p:txBody>
          <a:bodyPr/>
          <a:lstStyle/>
          <a:p>
            <a:r>
              <a:rPr lang="en-US" b="1" dirty="0" smtClean="0">
                <a:solidFill>
                  <a:srgbClr val="990033"/>
                </a:solidFill>
                <a:latin typeface="Albertus Extra Bold" pitchFamily="34" charset="0"/>
              </a:rPr>
              <a:t>Quarterback Season</a:t>
            </a:r>
          </a:p>
        </p:txBody>
      </p:sp>
      <p:sp>
        <p:nvSpPr>
          <p:cNvPr id="23555" name="Rectangle 8"/>
          <p:cNvSpPr>
            <a:spLocks noChangeArrowheads="1"/>
          </p:cNvSpPr>
          <p:nvPr/>
        </p:nvSpPr>
        <p:spPr bwMode="auto">
          <a:xfrm>
            <a:off x="228600" y="5638800"/>
            <a:ext cx="3962400" cy="947738"/>
          </a:xfrm>
          <a:prstGeom prst="rect">
            <a:avLst/>
          </a:prstGeom>
          <a:noFill/>
          <a:ln w="9525">
            <a:noFill/>
            <a:miter lim="800000"/>
            <a:headEnd/>
            <a:tailEnd/>
          </a:ln>
        </p:spPr>
        <p:txBody>
          <a:bodyPr anchor="ctr"/>
          <a:lstStyle/>
          <a:p>
            <a:pPr algn="l"/>
            <a:r>
              <a:rPr lang="en-US" sz="3200" dirty="0">
                <a:solidFill>
                  <a:srgbClr val="990033"/>
                </a:solidFill>
              </a:rPr>
              <a:t>By</a:t>
            </a:r>
            <a:br>
              <a:rPr lang="en-US" sz="3200" dirty="0">
                <a:solidFill>
                  <a:srgbClr val="990033"/>
                </a:solidFill>
              </a:rPr>
            </a:br>
            <a:r>
              <a:rPr lang="en-US" sz="3200" dirty="0" smtClean="0">
                <a:solidFill>
                  <a:srgbClr val="990033"/>
                </a:solidFill>
              </a:rPr>
              <a:t>Fred </a:t>
            </a:r>
            <a:r>
              <a:rPr lang="en-US" sz="3200" dirty="0" smtClean="0">
                <a:solidFill>
                  <a:srgbClr val="990033"/>
                </a:solidFill>
              </a:rPr>
              <a:t>Bowen</a:t>
            </a:r>
            <a:endParaRPr lang="en-US" sz="3200" dirty="0">
              <a:solidFill>
                <a:srgbClr val="990033"/>
              </a:solidFill>
            </a:endParaRPr>
          </a:p>
        </p:txBody>
      </p:sp>
      <p:pic>
        <p:nvPicPr>
          <p:cNvPr id="9" name="Content Placeholder 8" descr="dunderheads.jpg"/>
          <p:cNvPicPr>
            <a:picLocks noGrp="1" noChangeAspect="1"/>
          </p:cNvPicPr>
          <p:nvPr>
            <p:ph sz="half" idx="1"/>
          </p:nvPr>
        </p:nvPicPr>
        <p:blipFill>
          <a:blip r:embed="rId2" cstate="print"/>
          <a:stretch>
            <a:fillRect/>
          </a:stretch>
        </p:blipFill>
        <p:spPr>
          <a:xfrm>
            <a:off x="152400" y="1600200"/>
            <a:ext cx="2705481" cy="3837561"/>
          </a:xfrm>
          <a:ln>
            <a:solidFill>
              <a:srgbClr val="00B050"/>
            </a:solidFill>
          </a:ln>
        </p:spPr>
      </p:pic>
      <p:sp>
        <p:nvSpPr>
          <p:cNvPr id="2" name="TextBox 1"/>
          <p:cNvSpPr txBox="1"/>
          <p:nvPr/>
        </p:nvSpPr>
        <p:spPr>
          <a:xfrm>
            <a:off x="3048000" y="1219200"/>
            <a:ext cx="5867400" cy="5262979"/>
          </a:xfrm>
          <a:prstGeom prst="rect">
            <a:avLst/>
          </a:prstGeom>
          <a:noFill/>
        </p:spPr>
        <p:txBody>
          <a:bodyPr wrap="square" rtlCol="0">
            <a:spAutoFit/>
          </a:bodyPr>
          <a:lstStyle/>
          <a:p>
            <a:pPr algn="l"/>
            <a:r>
              <a:rPr lang="en-US" sz="2800" dirty="0"/>
              <a:t>Matt expects to be the starting quarterback on his middle school </a:t>
            </a:r>
            <a:r>
              <a:rPr lang="en-US" sz="2800" dirty="0" smtClean="0"/>
              <a:t>team, but </a:t>
            </a:r>
            <a:r>
              <a:rPr lang="en-US" sz="2800" dirty="0"/>
              <a:t>after a few practices </a:t>
            </a:r>
            <a:r>
              <a:rPr lang="en-US" sz="2800" dirty="0" smtClean="0"/>
              <a:t>watching a </a:t>
            </a:r>
            <a:r>
              <a:rPr lang="en-US" sz="2800" dirty="0"/>
              <a:t>talented seventh grader, he’s starting to get nervous. To make matters worse, his English teacher is on his case about a new class assignment: he has to keep a journal. Matt is sure he has nothing to write about until he begins to record the crazy ups and downs of his team’s season. </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Grp="1" noChangeArrowheads="1"/>
          </p:cNvSpPr>
          <p:nvPr>
            <p:ph type="title"/>
          </p:nvPr>
        </p:nvSpPr>
        <p:spPr>
          <a:xfrm>
            <a:off x="0" y="0"/>
            <a:ext cx="9144000" cy="1143000"/>
          </a:xfrm>
        </p:spPr>
        <p:txBody>
          <a:bodyPr/>
          <a:lstStyle/>
          <a:p>
            <a:r>
              <a:rPr lang="en-US" b="1" dirty="0" smtClean="0">
                <a:solidFill>
                  <a:schemeClr val="tx1"/>
                </a:solidFill>
                <a:latin typeface="Albertus Extra Bold" pitchFamily="34" charset="0"/>
              </a:rPr>
              <a:t>The Running Dream</a:t>
            </a:r>
          </a:p>
        </p:txBody>
      </p:sp>
      <p:sp>
        <p:nvSpPr>
          <p:cNvPr id="26627" name="Rectangle 8"/>
          <p:cNvSpPr>
            <a:spLocks noChangeArrowheads="1"/>
          </p:cNvSpPr>
          <p:nvPr/>
        </p:nvSpPr>
        <p:spPr bwMode="auto">
          <a:xfrm>
            <a:off x="228600" y="5715000"/>
            <a:ext cx="4495800" cy="947738"/>
          </a:xfrm>
          <a:prstGeom prst="rect">
            <a:avLst/>
          </a:prstGeom>
          <a:noFill/>
          <a:ln w="9525">
            <a:noFill/>
            <a:miter lim="800000"/>
            <a:headEnd/>
            <a:tailEnd/>
          </a:ln>
        </p:spPr>
        <p:txBody>
          <a:bodyPr anchor="ctr"/>
          <a:lstStyle/>
          <a:p>
            <a:pPr algn="l"/>
            <a:r>
              <a:rPr lang="en-US" sz="3200" dirty="0"/>
              <a:t>By</a:t>
            </a:r>
            <a:br>
              <a:rPr lang="en-US" sz="3200" dirty="0"/>
            </a:br>
            <a:r>
              <a:rPr lang="en-US" sz="3200" dirty="0" err="1" smtClean="0"/>
              <a:t>Wendelin</a:t>
            </a:r>
            <a:r>
              <a:rPr lang="en-US" sz="3200" dirty="0" smtClean="0"/>
              <a:t> Van </a:t>
            </a:r>
            <a:r>
              <a:rPr lang="en-US" sz="3200" dirty="0" err="1" smtClean="0"/>
              <a:t>Draanen</a:t>
            </a:r>
            <a:endParaRPr lang="en-US" sz="4400" dirty="0">
              <a:latin typeface="Times New Roman" pitchFamily="18" charset="0"/>
            </a:endParaRPr>
          </a:p>
        </p:txBody>
      </p:sp>
      <p:pic>
        <p:nvPicPr>
          <p:cNvPr id="9" name="Content Placeholder 8" descr="flight.jpg"/>
          <p:cNvPicPr>
            <a:picLocks noGrp="1" noChangeAspect="1"/>
          </p:cNvPicPr>
          <p:nvPr>
            <p:ph sz="half" idx="1"/>
          </p:nvPr>
        </p:nvPicPr>
        <p:blipFill>
          <a:blip r:embed="rId2" cstate="print"/>
          <a:stretch>
            <a:fillRect/>
          </a:stretch>
        </p:blipFill>
        <p:spPr>
          <a:xfrm>
            <a:off x="152401" y="1676400"/>
            <a:ext cx="2625090" cy="3962400"/>
          </a:xfrm>
          <a:ln w="9525" cmpd="sng"/>
        </p:spPr>
      </p:pic>
      <p:sp>
        <p:nvSpPr>
          <p:cNvPr id="5" name="TextBox 4"/>
          <p:cNvSpPr txBox="1"/>
          <p:nvPr/>
        </p:nvSpPr>
        <p:spPr>
          <a:xfrm>
            <a:off x="2895600" y="1295400"/>
            <a:ext cx="6096000" cy="954107"/>
          </a:xfrm>
          <a:prstGeom prst="rect">
            <a:avLst/>
          </a:prstGeom>
          <a:noFill/>
        </p:spPr>
        <p:txBody>
          <a:bodyPr wrap="square" rtlCol="0">
            <a:spAutoFit/>
          </a:bodyPr>
          <a:lstStyle/>
          <a:p>
            <a:pPr algn="l"/>
            <a:endParaRPr lang="en-US" sz="2800" dirty="0" smtClean="0"/>
          </a:p>
          <a:p>
            <a:pPr algn="l"/>
            <a:endParaRPr lang="en-US" sz="2800" dirty="0"/>
          </a:p>
        </p:txBody>
      </p:sp>
      <p:sp>
        <p:nvSpPr>
          <p:cNvPr id="6" name="TextBox 5"/>
          <p:cNvSpPr txBox="1"/>
          <p:nvPr/>
        </p:nvSpPr>
        <p:spPr>
          <a:xfrm>
            <a:off x="2895600" y="1676400"/>
            <a:ext cx="6096000" cy="3970318"/>
          </a:xfrm>
          <a:prstGeom prst="rect">
            <a:avLst/>
          </a:prstGeom>
          <a:noFill/>
        </p:spPr>
        <p:txBody>
          <a:bodyPr wrap="square" rtlCol="0">
            <a:spAutoFit/>
          </a:bodyPr>
          <a:lstStyle/>
          <a:p>
            <a:pPr algn="l"/>
            <a:r>
              <a:rPr lang="en-US" sz="2800" dirty="0" smtClean="0"/>
              <a:t>Jessica thinks her life is over when she loses her leg in an accident. Though the doctors say she'll be able to walk with a prosthetic limb, recovery is slow and full of pitfalls. With the support of family, friends, a coach, and her track teammates, Jessica may actually be able to run </a:t>
            </a:r>
            <a:r>
              <a:rPr lang="en-US" sz="2800" dirty="0" smtClean="0"/>
              <a:t>again, but </a:t>
            </a:r>
            <a:r>
              <a:rPr lang="en-US" sz="2800" dirty="0" smtClean="0"/>
              <a:t>that's not enough for her.</a:t>
            </a:r>
            <a:endParaRPr lang="en-US" sz="2800" dirty="0"/>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title"/>
          </p:nvPr>
        </p:nvSpPr>
        <p:spPr>
          <a:xfrm>
            <a:off x="0" y="0"/>
            <a:ext cx="9144000" cy="1143000"/>
          </a:xfrm>
        </p:spPr>
        <p:txBody>
          <a:bodyPr/>
          <a:lstStyle/>
          <a:p>
            <a:r>
              <a:rPr lang="en-US" b="1" dirty="0" smtClean="0">
                <a:solidFill>
                  <a:srgbClr val="993300"/>
                </a:solidFill>
                <a:latin typeface="Albertus Extra Bold" pitchFamily="34" charset="0"/>
              </a:rPr>
              <a:t>Silhouetted by the Blue</a:t>
            </a:r>
          </a:p>
        </p:txBody>
      </p:sp>
      <p:sp>
        <p:nvSpPr>
          <p:cNvPr id="15363" name="Rectangle 8"/>
          <p:cNvSpPr>
            <a:spLocks noChangeArrowheads="1"/>
          </p:cNvSpPr>
          <p:nvPr/>
        </p:nvSpPr>
        <p:spPr bwMode="auto">
          <a:xfrm>
            <a:off x="152400" y="5791200"/>
            <a:ext cx="4495800" cy="838200"/>
          </a:xfrm>
          <a:prstGeom prst="rect">
            <a:avLst/>
          </a:prstGeom>
          <a:noFill/>
          <a:ln w="9525">
            <a:noFill/>
            <a:miter lim="800000"/>
            <a:headEnd/>
            <a:tailEnd/>
          </a:ln>
        </p:spPr>
        <p:txBody>
          <a:bodyPr anchor="ctr"/>
          <a:lstStyle/>
          <a:p>
            <a:pPr algn="l"/>
            <a:r>
              <a:rPr lang="en-US" sz="3200" dirty="0" smtClean="0">
                <a:solidFill>
                  <a:srgbClr val="993300"/>
                </a:solidFill>
              </a:rPr>
              <a:t>By</a:t>
            </a:r>
            <a:br>
              <a:rPr lang="en-US" sz="3200" dirty="0" smtClean="0">
                <a:solidFill>
                  <a:srgbClr val="993300"/>
                </a:solidFill>
              </a:rPr>
            </a:br>
            <a:r>
              <a:rPr lang="en-US" sz="3200" dirty="0" smtClean="0">
                <a:solidFill>
                  <a:srgbClr val="993300"/>
                </a:solidFill>
              </a:rPr>
              <a:t>Traci L. Jones</a:t>
            </a:r>
            <a:endParaRPr lang="en-US" sz="4400" dirty="0">
              <a:solidFill>
                <a:srgbClr val="993300"/>
              </a:solidFill>
              <a:latin typeface="Times New Roman" pitchFamily="18" charset="0"/>
            </a:endParaRPr>
          </a:p>
        </p:txBody>
      </p:sp>
      <p:pic>
        <p:nvPicPr>
          <p:cNvPr id="9" name="Content Placeholder 8" descr="blue shoes.jpg"/>
          <p:cNvPicPr>
            <a:picLocks noGrp="1" noChangeAspect="1"/>
          </p:cNvPicPr>
          <p:nvPr>
            <p:ph sz="half" idx="1"/>
          </p:nvPr>
        </p:nvPicPr>
        <p:blipFill>
          <a:blip r:embed="rId2" cstate="print"/>
          <a:stretch>
            <a:fillRect/>
          </a:stretch>
        </p:blipFill>
        <p:spPr>
          <a:xfrm>
            <a:off x="230182" y="1524000"/>
            <a:ext cx="2533002" cy="3794761"/>
          </a:xfrm>
        </p:spPr>
      </p:pic>
      <p:sp>
        <p:nvSpPr>
          <p:cNvPr id="5" name="TextBox 4"/>
          <p:cNvSpPr txBox="1"/>
          <p:nvPr/>
        </p:nvSpPr>
        <p:spPr>
          <a:xfrm>
            <a:off x="3048000" y="1295400"/>
            <a:ext cx="5791200" cy="4401205"/>
          </a:xfrm>
          <a:prstGeom prst="rect">
            <a:avLst/>
          </a:prstGeom>
          <a:noFill/>
        </p:spPr>
        <p:txBody>
          <a:bodyPr wrap="square" rtlCol="0">
            <a:spAutoFit/>
          </a:bodyPr>
          <a:lstStyle/>
          <a:p>
            <a:pPr algn="l"/>
            <a:r>
              <a:rPr lang="en-US" sz="2800" dirty="0"/>
              <a:t>After the death of her mother in an automobile accident, seventh-grader Serena, who has gotten the lead in her middle school play, is left to handle the day-to-day </a:t>
            </a:r>
            <a:r>
              <a:rPr lang="en-US" sz="2800" dirty="0" smtClean="0"/>
              <a:t>responsibilities </a:t>
            </a:r>
            <a:r>
              <a:rPr lang="en-US" sz="2800" dirty="0"/>
              <a:t>of caring for herself and her younger </a:t>
            </a:r>
            <a:r>
              <a:rPr lang="en-US" sz="2800" dirty="0" smtClean="0"/>
              <a:t>brother.  When </a:t>
            </a:r>
            <a:r>
              <a:rPr lang="en-US" sz="2800" dirty="0"/>
              <a:t>their father cannot pull himself out of his </a:t>
            </a:r>
            <a:r>
              <a:rPr lang="en-US" sz="2800" dirty="0" smtClean="0"/>
              <a:t>depression Serena must seek outside help.</a:t>
            </a:r>
            <a:endParaRPr lang="en-US" sz="2800" dirty="0"/>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Albertus Extra Bold"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Albertus Extra Bold"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1577</TotalTime>
  <Words>904</Words>
  <Application>Microsoft Office PowerPoint</Application>
  <PresentationFormat>On-screen Show (4:3)</PresentationFormat>
  <Paragraphs>41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Louisiana Young Readers’ Choice Award</vt:lpstr>
      <vt:lpstr>Charlie Joe Jackson’s  Guide to Not Reading</vt:lpstr>
      <vt:lpstr>The Fourth Stall</vt:lpstr>
      <vt:lpstr>Hidden</vt:lpstr>
      <vt:lpstr>How to Rock Braces and Glasses</vt:lpstr>
      <vt:lpstr>Michael Vey The Prisoner of Cell 25</vt:lpstr>
      <vt:lpstr>Quarterback Season</vt:lpstr>
      <vt:lpstr>The Running Dream</vt:lpstr>
      <vt:lpstr>Silhouetted by the Blue</vt:lpstr>
      <vt:lpstr>Variant</vt:lpstr>
      <vt:lpstr>Wild Life</vt:lpstr>
      <vt:lpstr>Wonderstruck</vt:lpstr>
      <vt:lpstr>A World Without Heroes</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Kirsten M. Steintrager</dc:creator>
  <cp:lastModifiedBy>Catherine Helen Bascle</cp:lastModifiedBy>
  <cp:revision>129</cp:revision>
  <dcterms:created xsi:type="dcterms:W3CDTF">2005-05-21T18:10:15Z</dcterms:created>
  <dcterms:modified xsi:type="dcterms:W3CDTF">2013-03-14T15:09:36Z</dcterms:modified>
</cp:coreProperties>
</file>