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
  </p:notesMasterIdLst>
  <p:handoutMasterIdLst>
    <p:handoutMasterId r:id="rId19"/>
  </p:handoutMasterIdLst>
  <p:sldIdLst>
    <p:sldId id="271" r:id="rId2"/>
    <p:sldId id="290" r:id="rId3"/>
    <p:sldId id="273" r:id="rId4"/>
    <p:sldId id="272" r:id="rId5"/>
    <p:sldId id="283" r:id="rId6"/>
    <p:sldId id="278" r:id="rId7"/>
    <p:sldId id="291" r:id="rId8"/>
    <p:sldId id="276" r:id="rId9"/>
    <p:sldId id="281" r:id="rId10"/>
    <p:sldId id="277" r:id="rId11"/>
    <p:sldId id="289" r:id="rId12"/>
    <p:sldId id="274" r:id="rId13"/>
    <p:sldId id="279" r:id="rId14"/>
    <p:sldId id="287" r:id="rId15"/>
    <p:sldId id="286" r:id="rId16"/>
    <p:sldId id="285" r:id="rId17"/>
  </p:sldIdLst>
  <p:sldSz cx="9144000" cy="6858000" type="screen4x3"/>
  <p:notesSz cx="9296400" cy="7010400"/>
  <p:defaultTextStyle>
    <a:defPPr>
      <a:defRPr lang="en-US"/>
    </a:defPPr>
    <a:lvl1pPr algn="ctr" rtl="0" eaLnBrk="0" fontAlgn="base" hangingPunct="0">
      <a:spcBef>
        <a:spcPct val="0"/>
      </a:spcBef>
      <a:spcAft>
        <a:spcPct val="0"/>
      </a:spcAft>
      <a:defRPr sz="4000" kern="1200">
        <a:solidFill>
          <a:schemeClr val="tx1"/>
        </a:solidFill>
        <a:latin typeface="Albertus Extra Bold" pitchFamily="34" charset="0"/>
        <a:ea typeface="+mn-ea"/>
        <a:cs typeface="+mn-cs"/>
      </a:defRPr>
    </a:lvl1pPr>
    <a:lvl2pPr marL="457200" algn="ctr" rtl="0" eaLnBrk="0" fontAlgn="base" hangingPunct="0">
      <a:spcBef>
        <a:spcPct val="0"/>
      </a:spcBef>
      <a:spcAft>
        <a:spcPct val="0"/>
      </a:spcAft>
      <a:defRPr sz="4000" kern="1200">
        <a:solidFill>
          <a:schemeClr val="tx1"/>
        </a:solidFill>
        <a:latin typeface="Albertus Extra Bold" pitchFamily="34" charset="0"/>
        <a:ea typeface="+mn-ea"/>
        <a:cs typeface="+mn-cs"/>
      </a:defRPr>
    </a:lvl2pPr>
    <a:lvl3pPr marL="914400" algn="ctr" rtl="0" eaLnBrk="0" fontAlgn="base" hangingPunct="0">
      <a:spcBef>
        <a:spcPct val="0"/>
      </a:spcBef>
      <a:spcAft>
        <a:spcPct val="0"/>
      </a:spcAft>
      <a:defRPr sz="4000" kern="1200">
        <a:solidFill>
          <a:schemeClr val="tx1"/>
        </a:solidFill>
        <a:latin typeface="Albertus Extra Bold" pitchFamily="34" charset="0"/>
        <a:ea typeface="+mn-ea"/>
        <a:cs typeface="+mn-cs"/>
      </a:defRPr>
    </a:lvl3pPr>
    <a:lvl4pPr marL="1371600" algn="ctr" rtl="0" eaLnBrk="0" fontAlgn="base" hangingPunct="0">
      <a:spcBef>
        <a:spcPct val="0"/>
      </a:spcBef>
      <a:spcAft>
        <a:spcPct val="0"/>
      </a:spcAft>
      <a:defRPr sz="4000" kern="1200">
        <a:solidFill>
          <a:schemeClr val="tx1"/>
        </a:solidFill>
        <a:latin typeface="Albertus Extra Bold" pitchFamily="34" charset="0"/>
        <a:ea typeface="+mn-ea"/>
        <a:cs typeface="+mn-cs"/>
      </a:defRPr>
    </a:lvl4pPr>
    <a:lvl5pPr marL="1828800" algn="ctr" rtl="0" eaLnBrk="0" fontAlgn="base" hangingPunct="0">
      <a:spcBef>
        <a:spcPct val="0"/>
      </a:spcBef>
      <a:spcAft>
        <a:spcPct val="0"/>
      </a:spcAft>
      <a:defRPr sz="4000" kern="1200">
        <a:solidFill>
          <a:schemeClr val="tx1"/>
        </a:solidFill>
        <a:latin typeface="Albertus Extra Bold" pitchFamily="34" charset="0"/>
        <a:ea typeface="+mn-ea"/>
        <a:cs typeface="+mn-cs"/>
      </a:defRPr>
    </a:lvl5pPr>
    <a:lvl6pPr marL="2286000" algn="l" defTabSz="914400" rtl="0" eaLnBrk="1" latinLnBrk="0" hangingPunct="1">
      <a:defRPr sz="4000" kern="1200">
        <a:solidFill>
          <a:schemeClr val="tx1"/>
        </a:solidFill>
        <a:latin typeface="Albertus Extra Bold" pitchFamily="34" charset="0"/>
        <a:ea typeface="+mn-ea"/>
        <a:cs typeface="+mn-cs"/>
      </a:defRPr>
    </a:lvl6pPr>
    <a:lvl7pPr marL="2743200" algn="l" defTabSz="914400" rtl="0" eaLnBrk="1" latinLnBrk="0" hangingPunct="1">
      <a:defRPr sz="4000" kern="1200">
        <a:solidFill>
          <a:schemeClr val="tx1"/>
        </a:solidFill>
        <a:latin typeface="Albertus Extra Bold" pitchFamily="34" charset="0"/>
        <a:ea typeface="+mn-ea"/>
        <a:cs typeface="+mn-cs"/>
      </a:defRPr>
    </a:lvl7pPr>
    <a:lvl8pPr marL="3200400" algn="l" defTabSz="914400" rtl="0" eaLnBrk="1" latinLnBrk="0" hangingPunct="1">
      <a:defRPr sz="4000" kern="1200">
        <a:solidFill>
          <a:schemeClr val="tx1"/>
        </a:solidFill>
        <a:latin typeface="Albertus Extra Bold" pitchFamily="34" charset="0"/>
        <a:ea typeface="+mn-ea"/>
        <a:cs typeface="+mn-cs"/>
      </a:defRPr>
    </a:lvl8pPr>
    <a:lvl9pPr marL="3657600" algn="l" defTabSz="914400" rtl="0" eaLnBrk="1" latinLnBrk="0" hangingPunct="1">
      <a:defRPr sz="4000" kern="1200">
        <a:solidFill>
          <a:schemeClr val="tx1"/>
        </a:solidFill>
        <a:latin typeface="Albertus Extra Bold"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9900"/>
    <a:srgbClr val="336699"/>
    <a:srgbClr val="3399FF"/>
    <a:srgbClr val="FFFF66"/>
    <a:srgbClr val="009900"/>
    <a:srgbClr val="99CC00"/>
    <a:srgbClr val="009999"/>
    <a:srgbClr val="7D02AE"/>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6"/>
    </p:cViewPr>
  </p:sorterViewPr>
  <p:notesViewPr>
    <p:cSldViewPr>
      <p:cViewPr varScale="1">
        <p:scale>
          <a:sx n="40" d="100"/>
          <a:sy n="40" d="100"/>
        </p:scale>
        <p:origin x="-1488" y="-96"/>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81F21B27-69EB-4628-80E6-9300112CABB8}" type="datetimeFigureOut">
              <a:rPr lang="en-US" smtClean="0"/>
              <a:pPr/>
              <a:t>1/16/2014</a:t>
            </a:fld>
            <a:endParaRPr lang="en-US" dirty="0"/>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17127560-3B86-4B7E-9856-F60DB03C9642}" type="slidenum">
              <a:rPr lang="en-US" smtClean="0"/>
              <a:pPr/>
              <a:t>‹#›</a:t>
            </a:fld>
            <a:endParaRPr lang="en-US" dirty="0"/>
          </a:p>
        </p:txBody>
      </p:sp>
    </p:spTree>
    <p:extLst>
      <p:ext uri="{BB962C8B-B14F-4D97-AF65-F5344CB8AC3E}">
        <p14:creationId xmlns:p14="http://schemas.microsoft.com/office/powerpoint/2010/main" val="6151501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a:latin typeface="Times New Roman" pitchFamily="18" charset="0"/>
              </a:defRPr>
            </a:lvl1pPr>
          </a:lstStyle>
          <a:p>
            <a:pPr>
              <a:defRPr/>
            </a:pPr>
            <a:endParaRPr lang="en-US" dirty="0"/>
          </a:p>
        </p:txBody>
      </p:sp>
      <p:sp>
        <p:nvSpPr>
          <p:cNvPr id="14339" name="Rectangle 3"/>
          <p:cNvSpPr>
            <a:spLocks noGrp="1" noChangeArrowheads="1"/>
          </p:cNvSpPr>
          <p:nvPr>
            <p:ph type="dt" idx="1"/>
          </p:nvPr>
        </p:nvSpPr>
        <p:spPr bwMode="auto">
          <a:xfrm>
            <a:off x="526796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Times New Roman" pitchFamily="18" charset="0"/>
              </a:defRPr>
            </a:lvl1pPr>
          </a:lstStyle>
          <a:p>
            <a:pPr>
              <a:defRPr/>
            </a:pPr>
            <a:endParaRPr lang="en-US" dirty="0"/>
          </a:p>
        </p:txBody>
      </p:sp>
      <p:sp>
        <p:nvSpPr>
          <p:cNvPr id="29700" name="Rectangle 4"/>
          <p:cNvSpPr>
            <a:spLocks noGrp="1" noRot="1" noChangeAspect="1" noChangeArrowheads="1" noTextEdit="1"/>
          </p:cNvSpPr>
          <p:nvPr>
            <p:ph type="sldImg" idx="2"/>
          </p:nvPr>
        </p:nvSpPr>
        <p:spPr bwMode="auto">
          <a:xfrm>
            <a:off x="2895600" y="525463"/>
            <a:ext cx="3505200" cy="26289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1239520" y="3329940"/>
            <a:ext cx="6817360" cy="31546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a:latin typeface="Times New Roman" pitchFamily="18" charset="0"/>
              </a:defRPr>
            </a:lvl1pPr>
          </a:lstStyle>
          <a:p>
            <a:pPr>
              <a:defRPr/>
            </a:pPr>
            <a:endParaRPr lang="en-US" dirty="0"/>
          </a:p>
        </p:txBody>
      </p:sp>
      <p:sp>
        <p:nvSpPr>
          <p:cNvPr id="14343" name="Rectangle 7"/>
          <p:cNvSpPr>
            <a:spLocks noGrp="1" noChangeArrowheads="1"/>
          </p:cNvSpPr>
          <p:nvPr>
            <p:ph type="sldNum" sz="quarter" idx="5"/>
          </p:nvPr>
        </p:nvSpPr>
        <p:spPr bwMode="auto">
          <a:xfrm>
            <a:off x="526796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Times New Roman" pitchFamily="18" charset="0"/>
              </a:defRPr>
            </a:lvl1pPr>
          </a:lstStyle>
          <a:p>
            <a:pPr>
              <a:defRPr/>
            </a:pPr>
            <a:fld id="{BEAA37DE-66E4-4DBD-95F0-FFFBE174DC34}" type="slidenum">
              <a:rPr lang="en-US"/>
              <a:pPr>
                <a:defRPr/>
              </a:pPr>
              <a:t>‹#›</a:t>
            </a:fld>
            <a:endParaRPr lang="en-US" dirty="0"/>
          </a:p>
        </p:txBody>
      </p:sp>
    </p:spTree>
    <p:extLst>
      <p:ext uri="{BB962C8B-B14F-4D97-AF65-F5344CB8AC3E}">
        <p14:creationId xmlns:p14="http://schemas.microsoft.com/office/powerpoint/2010/main" val="34821332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E377034D-E81F-4889-812D-C8E6C22D9613}" type="slidenum">
              <a:rPr lang="en-US"/>
              <a:pPr>
                <a:defRPr/>
              </a:pPr>
              <a:t>‹#›</a:t>
            </a:fld>
            <a:endParaRPr lang="en-US" dirty="0"/>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05021C79-AA09-47D6-BC47-32E690AD0ADF}" type="slidenum">
              <a:rPr lang="en-US"/>
              <a:pPr>
                <a:defRPr/>
              </a:pPr>
              <a:t>‹#›</a:t>
            </a:fld>
            <a:endParaRPr lang="en-US" dirty="0"/>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20669D78-1085-46A7-9C34-D59C71094808}" type="slidenum">
              <a:rPr lang="en-US"/>
              <a:pPr>
                <a:defRPr/>
              </a:pPr>
              <a:t>‹#›</a:t>
            </a:fld>
            <a:endParaRPr lang="en-US"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117C9C28-3B6B-4836-88F6-CF093A2C2630}" type="slidenum">
              <a:rPr lang="en-US"/>
              <a:pPr>
                <a:defRPr/>
              </a:pPr>
              <a:t>‹#›</a:t>
            </a:fld>
            <a:endParaRPr lang="en-US"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9D4457D2-CA91-46A4-8A0B-71441CC84A80}" type="slidenum">
              <a:rPr lang="en-US"/>
              <a:pPr>
                <a:defRPr/>
              </a:pPr>
              <a:t>‹#›</a:t>
            </a:fld>
            <a:endParaRPr lang="en-US" dirty="0"/>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6A1E09FE-EF1C-453D-96A7-9183552C8AC1}" type="slidenum">
              <a:rPr lang="en-US"/>
              <a:pPr>
                <a:defRPr/>
              </a:pPr>
              <a:t>‹#›</a:t>
            </a:fld>
            <a:endParaRPr lang="en-US"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p:txBody>
          <a:bodyPr/>
          <a:lstStyle>
            <a:lvl1pPr>
              <a:defRPr/>
            </a:lvl1pPr>
          </a:lstStyle>
          <a:p>
            <a:pPr>
              <a:defRPr/>
            </a:pPr>
            <a:fld id="{97EF7C5B-563F-4DB3-8880-C4502BB2ECAA}" type="slidenum">
              <a:rPr lang="en-US"/>
              <a:pPr>
                <a:defRPr/>
              </a:pPr>
              <a:t>‹#›</a:t>
            </a:fld>
            <a:endParaRPr lang="en-US"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p:txBody>
          <a:bodyPr/>
          <a:lstStyle>
            <a:lvl1pPr>
              <a:defRPr/>
            </a:lvl1pPr>
          </a:lstStyle>
          <a:p>
            <a:pPr>
              <a:defRPr/>
            </a:pPr>
            <a:fld id="{632C1A9E-D379-4607-938D-1BC3913B3660}" type="slidenum">
              <a:rPr lang="en-US"/>
              <a:pPr>
                <a:defRPr/>
              </a:pPr>
              <a:t>‹#›</a:t>
            </a:fld>
            <a:endParaRPr lang="en-US" dirty="0"/>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p:txBody>
          <a:bodyPr/>
          <a:lstStyle>
            <a:lvl1pPr>
              <a:defRPr/>
            </a:lvl1pPr>
          </a:lstStyle>
          <a:p>
            <a:pPr>
              <a:defRPr/>
            </a:pPr>
            <a:fld id="{87644689-DECB-4EF6-8EE1-E412D9E23DF7}" type="slidenum">
              <a:rPr lang="en-US"/>
              <a:pPr>
                <a:defRPr/>
              </a:pPr>
              <a:t>‹#›</a:t>
            </a:fld>
            <a:endParaRPr lang="en-US" dirty="0"/>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DFF3A23D-F28B-4362-85B2-2F3297768066}" type="slidenum">
              <a:rPr lang="en-US"/>
              <a:pPr>
                <a:defRPr/>
              </a:pPr>
              <a:t>‹#›</a:t>
            </a:fld>
            <a:endParaRPr lang="en-US" dirty="0"/>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C49E82E1-662F-4630-AD38-2C941ABE03C2}" type="slidenum">
              <a:rPr lang="en-US"/>
              <a:pPr>
                <a:defRPr/>
              </a:pPr>
              <a:t>‹#›</a:t>
            </a:fld>
            <a:endParaRPr lang="en-US" dirty="0"/>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07BADD7-BE2C-4FD9-B46D-7B0B5155E87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0" y="1066800"/>
            <a:ext cx="9144000" cy="1143000"/>
          </a:xfrm>
        </p:spPr>
        <p:txBody>
          <a:bodyPr/>
          <a:lstStyle/>
          <a:p>
            <a:r>
              <a:rPr lang="en-US" sz="3600" b="1" dirty="0" smtClean="0">
                <a:solidFill>
                  <a:srgbClr val="0066CC"/>
                </a:solidFill>
                <a:latin typeface="Albertus Extra Bold" pitchFamily="34" charset="0"/>
              </a:rPr>
              <a:t>Louisiana Young Readers’ Choice Award</a:t>
            </a:r>
            <a:endParaRPr lang="en-US" dirty="0" smtClean="0"/>
          </a:p>
        </p:txBody>
      </p:sp>
      <p:sp>
        <p:nvSpPr>
          <p:cNvPr id="13315" name="Rectangle 3"/>
          <p:cNvSpPr>
            <a:spLocks noGrp="1" noChangeArrowheads="1"/>
          </p:cNvSpPr>
          <p:nvPr>
            <p:ph type="subTitle" idx="1"/>
          </p:nvPr>
        </p:nvSpPr>
        <p:spPr>
          <a:xfrm>
            <a:off x="2209800" y="2971800"/>
            <a:ext cx="6400800" cy="1752600"/>
          </a:xfrm>
        </p:spPr>
        <p:txBody>
          <a:bodyPr anchor="ctr" anchorCtr="1"/>
          <a:lstStyle/>
          <a:p>
            <a:r>
              <a:rPr lang="en-US" b="1" dirty="0" smtClean="0">
                <a:solidFill>
                  <a:srgbClr val="009999"/>
                </a:solidFill>
                <a:latin typeface="Albertus Medium" pitchFamily="34" charset="0"/>
              </a:rPr>
              <a:t>Grades 3 - 5</a:t>
            </a:r>
            <a:endParaRPr lang="en-US" b="1" dirty="0" smtClean="0"/>
          </a:p>
        </p:txBody>
      </p:sp>
      <p:pic>
        <p:nvPicPr>
          <p:cNvPr id="13316" name="Picture 4" descr="halfaward"/>
          <p:cNvPicPr>
            <a:picLocks noChangeAspect="1" noChangeArrowheads="1"/>
          </p:cNvPicPr>
          <p:nvPr/>
        </p:nvPicPr>
        <p:blipFill>
          <a:blip r:embed="rId2" cstate="print"/>
          <a:srcRect/>
          <a:stretch>
            <a:fillRect/>
          </a:stretch>
        </p:blipFill>
        <p:spPr bwMode="auto">
          <a:xfrm>
            <a:off x="914400" y="2514600"/>
            <a:ext cx="2743200" cy="2717800"/>
          </a:xfrm>
          <a:prstGeom prst="rect">
            <a:avLst/>
          </a:prstGeom>
          <a:noFill/>
          <a:ln w="9525">
            <a:noFill/>
            <a:miter lim="800000"/>
            <a:headEnd/>
            <a:tailEnd/>
          </a:ln>
        </p:spPr>
      </p:pic>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a:xfrm>
            <a:off x="-15844" y="76200"/>
            <a:ext cx="9144000" cy="1066800"/>
          </a:xfrm>
        </p:spPr>
        <p:txBody>
          <a:bodyPr/>
          <a:lstStyle/>
          <a:p>
            <a:r>
              <a:rPr lang="en-US" b="1" dirty="0" smtClean="0">
                <a:solidFill>
                  <a:srgbClr val="99CC00"/>
                </a:solidFill>
                <a:latin typeface="Albertus Extra Bold" pitchFamily="34" charset="0"/>
              </a:rPr>
              <a:t>The Humming Room</a:t>
            </a:r>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1905000"/>
            <a:ext cx="2461136" cy="3687096"/>
          </a:xfrm>
        </p:spPr>
      </p:pic>
      <p:sp>
        <p:nvSpPr>
          <p:cNvPr id="8" name="Rectangle 8"/>
          <p:cNvSpPr>
            <a:spLocks noChangeArrowheads="1"/>
          </p:cNvSpPr>
          <p:nvPr/>
        </p:nvSpPr>
        <p:spPr bwMode="auto">
          <a:xfrm>
            <a:off x="228600" y="5715000"/>
            <a:ext cx="2514600" cy="947738"/>
          </a:xfrm>
          <a:prstGeom prst="rect">
            <a:avLst/>
          </a:prstGeom>
          <a:noFill/>
          <a:ln w="9525">
            <a:noFill/>
            <a:miter lim="800000"/>
            <a:headEnd/>
            <a:tailEnd/>
          </a:ln>
        </p:spPr>
        <p:txBody>
          <a:bodyPr anchor="ctr"/>
          <a:lstStyle/>
          <a:p>
            <a:pPr algn="l"/>
            <a:r>
              <a:rPr lang="en-US" sz="3200" dirty="0" smtClean="0">
                <a:solidFill>
                  <a:srgbClr val="99CC00"/>
                </a:solidFill>
              </a:rPr>
              <a:t>By</a:t>
            </a:r>
            <a:br>
              <a:rPr lang="en-US" sz="3200" dirty="0" smtClean="0">
                <a:solidFill>
                  <a:srgbClr val="99CC00"/>
                </a:solidFill>
              </a:rPr>
            </a:br>
            <a:r>
              <a:rPr lang="en-US" sz="3200" dirty="0" smtClean="0">
                <a:solidFill>
                  <a:srgbClr val="99CC00"/>
                </a:solidFill>
              </a:rPr>
              <a:t>Ellen Potter</a:t>
            </a:r>
            <a:endParaRPr lang="en-US" sz="4400" dirty="0">
              <a:solidFill>
                <a:srgbClr val="99CC00"/>
              </a:solidFill>
              <a:latin typeface="Times New Roman" pitchFamily="18" charset="0"/>
            </a:endParaRPr>
          </a:p>
        </p:txBody>
      </p:sp>
      <p:sp>
        <p:nvSpPr>
          <p:cNvPr id="4" name="Rectangle 3"/>
          <p:cNvSpPr/>
          <p:nvPr/>
        </p:nvSpPr>
        <p:spPr>
          <a:xfrm>
            <a:off x="2895600" y="1219200"/>
            <a:ext cx="6096000" cy="5262979"/>
          </a:xfrm>
          <a:prstGeom prst="rect">
            <a:avLst/>
          </a:prstGeom>
        </p:spPr>
        <p:txBody>
          <a:bodyPr wrap="square">
            <a:spAutoFit/>
          </a:bodyPr>
          <a:lstStyle/>
          <a:p>
            <a:pPr algn="l"/>
            <a:r>
              <a:rPr lang="en-US" sz="2800" dirty="0"/>
              <a:t>When </a:t>
            </a:r>
            <a:r>
              <a:rPr lang="en-US" sz="2800" dirty="0" err="1"/>
              <a:t>Roo’s</a:t>
            </a:r>
            <a:r>
              <a:rPr lang="en-US" sz="2800" dirty="0"/>
              <a:t> parents are murdered she finds out that she has </a:t>
            </a:r>
            <a:r>
              <a:rPr lang="en-US" sz="2800" dirty="0" smtClean="0"/>
              <a:t>an </a:t>
            </a:r>
            <a:r>
              <a:rPr lang="en-US" sz="2800" dirty="0"/>
              <a:t>eccentric uncle, who has agreed to take her into his </a:t>
            </a:r>
            <a:r>
              <a:rPr lang="en-US" sz="2800" dirty="0" smtClean="0"/>
              <a:t>house.  The </a:t>
            </a:r>
            <a:r>
              <a:rPr lang="en-US" sz="2800" dirty="0"/>
              <a:t>strange house is teeming with ghost stories and secrets. </a:t>
            </a:r>
            <a:r>
              <a:rPr lang="en-US" sz="2800" dirty="0" err="1"/>
              <a:t>Roo</a:t>
            </a:r>
            <a:r>
              <a:rPr lang="en-US" sz="2800" dirty="0"/>
              <a:t> doesn't believe in ghosts or fairy stories, but what are those eerie noises she keeps hearing? And who is that strange wild boy who lives on the river? People are lying to her, and </a:t>
            </a:r>
            <a:r>
              <a:rPr lang="en-US" sz="2800" dirty="0" err="1"/>
              <a:t>Roo</a:t>
            </a:r>
            <a:r>
              <a:rPr lang="en-US" sz="2800" dirty="0"/>
              <a:t> becomes determined to find the truth.  </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a:xfrm>
            <a:off x="-15844" y="76200"/>
            <a:ext cx="9144000" cy="1143000"/>
          </a:xfrm>
        </p:spPr>
        <p:txBody>
          <a:bodyPr/>
          <a:lstStyle/>
          <a:p>
            <a:pPr>
              <a:defRPr/>
            </a:pPr>
            <a:r>
              <a:rPr lang="en-US" b="1" dirty="0" smtClean="0">
                <a:solidFill>
                  <a:srgbClr val="009999"/>
                </a:solidFill>
                <a:latin typeface="Albertus Extra Bold" pitchFamily="34" charset="0"/>
              </a:rPr>
              <a:t>The One and Only Ivan</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17283" y="1852635"/>
            <a:ext cx="2620828" cy="3691308"/>
          </a:xfrm>
          <a:ln>
            <a:solidFill>
              <a:schemeClr val="tx1"/>
            </a:solidFill>
          </a:ln>
        </p:spPr>
      </p:pic>
      <p:sp>
        <p:nvSpPr>
          <p:cNvPr id="6" name="Rectangle 8"/>
          <p:cNvSpPr>
            <a:spLocks noChangeArrowheads="1"/>
          </p:cNvSpPr>
          <p:nvPr/>
        </p:nvSpPr>
        <p:spPr bwMode="auto">
          <a:xfrm>
            <a:off x="228600" y="5709861"/>
            <a:ext cx="3962400" cy="947738"/>
          </a:xfrm>
          <a:prstGeom prst="rect">
            <a:avLst/>
          </a:prstGeom>
          <a:noFill/>
          <a:ln w="9525">
            <a:noFill/>
            <a:miter lim="800000"/>
            <a:headEnd/>
            <a:tailEnd/>
          </a:ln>
        </p:spPr>
        <p:txBody>
          <a:bodyPr anchor="ctr"/>
          <a:lstStyle/>
          <a:p>
            <a:pPr algn="l"/>
            <a:r>
              <a:rPr lang="en-US" sz="3200" dirty="0" smtClean="0">
                <a:solidFill>
                  <a:srgbClr val="009999"/>
                </a:solidFill>
              </a:rPr>
              <a:t>By</a:t>
            </a:r>
            <a:br>
              <a:rPr lang="en-US" sz="3200" dirty="0" smtClean="0">
                <a:solidFill>
                  <a:srgbClr val="009999"/>
                </a:solidFill>
              </a:rPr>
            </a:br>
            <a:r>
              <a:rPr lang="en-US" sz="3200" dirty="0" smtClean="0">
                <a:solidFill>
                  <a:srgbClr val="009999"/>
                </a:solidFill>
              </a:rPr>
              <a:t>Katherine Applegate</a:t>
            </a:r>
            <a:endParaRPr lang="en-US" sz="4400" dirty="0">
              <a:solidFill>
                <a:srgbClr val="009999"/>
              </a:solidFill>
              <a:latin typeface="Times New Roman" pitchFamily="18" charset="0"/>
            </a:endParaRPr>
          </a:p>
        </p:txBody>
      </p:sp>
      <p:sp>
        <p:nvSpPr>
          <p:cNvPr id="2" name="Rectangle 1"/>
          <p:cNvSpPr/>
          <p:nvPr/>
        </p:nvSpPr>
        <p:spPr>
          <a:xfrm>
            <a:off x="3178521" y="1351638"/>
            <a:ext cx="5889279" cy="4832092"/>
          </a:xfrm>
          <a:prstGeom prst="rect">
            <a:avLst/>
          </a:prstGeom>
        </p:spPr>
        <p:txBody>
          <a:bodyPr wrap="square">
            <a:spAutoFit/>
          </a:bodyPr>
          <a:lstStyle/>
          <a:p>
            <a:pPr algn="l"/>
            <a:r>
              <a:rPr lang="en-US" sz="2800" dirty="0"/>
              <a:t>Ivan is a lonely gorilla living at the Exit 8 Big Top Mall and Video Arcade. With the crowds growing smaller, Ivan’s owner hopes to make money selling the gorilla’s “signed” art and bringing in a new attraction, Ruby the baby elephant. Ruby’s arrival, however, reminds Ivan of something. With the help of his friends, both animal and human, Ivan will change their lives forever. </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title"/>
          </p:nvPr>
        </p:nvSpPr>
        <p:spPr>
          <a:xfrm>
            <a:off x="0" y="67901"/>
            <a:ext cx="9144000" cy="1295400"/>
          </a:xfrm>
        </p:spPr>
        <p:txBody>
          <a:bodyPr/>
          <a:lstStyle/>
          <a:p>
            <a:pPr>
              <a:defRPr/>
            </a:pPr>
            <a:r>
              <a:rPr lang="en-US" b="1" dirty="0" smtClean="0">
                <a:solidFill>
                  <a:srgbClr val="99CC00"/>
                </a:solidFill>
                <a:latin typeface="Albertus Extra Bold" pitchFamily="34" charset="0"/>
              </a:rPr>
              <a:t>Pickle</a:t>
            </a:r>
            <a:r>
              <a:rPr lang="en-US" b="1" dirty="0" smtClean="0">
                <a:solidFill>
                  <a:srgbClr val="FFCC00"/>
                </a:solidFill>
                <a:latin typeface="Albertus Extra Bold" pitchFamily="34" charset="0"/>
              </a:rPr>
              <a:t/>
            </a:r>
            <a:br>
              <a:rPr lang="en-US" b="1" dirty="0" smtClean="0">
                <a:solidFill>
                  <a:srgbClr val="FFCC00"/>
                </a:solidFill>
                <a:latin typeface="Albertus Extra Bold" pitchFamily="34" charset="0"/>
              </a:rPr>
            </a:br>
            <a:r>
              <a:rPr lang="en-US" sz="2800" b="1" dirty="0" smtClean="0">
                <a:solidFill>
                  <a:srgbClr val="C00000"/>
                </a:solidFill>
                <a:latin typeface="Albertus Extra Bold" pitchFamily="34" charset="0"/>
              </a:rPr>
              <a:t>The (Formerly) Anonymous PRANK CLUB of Fountain Point Middle School</a:t>
            </a:r>
          </a:p>
        </p:txBody>
      </p:sp>
      <p:pic>
        <p:nvPicPr>
          <p:cNvPr id="4"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1981200"/>
            <a:ext cx="2367330" cy="3559895"/>
          </a:xfrm>
        </p:spPr>
      </p:pic>
      <p:sp>
        <p:nvSpPr>
          <p:cNvPr id="5" name="Rectangle 8"/>
          <p:cNvSpPr>
            <a:spLocks noChangeArrowheads="1"/>
          </p:cNvSpPr>
          <p:nvPr/>
        </p:nvSpPr>
        <p:spPr bwMode="auto">
          <a:xfrm>
            <a:off x="228600" y="5753477"/>
            <a:ext cx="2514600" cy="947738"/>
          </a:xfrm>
          <a:prstGeom prst="rect">
            <a:avLst/>
          </a:prstGeom>
          <a:noFill/>
          <a:ln w="9525">
            <a:noFill/>
            <a:miter lim="800000"/>
            <a:headEnd/>
            <a:tailEnd/>
          </a:ln>
        </p:spPr>
        <p:txBody>
          <a:bodyPr anchor="ctr"/>
          <a:lstStyle/>
          <a:p>
            <a:pPr algn="l"/>
            <a:r>
              <a:rPr lang="en-US" sz="3200" dirty="0" smtClean="0">
                <a:solidFill>
                  <a:srgbClr val="C00000"/>
                </a:solidFill>
              </a:rPr>
              <a:t>By</a:t>
            </a:r>
            <a:br>
              <a:rPr lang="en-US" sz="3200" dirty="0" smtClean="0">
                <a:solidFill>
                  <a:srgbClr val="C00000"/>
                </a:solidFill>
              </a:rPr>
            </a:br>
            <a:r>
              <a:rPr lang="en-US" sz="3200" dirty="0" smtClean="0">
                <a:solidFill>
                  <a:srgbClr val="C00000"/>
                </a:solidFill>
              </a:rPr>
              <a:t>Kim Baker</a:t>
            </a:r>
            <a:endParaRPr lang="en-US" sz="4400" dirty="0">
              <a:solidFill>
                <a:srgbClr val="C00000"/>
              </a:solidFill>
              <a:latin typeface="Times New Roman" pitchFamily="18" charset="0"/>
            </a:endParaRPr>
          </a:p>
        </p:txBody>
      </p:sp>
      <p:sp>
        <p:nvSpPr>
          <p:cNvPr id="6" name="Rectangle 5"/>
          <p:cNvSpPr/>
          <p:nvPr/>
        </p:nvSpPr>
        <p:spPr>
          <a:xfrm>
            <a:off x="2895600" y="1371600"/>
            <a:ext cx="6248400" cy="830997"/>
          </a:xfrm>
          <a:prstGeom prst="rect">
            <a:avLst/>
          </a:prstGeom>
        </p:spPr>
        <p:txBody>
          <a:bodyPr wrap="square">
            <a:spAutoFit/>
          </a:bodyPr>
          <a:lstStyle/>
          <a:p>
            <a:pPr algn="l"/>
            <a:r>
              <a:rPr lang="en-US" sz="2400" dirty="0" smtClean="0"/>
              <a:t/>
            </a:r>
            <a:br>
              <a:rPr lang="en-US" sz="2400" dirty="0" smtClean="0"/>
            </a:br>
            <a:r>
              <a:rPr lang="en-US" sz="2400" dirty="0" smtClean="0"/>
              <a:t> </a:t>
            </a:r>
            <a:endParaRPr lang="en-US" sz="2400" dirty="0"/>
          </a:p>
        </p:txBody>
      </p:sp>
      <p:sp>
        <p:nvSpPr>
          <p:cNvPr id="2" name="Rectangle 1"/>
          <p:cNvSpPr/>
          <p:nvPr/>
        </p:nvSpPr>
        <p:spPr>
          <a:xfrm>
            <a:off x="2740937" y="1607640"/>
            <a:ext cx="6324598" cy="5262979"/>
          </a:xfrm>
          <a:prstGeom prst="rect">
            <a:avLst/>
          </a:prstGeom>
        </p:spPr>
        <p:txBody>
          <a:bodyPr wrap="square">
            <a:spAutoFit/>
          </a:bodyPr>
          <a:lstStyle/>
          <a:p>
            <a:pPr algn="l"/>
            <a:r>
              <a:rPr lang="en-US" sz="2800" dirty="0"/>
              <a:t>Ben Diaz has a secret. His after-school pickle-making club is just a cover for the group's real purpose: pulling pranks. Ben also has a problem. His best friend wants to join, but Hector can't keep a secret, and Hector's grandmother is the stern principal of the boys' middle school. When a prank releases thousands of crickets at a school fair, the principal suspends all extracurricular activities until the culprits turn themselves in. </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a:xfrm>
            <a:off x="0" y="76200"/>
            <a:ext cx="9144000" cy="1143000"/>
          </a:xfrm>
        </p:spPr>
        <p:txBody>
          <a:bodyPr/>
          <a:lstStyle/>
          <a:p>
            <a:pPr>
              <a:defRPr/>
            </a:pPr>
            <a:r>
              <a:rPr lang="en-US" b="1" dirty="0" smtClean="0">
                <a:solidFill>
                  <a:schemeClr val="accent2">
                    <a:lumMod val="75000"/>
                  </a:schemeClr>
                </a:solidFill>
                <a:latin typeface="Albertus Extra Bold" pitchFamily="34" charset="0"/>
              </a:rPr>
              <a:t>Touch the Sky</a:t>
            </a:r>
            <a:r>
              <a:rPr lang="en-US" b="1" dirty="0" smtClean="0">
                <a:solidFill>
                  <a:srgbClr val="996600"/>
                </a:solidFill>
                <a:latin typeface="Albertus Extra Bold" pitchFamily="34" charset="0"/>
              </a:rPr>
              <a:t/>
            </a:r>
            <a:br>
              <a:rPr lang="en-US" b="1" dirty="0" smtClean="0">
                <a:solidFill>
                  <a:srgbClr val="996600"/>
                </a:solidFill>
                <a:latin typeface="Albertus Extra Bold" pitchFamily="34" charset="0"/>
              </a:rPr>
            </a:br>
            <a:r>
              <a:rPr lang="en-US" sz="3200" b="1" dirty="0" smtClean="0">
                <a:solidFill>
                  <a:srgbClr val="009900"/>
                </a:solidFill>
                <a:latin typeface="Albertus Extra Bold" pitchFamily="34" charset="0"/>
              </a:rPr>
              <a:t>Alice Coachman, Olympic High Jumper</a:t>
            </a:r>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2124164"/>
            <a:ext cx="2590800" cy="3386668"/>
          </a:xfrm>
        </p:spPr>
      </p:pic>
      <p:sp>
        <p:nvSpPr>
          <p:cNvPr id="6" name="Rectangle 5"/>
          <p:cNvSpPr/>
          <p:nvPr/>
        </p:nvSpPr>
        <p:spPr>
          <a:xfrm>
            <a:off x="3505200" y="1524000"/>
            <a:ext cx="5410200" cy="1200329"/>
          </a:xfrm>
          <a:prstGeom prst="rect">
            <a:avLst/>
          </a:prstGeom>
        </p:spPr>
        <p:txBody>
          <a:bodyPr wrap="square">
            <a:spAutoFit/>
          </a:bodyPr>
          <a:lstStyle/>
          <a:p>
            <a:pPr algn="l"/>
            <a:r>
              <a:rPr lang="en-US" sz="2400" dirty="0" smtClean="0"/>
              <a:t/>
            </a:r>
            <a:br>
              <a:rPr lang="en-US" sz="2400" dirty="0" smtClean="0"/>
            </a:br>
            <a:r>
              <a:rPr lang="en-US" sz="2400" dirty="0" smtClean="0"/>
              <a:t/>
            </a:r>
            <a:br>
              <a:rPr lang="en-US" sz="2400" dirty="0" smtClean="0"/>
            </a:br>
            <a:r>
              <a:rPr lang="en-US" sz="2400" dirty="0" smtClean="0"/>
              <a:t> </a:t>
            </a:r>
            <a:endParaRPr lang="en-US" sz="2400" dirty="0"/>
          </a:p>
        </p:txBody>
      </p:sp>
      <p:sp>
        <p:nvSpPr>
          <p:cNvPr id="8" name="Rectangle 8"/>
          <p:cNvSpPr>
            <a:spLocks noChangeArrowheads="1"/>
          </p:cNvSpPr>
          <p:nvPr/>
        </p:nvSpPr>
        <p:spPr bwMode="auto">
          <a:xfrm>
            <a:off x="228600" y="5715000"/>
            <a:ext cx="3124200" cy="947738"/>
          </a:xfrm>
          <a:prstGeom prst="rect">
            <a:avLst/>
          </a:prstGeom>
          <a:noFill/>
          <a:ln w="9525">
            <a:noFill/>
            <a:miter lim="800000"/>
            <a:headEnd/>
            <a:tailEnd/>
          </a:ln>
        </p:spPr>
        <p:txBody>
          <a:bodyPr anchor="ctr"/>
          <a:lstStyle/>
          <a:p>
            <a:pPr algn="l"/>
            <a:r>
              <a:rPr lang="en-US" sz="3200" dirty="0" smtClean="0">
                <a:solidFill>
                  <a:schemeClr val="accent2">
                    <a:lumMod val="75000"/>
                  </a:schemeClr>
                </a:solidFill>
              </a:rPr>
              <a:t>By</a:t>
            </a:r>
            <a:br>
              <a:rPr lang="en-US" sz="3200" dirty="0" smtClean="0">
                <a:solidFill>
                  <a:schemeClr val="accent2">
                    <a:lumMod val="75000"/>
                  </a:schemeClr>
                </a:solidFill>
              </a:rPr>
            </a:br>
            <a:r>
              <a:rPr lang="en-US" sz="3200" dirty="0" smtClean="0">
                <a:solidFill>
                  <a:schemeClr val="accent2">
                    <a:lumMod val="75000"/>
                  </a:schemeClr>
                </a:solidFill>
              </a:rPr>
              <a:t>Ann </a:t>
            </a:r>
            <a:r>
              <a:rPr lang="en-US" sz="3200" dirty="0" err="1" smtClean="0">
                <a:solidFill>
                  <a:schemeClr val="accent2">
                    <a:lumMod val="75000"/>
                  </a:schemeClr>
                </a:solidFill>
              </a:rPr>
              <a:t>Malaspina</a:t>
            </a:r>
            <a:endParaRPr lang="en-US" sz="4400" dirty="0">
              <a:solidFill>
                <a:schemeClr val="accent2">
                  <a:lumMod val="75000"/>
                </a:schemeClr>
              </a:solidFill>
              <a:latin typeface="Times New Roman" pitchFamily="18" charset="0"/>
            </a:endParaRPr>
          </a:p>
        </p:txBody>
      </p:sp>
      <p:sp>
        <p:nvSpPr>
          <p:cNvPr id="2" name="Rectangle 1"/>
          <p:cNvSpPr/>
          <p:nvPr/>
        </p:nvSpPr>
        <p:spPr>
          <a:xfrm>
            <a:off x="3048000" y="1447800"/>
            <a:ext cx="6019800" cy="5262979"/>
          </a:xfrm>
          <a:prstGeom prst="rect">
            <a:avLst/>
          </a:prstGeom>
        </p:spPr>
        <p:txBody>
          <a:bodyPr wrap="square">
            <a:spAutoFit/>
          </a:bodyPr>
          <a:lstStyle/>
          <a:p>
            <a:pPr algn="l"/>
            <a:r>
              <a:rPr lang="en-US" sz="2800" dirty="0" smtClean="0"/>
              <a:t>In </a:t>
            </a:r>
            <a:r>
              <a:rPr lang="en-US" sz="2800" dirty="0"/>
              <a:t>Alice's Georgia hometown, there was no track where an African-American girl could practice, so she made her own crossbar with sticks and rags. With the support of her coach, friends, and community, Alice started to win medals. Her dream to compete at the Olympics came true in 1948. This is an inspiring free-verse story of the first African-American woman to win an Olympic gold medal. </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a:xfrm>
            <a:off x="0" y="152400"/>
            <a:ext cx="9144000" cy="1143000"/>
          </a:xfrm>
        </p:spPr>
        <p:txBody>
          <a:bodyPr/>
          <a:lstStyle/>
          <a:p>
            <a:pPr>
              <a:defRPr/>
            </a:pPr>
            <a:r>
              <a:rPr lang="en-US" b="1" dirty="0" smtClean="0">
                <a:solidFill>
                  <a:schemeClr val="tx1"/>
                </a:solidFill>
                <a:latin typeface="Albertus Extra Bold" pitchFamily="34" charset="0"/>
              </a:rPr>
              <a:t>Wonder</a:t>
            </a:r>
            <a:endParaRPr lang="en-US" sz="2800" b="1" dirty="0" smtClean="0">
              <a:solidFill>
                <a:schemeClr val="tx1"/>
              </a:solidFill>
              <a:latin typeface="Albertus Extra Bold" pitchFamily="34" charset="0"/>
            </a:endParaRPr>
          </a:p>
        </p:txBody>
      </p:sp>
      <p:sp>
        <p:nvSpPr>
          <p:cNvPr id="28676" name="Text Box 9"/>
          <p:cNvSpPr txBox="1">
            <a:spLocks noChangeArrowheads="1"/>
          </p:cNvSpPr>
          <p:nvPr/>
        </p:nvSpPr>
        <p:spPr bwMode="auto">
          <a:xfrm>
            <a:off x="3810000" y="1295400"/>
            <a:ext cx="4876800" cy="461665"/>
          </a:xfrm>
          <a:prstGeom prst="rect">
            <a:avLst/>
          </a:prstGeom>
          <a:noFill/>
          <a:ln w="9525">
            <a:noFill/>
            <a:miter lim="800000"/>
            <a:headEnd/>
            <a:tailEnd/>
          </a:ln>
        </p:spPr>
        <p:txBody>
          <a:bodyPr>
            <a:spAutoFit/>
          </a:bodyPr>
          <a:lstStyle/>
          <a:p>
            <a:pPr algn="l"/>
            <a:r>
              <a:rPr lang="en-US" sz="2400" b="1" dirty="0" smtClean="0"/>
              <a:t> </a:t>
            </a:r>
            <a:endParaRPr lang="en-US" sz="2400" dirty="0"/>
          </a:p>
        </p:txBody>
      </p:sp>
      <p:sp>
        <p:nvSpPr>
          <p:cNvPr id="6" name="Rectangle 5"/>
          <p:cNvSpPr/>
          <p:nvPr/>
        </p:nvSpPr>
        <p:spPr>
          <a:xfrm>
            <a:off x="3276600" y="1524000"/>
            <a:ext cx="4800600" cy="1200329"/>
          </a:xfrm>
          <a:prstGeom prst="rect">
            <a:avLst/>
          </a:prstGeom>
        </p:spPr>
        <p:txBody>
          <a:bodyPr wrap="square">
            <a:spAutoFit/>
          </a:bodyPr>
          <a:lstStyle/>
          <a:p>
            <a:pPr algn="l"/>
            <a:r>
              <a:rPr lang="en-US" sz="2400" dirty="0" smtClean="0"/>
              <a:t/>
            </a:r>
            <a:br>
              <a:rPr lang="en-US" sz="2400" dirty="0" smtClean="0"/>
            </a:br>
            <a:r>
              <a:rPr lang="en-US" sz="2400" dirty="0" smtClean="0"/>
              <a:t/>
            </a:r>
            <a:br>
              <a:rPr lang="en-US" sz="2400" dirty="0" smtClean="0"/>
            </a:br>
            <a:r>
              <a:rPr lang="en-US" sz="2400" dirty="0" smtClean="0"/>
              <a:t> </a:t>
            </a:r>
            <a:endParaRPr lang="en-US" sz="2400" dirty="0"/>
          </a:p>
        </p:txBody>
      </p:sp>
      <p:pic>
        <p:nvPicPr>
          <p:cNvPr id="8" name="Content Placeholder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1981200"/>
            <a:ext cx="2414016" cy="3473404"/>
          </a:xfrm>
        </p:spPr>
      </p:pic>
      <p:sp>
        <p:nvSpPr>
          <p:cNvPr id="9" name="Rectangle 8"/>
          <p:cNvSpPr>
            <a:spLocks noChangeArrowheads="1"/>
          </p:cNvSpPr>
          <p:nvPr/>
        </p:nvSpPr>
        <p:spPr bwMode="auto">
          <a:xfrm>
            <a:off x="228600" y="5703682"/>
            <a:ext cx="3276600" cy="947738"/>
          </a:xfrm>
          <a:prstGeom prst="rect">
            <a:avLst/>
          </a:prstGeom>
          <a:noFill/>
          <a:ln w="9525">
            <a:noFill/>
            <a:miter lim="800000"/>
            <a:headEnd/>
            <a:tailEnd/>
          </a:ln>
        </p:spPr>
        <p:txBody>
          <a:bodyPr anchor="ctr"/>
          <a:lstStyle/>
          <a:p>
            <a:pPr algn="l"/>
            <a:r>
              <a:rPr lang="en-US" sz="3200" dirty="0" smtClean="0"/>
              <a:t>By</a:t>
            </a:r>
            <a:br>
              <a:rPr lang="en-US" sz="3200" dirty="0" smtClean="0"/>
            </a:br>
            <a:r>
              <a:rPr lang="en-US" sz="3200" dirty="0" smtClean="0"/>
              <a:t>R. J. Palacio</a:t>
            </a:r>
            <a:endParaRPr lang="en-US" sz="4400" dirty="0">
              <a:latin typeface="Times New Roman" pitchFamily="18" charset="0"/>
            </a:endParaRPr>
          </a:p>
        </p:txBody>
      </p:sp>
      <p:sp>
        <p:nvSpPr>
          <p:cNvPr id="2" name="Rectangle 1"/>
          <p:cNvSpPr/>
          <p:nvPr/>
        </p:nvSpPr>
        <p:spPr>
          <a:xfrm>
            <a:off x="2895600" y="1537580"/>
            <a:ext cx="6172200" cy="4401205"/>
          </a:xfrm>
          <a:prstGeom prst="rect">
            <a:avLst/>
          </a:prstGeom>
        </p:spPr>
        <p:txBody>
          <a:bodyPr wrap="square">
            <a:spAutoFit/>
          </a:bodyPr>
          <a:lstStyle/>
          <a:p>
            <a:pPr algn="l"/>
            <a:r>
              <a:rPr lang="en-US" sz="2800" dirty="0"/>
              <a:t>Before the fifth grade, </a:t>
            </a:r>
            <a:r>
              <a:rPr lang="en-US" sz="2800" dirty="0" err="1"/>
              <a:t>Auggie</a:t>
            </a:r>
            <a:r>
              <a:rPr lang="en-US" sz="2800" dirty="0"/>
              <a:t> Pullman had never gone to school. His life had been an endless round of surgeries trying to lessen his facial deformities. Now he’s functional, though far from normal-looking even as he sees the world as an otherwise ordinary kid. It’s time for him to face middle school, and for middle school to figure out how to handle him. </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a:xfrm>
            <a:off x="0" y="76200"/>
            <a:ext cx="9144000" cy="1524000"/>
          </a:xfrm>
        </p:spPr>
        <p:txBody>
          <a:bodyPr/>
          <a:lstStyle/>
          <a:p>
            <a:pPr>
              <a:defRPr/>
            </a:pPr>
            <a:r>
              <a:rPr lang="en-US" b="1" dirty="0" smtClean="0">
                <a:solidFill>
                  <a:srgbClr val="336699"/>
                </a:solidFill>
                <a:latin typeface="Albertus Extra Bold" pitchFamily="34" charset="0"/>
              </a:rPr>
              <a:t>Words Set Me Free</a:t>
            </a:r>
            <a:r>
              <a:rPr lang="en-US" b="1" dirty="0" smtClean="0">
                <a:solidFill>
                  <a:srgbClr val="FF6600"/>
                </a:solidFill>
                <a:latin typeface="Albertus Extra Bold" pitchFamily="34" charset="0"/>
              </a:rPr>
              <a:t/>
            </a:r>
            <a:br>
              <a:rPr lang="en-US" b="1" dirty="0" smtClean="0">
                <a:solidFill>
                  <a:srgbClr val="FF6600"/>
                </a:solidFill>
                <a:latin typeface="Albertus Extra Bold" pitchFamily="34" charset="0"/>
              </a:rPr>
            </a:br>
            <a:r>
              <a:rPr lang="en-US" sz="2800" b="1" dirty="0" smtClean="0">
                <a:solidFill>
                  <a:srgbClr val="3399FF"/>
                </a:solidFill>
                <a:latin typeface="Albertus Extra Bold"/>
              </a:rPr>
              <a:t>The Story of Young Frederick Douglas</a:t>
            </a:r>
          </a:p>
        </p:txBody>
      </p:sp>
      <p:sp>
        <p:nvSpPr>
          <p:cNvPr id="28676" name="Text Box 9"/>
          <p:cNvSpPr txBox="1">
            <a:spLocks noChangeArrowheads="1"/>
          </p:cNvSpPr>
          <p:nvPr/>
        </p:nvSpPr>
        <p:spPr bwMode="auto">
          <a:xfrm>
            <a:off x="3962400" y="2743200"/>
            <a:ext cx="4876800" cy="708025"/>
          </a:xfrm>
          <a:prstGeom prst="rect">
            <a:avLst/>
          </a:prstGeom>
          <a:noFill/>
          <a:ln w="9525">
            <a:noFill/>
            <a:miter lim="800000"/>
            <a:headEnd/>
            <a:tailEnd/>
          </a:ln>
        </p:spPr>
        <p:txBody>
          <a:bodyPr>
            <a:spAutoFit/>
          </a:bodyPr>
          <a:lstStyle/>
          <a:p>
            <a:pPr algn="l"/>
            <a:endParaRPr lang="en-US" dirty="0"/>
          </a:p>
        </p:txBody>
      </p:sp>
      <p:pic>
        <p:nvPicPr>
          <p:cNvPr id="9" name="Content Placeholder 8"/>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2057400"/>
            <a:ext cx="2654490" cy="3414135"/>
          </a:xfrm>
        </p:spPr>
      </p:pic>
      <p:sp>
        <p:nvSpPr>
          <p:cNvPr id="7" name="Rectangle 6"/>
          <p:cNvSpPr/>
          <p:nvPr/>
        </p:nvSpPr>
        <p:spPr>
          <a:xfrm>
            <a:off x="3186065" y="1828800"/>
            <a:ext cx="5867400" cy="4154984"/>
          </a:xfrm>
          <a:prstGeom prst="rect">
            <a:avLst/>
          </a:prstGeom>
        </p:spPr>
        <p:txBody>
          <a:bodyPr wrap="square">
            <a:spAutoFit/>
          </a:bodyPr>
          <a:lstStyle/>
          <a:p>
            <a:pPr algn="l"/>
            <a:r>
              <a:rPr lang="en-US" sz="2400" dirty="0"/>
              <a:t>Frederick Douglas was born a slave, but through the kindness of his owner’s wife, he learned his letters and the power that words carry. For him, it opened his eyes to the possibilities of knowledge and freedom from slavery</a:t>
            </a:r>
            <a:r>
              <a:rPr lang="en-US" sz="2400" dirty="0" smtClean="0"/>
              <a:t>.</a:t>
            </a:r>
            <a:r>
              <a:rPr lang="en-US" sz="2400" dirty="0"/>
              <a:t> </a:t>
            </a:r>
            <a:r>
              <a:rPr lang="en-US" sz="2400" dirty="0" smtClean="0"/>
              <a:t>Frederick </a:t>
            </a:r>
            <a:r>
              <a:rPr lang="en-US" sz="2400" dirty="0"/>
              <a:t>Douglass, one of the first leaders of the antislavery </a:t>
            </a:r>
            <a:r>
              <a:rPr lang="en-US" sz="2400" dirty="0" smtClean="0"/>
              <a:t>movement, spent </a:t>
            </a:r>
            <a:r>
              <a:rPr lang="en-US" sz="2400" dirty="0"/>
              <a:t>his life advocating for the equality of all, and it was through reading that he was able to stand up for himself and others. </a:t>
            </a:r>
          </a:p>
        </p:txBody>
      </p:sp>
      <p:sp>
        <p:nvSpPr>
          <p:cNvPr id="8" name="Rectangle 8"/>
          <p:cNvSpPr>
            <a:spLocks noChangeArrowheads="1"/>
          </p:cNvSpPr>
          <p:nvPr/>
        </p:nvSpPr>
        <p:spPr bwMode="auto">
          <a:xfrm>
            <a:off x="304800" y="5715000"/>
            <a:ext cx="4038600" cy="947738"/>
          </a:xfrm>
          <a:prstGeom prst="rect">
            <a:avLst/>
          </a:prstGeom>
          <a:noFill/>
          <a:ln w="9525">
            <a:noFill/>
            <a:miter lim="800000"/>
            <a:headEnd/>
            <a:tailEnd/>
          </a:ln>
        </p:spPr>
        <p:txBody>
          <a:bodyPr anchor="ctr"/>
          <a:lstStyle/>
          <a:p>
            <a:pPr algn="l"/>
            <a:r>
              <a:rPr lang="en-US" sz="3200" dirty="0" smtClean="0">
                <a:solidFill>
                  <a:srgbClr val="336699"/>
                </a:solidFill>
              </a:rPr>
              <a:t>By</a:t>
            </a:r>
            <a:br>
              <a:rPr lang="en-US" sz="3200" dirty="0" smtClean="0">
                <a:solidFill>
                  <a:srgbClr val="336699"/>
                </a:solidFill>
              </a:rPr>
            </a:br>
            <a:r>
              <a:rPr lang="en-US" sz="3200" dirty="0" err="1" smtClean="0">
                <a:solidFill>
                  <a:srgbClr val="336699"/>
                </a:solidFill>
              </a:rPr>
              <a:t>Lesa</a:t>
            </a:r>
            <a:r>
              <a:rPr lang="en-US" sz="3200" dirty="0" smtClean="0">
                <a:solidFill>
                  <a:srgbClr val="336699"/>
                </a:solidFill>
              </a:rPr>
              <a:t> Cline-</a:t>
            </a:r>
            <a:r>
              <a:rPr lang="en-US" sz="3200" dirty="0" err="1" smtClean="0">
                <a:solidFill>
                  <a:srgbClr val="336699"/>
                </a:solidFill>
              </a:rPr>
              <a:t>Ransome</a:t>
            </a:r>
            <a:endParaRPr lang="en-US" sz="4400" dirty="0">
              <a:solidFill>
                <a:srgbClr val="336699"/>
              </a:solidFill>
              <a:latin typeface="Times New Roman" pitchFamily="18" charset="0"/>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title"/>
          </p:nvPr>
        </p:nvSpPr>
        <p:spPr>
          <a:xfrm>
            <a:off x="0" y="152400"/>
            <a:ext cx="9144000" cy="1143000"/>
          </a:xfrm>
        </p:spPr>
        <p:txBody>
          <a:bodyPr/>
          <a:lstStyle/>
          <a:p>
            <a:r>
              <a:rPr lang="en-US" b="1" dirty="0" smtClean="0">
                <a:solidFill>
                  <a:srgbClr val="CC9900"/>
                </a:solidFill>
                <a:latin typeface="Albertus Extra Bold" pitchFamily="34" charset="0"/>
              </a:rPr>
              <a:t>The World’s Greatest Lion</a:t>
            </a:r>
          </a:p>
        </p:txBody>
      </p:sp>
      <p:sp>
        <p:nvSpPr>
          <p:cNvPr id="5" name="Rectangle 4"/>
          <p:cNvSpPr/>
          <p:nvPr/>
        </p:nvSpPr>
        <p:spPr>
          <a:xfrm>
            <a:off x="2590800" y="1524000"/>
            <a:ext cx="6553200" cy="1200329"/>
          </a:xfrm>
          <a:prstGeom prst="rect">
            <a:avLst/>
          </a:prstGeom>
        </p:spPr>
        <p:txBody>
          <a:bodyPr wrap="square">
            <a:spAutoFit/>
          </a:bodyPr>
          <a:lstStyle/>
          <a:p>
            <a:pPr algn="l"/>
            <a:r>
              <a:rPr lang="en-US" sz="2400" dirty="0" smtClean="0"/>
              <a:t/>
            </a:r>
            <a:br>
              <a:rPr lang="en-US" sz="2400" dirty="0" smtClean="0"/>
            </a:br>
            <a:r>
              <a:rPr lang="en-US" sz="2400" dirty="0" smtClean="0"/>
              <a:t/>
            </a:r>
            <a:br>
              <a:rPr lang="en-US" sz="2400" dirty="0" smtClean="0"/>
            </a:br>
            <a:r>
              <a:rPr lang="en-US" sz="2400" dirty="0" smtClean="0"/>
              <a:t> </a:t>
            </a:r>
            <a:endParaRPr lang="en-US" sz="2400" dirty="0"/>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2209800"/>
            <a:ext cx="2837497" cy="3367948"/>
          </a:xfrm>
        </p:spPr>
      </p:pic>
      <p:sp>
        <p:nvSpPr>
          <p:cNvPr id="8" name="Rectangle 8"/>
          <p:cNvSpPr>
            <a:spLocks noChangeArrowheads="1"/>
          </p:cNvSpPr>
          <p:nvPr/>
        </p:nvSpPr>
        <p:spPr bwMode="auto">
          <a:xfrm>
            <a:off x="228600" y="5744424"/>
            <a:ext cx="3276600" cy="947738"/>
          </a:xfrm>
          <a:prstGeom prst="rect">
            <a:avLst/>
          </a:prstGeom>
          <a:noFill/>
          <a:ln w="9525">
            <a:noFill/>
            <a:miter lim="800000"/>
            <a:headEnd/>
            <a:tailEnd/>
          </a:ln>
        </p:spPr>
        <p:txBody>
          <a:bodyPr anchor="ctr"/>
          <a:lstStyle/>
          <a:p>
            <a:pPr algn="l"/>
            <a:r>
              <a:rPr lang="en-US" sz="3200" dirty="0" smtClean="0">
                <a:solidFill>
                  <a:srgbClr val="CC9900"/>
                </a:solidFill>
              </a:rPr>
              <a:t>By</a:t>
            </a:r>
            <a:br>
              <a:rPr lang="en-US" sz="3200" dirty="0" smtClean="0">
                <a:solidFill>
                  <a:srgbClr val="CC9900"/>
                </a:solidFill>
              </a:rPr>
            </a:br>
            <a:r>
              <a:rPr lang="en-US" sz="3200" dirty="0" smtClean="0">
                <a:solidFill>
                  <a:srgbClr val="CC9900"/>
                </a:solidFill>
              </a:rPr>
              <a:t>Ralph </a:t>
            </a:r>
            <a:r>
              <a:rPr lang="en-US" sz="3200" dirty="0" err="1" smtClean="0">
                <a:solidFill>
                  <a:srgbClr val="CC9900"/>
                </a:solidFill>
              </a:rPr>
              <a:t>Helfer</a:t>
            </a:r>
            <a:endParaRPr lang="en-US" sz="4400" dirty="0">
              <a:solidFill>
                <a:srgbClr val="CC9900"/>
              </a:solidFill>
              <a:latin typeface="Times New Roman" pitchFamily="18" charset="0"/>
            </a:endParaRPr>
          </a:p>
        </p:txBody>
      </p:sp>
      <p:sp>
        <p:nvSpPr>
          <p:cNvPr id="2" name="Rectangle 1"/>
          <p:cNvSpPr/>
          <p:nvPr/>
        </p:nvSpPr>
        <p:spPr>
          <a:xfrm>
            <a:off x="3418438" y="1981200"/>
            <a:ext cx="5638800" cy="3970318"/>
          </a:xfrm>
          <a:prstGeom prst="rect">
            <a:avLst/>
          </a:prstGeom>
        </p:spPr>
        <p:txBody>
          <a:bodyPr wrap="square">
            <a:spAutoFit/>
          </a:bodyPr>
          <a:lstStyle/>
          <a:p>
            <a:pPr algn="l"/>
            <a:r>
              <a:rPr lang="en-US" sz="2800" dirty="0"/>
              <a:t>In the African grassland, an orphaned lion cub must try to survive. On the verge of death, he is taken to a wildlife sanctuary where he learns to interact with other animals and humans. This real-life story of </a:t>
            </a:r>
            <a:r>
              <a:rPr lang="en-US" sz="2800" dirty="0" err="1" smtClean="0"/>
              <a:t>Zamba</a:t>
            </a:r>
            <a:r>
              <a:rPr lang="en-US" sz="2800" dirty="0" smtClean="0"/>
              <a:t> follows </a:t>
            </a:r>
            <a:r>
              <a:rPr lang="en-US" sz="2800" dirty="0"/>
              <a:t>the famous lion from an orphaned cub in Africa to iconic Hollywood actor. </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0" y="76200"/>
            <a:ext cx="9144000" cy="1143000"/>
          </a:xfrm>
        </p:spPr>
        <p:txBody>
          <a:bodyPr/>
          <a:lstStyle/>
          <a:p>
            <a:r>
              <a:rPr lang="en-US" b="1" dirty="0" smtClean="0">
                <a:solidFill>
                  <a:srgbClr val="0070C0"/>
                </a:solidFill>
                <a:latin typeface="Albertus Extra Bold" pitchFamily="34" charset="0"/>
              </a:rPr>
              <a:t>Bully</a:t>
            </a:r>
          </a:p>
        </p:txBody>
      </p:sp>
      <p:sp>
        <p:nvSpPr>
          <p:cNvPr id="8" name="Rectangle 8"/>
          <p:cNvSpPr>
            <a:spLocks noChangeArrowheads="1"/>
          </p:cNvSpPr>
          <p:nvPr/>
        </p:nvSpPr>
        <p:spPr bwMode="auto">
          <a:xfrm>
            <a:off x="228600" y="5791200"/>
            <a:ext cx="3429000" cy="947738"/>
          </a:xfrm>
          <a:prstGeom prst="rect">
            <a:avLst/>
          </a:prstGeom>
          <a:noFill/>
          <a:ln w="9525">
            <a:noFill/>
            <a:miter lim="800000"/>
            <a:headEnd/>
            <a:tailEnd/>
          </a:ln>
        </p:spPr>
        <p:txBody>
          <a:bodyPr anchor="ctr"/>
          <a:lstStyle/>
          <a:p>
            <a:pPr algn="l"/>
            <a:r>
              <a:rPr lang="en-US" sz="3200" dirty="0" smtClean="0">
                <a:solidFill>
                  <a:srgbClr val="0070C0"/>
                </a:solidFill>
              </a:rPr>
              <a:t>By</a:t>
            </a:r>
            <a:br>
              <a:rPr lang="en-US" sz="3200" dirty="0" smtClean="0">
                <a:solidFill>
                  <a:srgbClr val="0070C0"/>
                </a:solidFill>
              </a:rPr>
            </a:br>
            <a:r>
              <a:rPr lang="en-US" sz="3200" dirty="0" smtClean="0">
                <a:solidFill>
                  <a:srgbClr val="0070C0"/>
                </a:solidFill>
              </a:rPr>
              <a:t>Patricia </a:t>
            </a:r>
            <a:r>
              <a:rPr lang="en-US" sz="3200" dirty="0" err="1" smtClean="0">
                <a:solidFill>
                  <a:srgbClr val="0070C0"/>
                </a:solidFill>
              </a:rPr>
              <a:t>Polacco</a:t>
            </a:r>
            <a:endParaRPr lang="en-US" sz="4400" dirty="0">
              <a:solidFill>
                <a:srgbClr val="0070C0"/>
              </a:solidFill>
              <a:latin typeface="Times New Roman" pitchFamily="18" charset="0"/>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1524000"/>
            <a:ext cx="3199257" cy="4114800"/>
          </a:xfrm>
        </p:spPr>
      </p:pic>
      <p:sp>
        <p:nvSpPr>
          <p:cNvPr id="2" name="Rectangle 1"/>
          <p:cNvSpPr/>
          <p:nvPr/>
        </p:nvSpPr>
        <p:spPr>
          <a:xfrm>
            <a:off x="3704376" y="1432977"/>
            <a:ext cx="5334000" cy="4832092"/>
          </a:xfrm>
          <a:prstGeom prst="rect">
            <a:avLst/>
          </a:prstGeom>
        </p:spPr>
        <p:txBody>
          <a:bodyPr wrap="square">
            <a:spAutoFit/>
          </a:bodyPr>
          <a:lstStyle/>
          <a:p>
            <a:pPr algn="l"/>
            <a:r>
              <a:rPr lang="en-US" sz="2800" dirty="0" err="1"/>
              <a:t>Lyla</a:t>
            </a:r>
            <a:r>
              <a:rPr lang="en-US" sz="2800" dirty="0"/>
              <a:t> Dean is nervous on her first day at a new school, until she finds a friend in fellow new kid Jamie Aldrich. Later in the year, </a:t>
            </a:r>
            <a:r>
              <a:rPr lang="en-US" sz="2800" dirty="0" err="1"/>
              <a:t>Lyla</a:t>
            </a:r>
            <a:r>
              <a:rPr lang="en-US" sz="2800" dirty="0"/>
              <a:t> is invited to join the group of popular girls, but when </a:t>
            </a:r>
            <a:r>
              <a:rPr lang="en-US" sz="2800" dirty="0" err="1"/>
              <a:t>Lyla</a:t>
            </a:r>
            <a:r>
              <a:rPr lang="en-US" sz="2800" dirty="0"/>
              <a:t> sees how they mistreat others, she stops hanging out with them. This incites the girls to do their best to get </a:t>
            </a:r>
            <a:r>
              <a:rPr lang="en-US" sz="2800" dirty="0" err="1"/>
              <a:t>Lyla</a:t>
            </a:r>
            <a:r>
              <a:rPr lang="en-US" sz="2800" dirty="0"/>
              <a:t> into trouble. </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0" y="304800"/>
            <a:ext cx="9144000" cy="990600"/>
          </a:xfrm>
        </p:spPr>
        <p:txBody>
          <a:bodyPr/>
          <a:lstStyle/>
          <a:p>
            <a:r>
              <a:rPr lang="en-US" b="1" dirty="0" smtClean="0">
                <a:solidFill>
                  <a:srgbClr val="FFC000"/>
                </a:solidFill>
                <a:latin typeface="Albertus Extra Bold" pitchFamily="34" charset="0"/>
              </a:rPr>
              <a:t>The Camping Trip </a:t>
            </a:r>
            <a:r>
              <a:rPr lang="en-US" b="1" dirty="0" smtClean="0">
                <a:solidFill>
                  <a:srgbClr val="666699"/>
                </a:solidFill>
                <a:latin typeface="Albertus Extra Bold" pitchFamily="34" charset="0"/>
              </a:rPr>
              <a:t/>
            </a:r>
            <a:br>
              <a:rPr lang="en-US" b="1" dirty="0" smtClean="0">
                <a:solidFill>
                  <a:srgbClr val="666699"/>
                </a:solidFill>
                <a:latin typeface="Albertus Extra Bold" pitchFamily="34" charset="0"/>
              </a:rPr>
            </a:br>
            <a:r>
              <a:rPr lang="en-US" sz="3600" b="1" dirty="0" smtClean="0">
                <a:solidFill>
                  <a:schemeClr val="accent1">
                    <a:lumMod val="50000"/>
                  </a:schemeClr>
                </a:solidFill>
                <a:latin typeface="Albertus Extra Bold" pitchFamily="34" charset="0"/>
              </a:rPr>
              <a:t>That Changed America</a:t>
            </a:r>
            <a:r>
              <a:rPr lang="en-US" b="1" dirty="0" smtClean="0">
                <a:solidFill>
                  <a:schemeClr val="tx1"/>
                </a:solidFill>
                <a:latin typeface="Albertus Extra Bold" pitchFamily="34" charset="0"/>
              </a:rPr>
              <a:t/>
            </a:r>
            <a:br>
              <a:rPr lang="en-US" b="1" dirty="0" smtClean="0">
                <a:solidFill>
                  <a:schemeClr val="tx1"/>
                </a:solidFill>
                <a:latin typeface="Albertus Extra Bold" pitchFamily="34" charset="0"/>
              </a:rPr>
            </a:br>
            <a:endParaRPr lang="en-US" sz="2400" b="1" dirty="0" smtClean="0">
              <a:solidFill>
                <a:srgbClr val="663300"/>
              </a:solidFill>
              <a:latin typeface="Albertus Extra Bold" pitchFamily="34" charset="0"/>
            </a:endParaRPr>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1676400"/>
            <a:ext cx="2942082" cy="3962400"/>
          </a:xfrm>
        </p:spPr>
      </p:pic>
      <p:sp>
        <p:nvSpPr>
          <p:cNvPr id="8" name="Rectangle 8"/>
          <p:cNvSpPr>
            <a:spLocks noChangeArrowheads="1"/>
          </p:cNvSpPr>
          <p:nvPr/>
        </p:nvSpPr>
        <p:spPr bwMode="auto">
          <a:xfrm>
            <a:off x="228600" y="5791200"/>
            <a:ext cx="3276600" cy="947738"/>
          </a:xfrm>
          <a:prstGeom prst="rect">
            <a:avLst/>
          </a:prstGeom>
          <a:noFill/>
          <a:ln w="9525">
            <a:noFill/>
            <a:miter lim="800000"/>
            <a:headEnd/>
            <a:tailEnd/>
          </a:ln>
        </p:spPr>
        <p:txBody>
          <a:bodyPr anchor="ctr"/>
          <a:lstStyle/>
          <a:p>
            <a:pPr algn="l"/>
            <a:r>
              <a:rPr lang="en-US" sz="3200" dirty="0" smtClean="0">
                <a:solidFill>
                  <a:schemeClr val="accent1">
                    <a:lumMod val="50000"/>
                  </a:schemeClr>
                </a:solidFill>
              </a:rPr>
              <a:t>By</a:t>
            </a:r>
            <a:br>
              <a:rPr lang="en-US" sz="3200" dirty="0" smtClean="0">
                <a:solidFill>
                  <a:schemeClr val="accent1">
                    <a:lumMod val="50000"/>
                  </a:schemeClr>
                </a:solidFill>
              </a:rPr>
            </a:br>
            <a:r>
              <a:rPr lang="en-US" sz="3200" dirty="0" smtClean="0">
                <a:solidFill>
                  <a:schemeClr val="accent1">
                    <a:lumMod val="50000"/>
                  </a:schemeClr>
                </a:solidFill>
              </a:rPr>
              <a:t>Barb </a:t>
            </a:r>
            <a:r>
              <a:rPr lang="en-US" sz="3200" dirty="0" err="1" smtClean="0">
                <a:solidFill>
                  <a:schemeClr val="accent1">
                    <a:lumMod val="50000"/>
                  </a:schemeClr>
                </a:solidFill>
              </a:rPr>
              <a:t>Rosenstock</a:t>
            </a:r>
            <a:endParaRPr lang="en-US" sz="4400" dirty="0">
              <a:solidFill>
                <a:schemeClr val="accent1">
                  <a:lumMod val="50000"/>
                </a:schemeClr>
              </a:solidFill>
              <a:latin typeface="Times New Roman" pitchFamily="18" charset="0"/>
            </a:endParaRPr>
          </a:p>
        </p:txBody>
      </p:sp>
      <p:sp>
        <p:nvSpPr>
          <p:cNvPr id="2" name="Rectangle 1"/>
          <p:cNvSpPr/>
          <p:nvPr/>
        </p:nvSpPr>
        <p:spPr>
          <a:xfrm>
            <a:off x="3352800" y="1517964"/>
            <a:ext cx="5715000" cy="4832092"/>
          </a:xfrm>
          <a:prstGeom prst="rect">
            <a:avLst/>
          </a:prstGeom>
        </p:spPr>
        <p:txBody>
          <a:bodyPr wrap="square">
            <a:spAutoFit/>
          </a:bodyPr>
          <a:lstStyle/>
          <a:p>
            <a:pPr algn="l"/>
            <a:r>
              <a:rPr lang="en-US" sz="2800" dirty="0"/>
              <a:t>Americans once could not imagine that their country’s vast natural resources could ever disappear</a:t>
            </a:r>
            <a:r>
              <a:rPr lang="en-US" sz="2800" dirty="0" smtClean="0"/>
              <a:t>.  In </a:t>
            </a:r>
            <a:r>
              <a:rPr lang="en-US" sz="2800" dirty="0"/>
              <a:t>1903, President Theodore Roosevelt joined naturalist John Muir on a trip to Yosemite. Camping by themselves in the uncharted woods, the two men saw sights and held discussions that would </a:t>
            </a:r>
            <a:r>
              <a:rPr lang="en-US" sz="2800" dirty="0" smtClean="0"/>
              <a:t>led </a:t>
            </a:r>
            <a:r>
              <a:rPr lang="en-US" sz="2800" dirty="0"/>
              <a:t>to the establishment of our National Parks.</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0" y="76200"/>
            <a:ext cx="9144000" cy="1143000"/>
          </a:xfrm>
        </p:spPr>
        <p:txBody>
          <a:bodyPr/>
          <a:lstStyle/>
          <a:p>
            <a:r>
              <a:rPr lang="en-US" b="1" dirty="0" smtClean="0">
                <a:solidFill>
                  <a:srgbClr val="FF0000"/>
                </a:solidFill>
                <a:latin typeface="Albertus Extra Bold" pitchFamily="34" charset="0"/>
              </a:rPr>
              <a:t>Double Dog Dare</a:t>
            </a:r>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1981200"/>
            <a:ext cx="2304875" cy="3587355"/>
          </a:xfrm>
        </p:spPr>
      </p:pic>
      <p:sp>
        <p:nvSpPr>
          <p:cNvPr id="9" name="Rectangle 8"/>
          <p:cNvSpPr>
            <a:spLocks noChangeArrowheads="1"/>
          </p:cNvSpPr>
          <p:nvPr/>
        </p:nvSpPr>
        <p:spPr bwMode="auto">
          <a:xfrm>
            <a:off x="228600" y="5779129"/>
            <a:ext cx="2819400" cy="947738"/>
          </a:xfrm>
          <a:prstGeom prst="rect">
            <a:avLst/>
          </a:prstGeom>
          <a:noFill/>
          <a:ln w="9525">
            <a:noFill/>
            <a:miter lim="800000"/>
            <a:headEnd/>
            <a:tailEnd/>
          </a:ln>
        </p:spPr>
        <p:txBody>
          <a:bodyPr anchor="ctr"/>
          <a:lstStyle/>
          <a:p>
            <a:pPr algn="l"/>
            <a:r>
              <a:rPr lang="en-US" sz="3200" dirty="0" smtClean="0">
                <a:solidFill>
                  <a:srgbClr val="FF0000"/>
                </a:solidFill>
              </a:rPr>
              <a:t>By</a:t>
            </a:r>
            <a:br>
              <a:rPr lang="en-US" sz="3200" dirty="0" smtClean="0">
                <a:solidFill>
                  <a:srgbClr val="FF0000"/>
                </a:solidFill>
              </a:rPr>
            </a:br>
            <a:r>
              <a:rPr lang="en-US" sz="3200" dirty="0" smtClean="0">
                <a:solidFill>
                  <a:srgbClr val="FF0000"/>
                </a:solidFill>
              </a:rPr>
              <a:t>Lisa Graff</a:t>
            </a:r>
            <a:endParaRPr lang="en-US" sz="4400" dirty="0">
              <a:solidFill>
                <a:srgbClr val="FF0000"/>
              </a:solidFill>
              <a:latin typeface="Times New Roman" pitchFamily="18" charset="0"/>
            </a:endParaRPr>
          </a:p>
        </p:txBody>
      </p:sp>
      <p:sp>
        <p:nvSpPr>
          <p:cNvPr id="2" name="Rectangle 1"/>
          <p:cNvSpPr/>
          <p:nvPr/>
        </p:nvSpPr>
        <p:spPr>
          <a:xfrm>
            <a:off x="2751499" y="1295400"/>
            <a:ext cx="6248400" cy="5262979"/>
          </a:xfrm>
          <a:prstGeom prst="rect">
            <a:avLst/>
          </a:prstGeom>
        </p:spPr>
        <p:txBody>
          <a:bodyPr wrap="square">
            <a:spAutoFit/>
          </a:bodyPr>
          <a:lstStyle/>
          <a:p>
            <a:pPr algn="l"/>
            <a:r>
              <a:rPr lang="en-US" sz="2800" dirty="0"/>
              <a:t>Francine wants to be anchor of the school’s </a:t>
            </a:r>
            <a:r>
              <a:rPr lang="en-US" sz="2800" dirty="0" smtClean="0"/>
              <a:t>Media Club but </a:t>
            </a:r>
            <a:r>
              <a:rPr lang="en-US" sz="2800" dirty="0" smtClean="0"/>
              <a:t>the new </a:t>
            </a:r>
            <a:r>
              <a:rPr lang="en-US" sz="2800" dirty="0"/>
              <a:t>boy Kansas Bloom is also nominated for the position. After a vote ends in a tie, the club decides that the rivals should go head-to-head in a series of dares to see who gets the job. </a:t>
            </a:r>
            <a:r>
              <a:rPr lang="en-US" sz="2800" dirty="0" smtClean="0"/>
              <a:t>For </a:t>
            </a:r>
            <a:r>
              <a:rPr lang="en-US" sz="2800" dirty="0"/>
              <a:t>two weeks, members of the Media Club agree to assign Francine and Kansas each a dare a day. Each dare is worth a point, and the one with the most points at the end will </a:t>
            </a:r>
            <a:r>
              <a:rPr lang="en-US" sz="2800" dirty="0" smtClean="0"/>
              <a:t>win.</a:t>
            </a:r>
            <a:endParaRPr lang="en-US" sz="2800" dirty="0"/>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title"/>
          </p:nvPr>
        </p:nvSpPr>
        <p:spPr>
          <a:xfrm>
            <a:off x="0" y="76200"/>
            <a:ext cx="9144000" cy="1087934"/>
          </a:xfrm>
        </p:spPr>
        <p:txBody>
          <a:bodyPr/>
          <a:lstStyle/>
          <a:p>
            <a:r>
              <a:rPr lang="en-US" b="1" dirty="0" smtClean="0">
                <a:solidFill>
                  <a:srgbClr val="006600"/>
                </a:solidFill>
                <a:latin typeface="Albertus Extra Bold" pitchFamily="34" charset="0"/>
              </a:rPr>
              <a:t>Each Kindness</a:t>
            </a:r>
          </a:p>
        </p:txBody>
      </p:sp>
      <p:pic>
        <p:nvPicPr>
          <p:cNvPr id="4"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2209800"/>
            <a:ext cx="2438400" cy="3166753"/>
          </a:xfrm>
        </p:spPr>
      </p:pic>
      <p:sp>
        <p:nvSpPr>
          <p:cNvPr id="6" name="Rectangle 8"/>
          <p:cNvSpPr>
            <a:spLocks noChangeArrowheads="1"/>
          </p:cNvSpPr>
          <p:nvPr/>
        </p:nvSpPr>
        <p:spPr bwMode="auto">
          <a:xfrm>
            <a:off x="228600" y="5468291"/>
            <a:ext cx="4038600" cy="1187797"/>
          </a:xfrm>
          <a:prstGeom prst="rect">
            <a:avLst/>
          </a:prstGeom>
          <a:noFill/>
          <a:ln w="9525">
            <a:noFill/>
            <a:miter lim="800000"/>
            <a:headEnd/>
            <a:tailEnd/>
          </a:ln>
        </p:spPr>
        <p:txBody>
          <a:bodyPr anchor="ctr"/>
          <a:lstStyle/>
          <a:p>
            <a:pPr algn="l"/>
            <a:r>
              <a:rPr lang="en-US" sz="3200" dirty="0" smtClean="0">
                <a:solidFill>
                  <a:srgbClr val="006600"/>
                </a:solidFill>
              </a:rPr>
              <a:t>By</a:t>
            </a:r>
            <a:br>
              <a:rPr lang="en-US" sz="3200" dirty="0" smtClean="0">
                <a:solidFill>
                  <a:srgbClr val="006600"/>
                </a:solidFill>
              </a:rPr>
            </a:br>
            <a:r>
              <a:rPr lang="en-US" sz="3200" dirty="0" smtClean="0">
                <a:solidFill>
                  <a:srgbClr val="006600"/>
                </a:solidFill>
              </a:rPr>
              <a:t>Jacqueline Woodson</a:t>
            </a:r>
            <a:endParaRPr lang="en-US" sz="4400" dirty="0">
              <a:solidFill>
                <a:srgbClr val="006600"/>
              </a:solidFill>
              <a:latin typeface="Times New Roman" pitchFamily="18" charset="0"/>
            </a:endParaRPr>
          </a:p>
        </p:txBody>
      </p:sp>
      <p:sp>
        <p:nvSpPr>
          <p:cNvPr id="2" name="Rectangle 1"/>
          <p:cNvSpPr/>
          <p:nvPr/>
        </p:nvSpPr>
        <p:spPr>
          <a:xfrm>
            <a:off x="2895600" y="1447800"/>
            <a:ext cx="6172200" cy="4401205"/>
          </a:xfrm>
          <a:prstGeom prst="rect">
            <a:avLst/>
          </a:prstGeom>
        </p:spPr>
        <p:txBody>
          <a:bodyPr wrap="square">
            <a:spAutoFit/>
          </a:bodyPr>
          <a:lstStyle/>
          <a:p>
            <a:pPr algn="l"/>
            <a:r>
              <a:rPr lang="en-US" sz="2800" dirty="0"/>
              <a:t>Chloe and her friends won't play with the new girl, </a:t>
            </a:r>
            <a:r>
              <a:rPr lang="en-US" sz="2800" dirty="0" smtClean="0"/>
              <a:t>Maya and eventually she </a:t>
            </a:r>
            <a:r>
              <a:rPr lang="en-US" sz="2800" dirty="0"/>
              <a:t>stops coming to school. When </a:t>
            </a:r>
            <a:r>
              <a:rPr lang="en-US" sz="2800" dirty="0" smtClean="0"/>
              <a:t>the </a:t>
            </a:r>
            <a:r>
              <a:rPr lang="en-US" sz="2800" dirty="0"/>
              <a:t>teacher gives a lesson about how even small acts of kindness can change the world, Chloe realizes that she and her friends have been wrong in making fun of </a:t>
            </a:r>
            <a:r>
              <a:rPr lang="en-US" sz="2800" dirty="0" smtClean="0"/>
              <a:t>Maya and wishes </a:t>
            </a:r>
            <a:r>
              <a:rPr lang="en-US" sz="2800" dirty="0"/>
              <a:t>she had taken the time to be kind to </a:t>
            </a:r>
            <a:r>
              <a:rPr lang="en-US" sz="2800" dirty="0" smtClean="0"/>
              <a:t>her </a:t>
            </a:r>
            <a:r>
              <a:rPr lang="en-US" sz="2800" dirty="0"/>
              <a:t>when she had the chance.</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a:xfrm>
            <a:off x="0" y="76200"/>
            <a:ext cx="9144000" cy="1143000"/>
          </a:xfrm>
        </p:spPr>
        <p:txBody>
          <a:bodyPr/>
          <a:lstStyle/>
          <a:p>
            <a:r>
              <a:rPr lang="en-US" b="1" dirty="0" smtClean="0">
                <a:solidFill>
                  <a:srgbClr val="7D02AE"/>
                </a:solidFill>
                <a:latin typeface="Albertus Extra Bold" pitchFamily="34" charset="0"/>
              </a:rPr>
              <a:t>The Forgiveness Garden</a:t>
            </a: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2165447"/>
            <a:ext cx="2797968" cy="3253451"/>
          </a:xfrm>
        </p:spPr>
      </p:pic>
      <p:sp>
        <p:nvSpPr>
          <p:cNvPr id="8" name="Rectangle 7"/>
          <p:cNvSpPr/>
          <p:nvPr/>
        </p:nvSpPr>
        <p:spPr>
          <a:xfrm>
            <a:off x="4419600" y="1828800"/>
            <a:ext cx="4495800" cy="461665"/>
          </a:xfrm>
          <a:prstGeom prst="rect">
            <a:avLst/>
          </a:prstGeom>
        </p:spPr>
        <p:txBody>
          <a:bodyPr wrap="square">
            <a:spAutoFit/>
          </a:bodyPr>
          <a:lstStyle/>
          <a:p>
            <a:pPr algn="l"/>
            <a:r>
              <a:rPr lang="en-US" sz="2400" dirty="0" smtClean="0"/>
              <a:t> </a:t>
            </a:r>
            <a:endParaRPr lang="en-US" sz="2400" dirty="0"/>
          </a:p>
        </p:txBody>
      </p:sp>
      <p:sp>
        <p:nvSpPr>
          <p:cNvPr id="7" name="Rectangle 8"/>
          <p:cNvSpPr>
            <a:spLocks noChangeArrowheads="1"/>
          </p:cNvSpPr>
          <p:nvPr/>
        </p:nvSpPr>
        <p:spPr bwMode="auto">
          <a:xfrm>
            <a:off x="228600" y="5562600"/>
            <a:ext cx="3886200" cy="1143000"/>
          </a:xfrm>
          <a:prstGeom prst="rect">
            <a:avLst/>
          </a:prstGeom>
          <a:noFill/>
          <a:ln w="9525">
            <a:noFill/>
            <a:miter lim="800000"/>
            <a:headEnd/>
            <a:tailEnd/>
          </a:ln>
        </p:spPr>
        <p:txBody>
          <a:bodyPr anchor="ctr"/>
          <a:lstStyle/>
          <a:p>
            <a:pPr algn="l"/>
            <a:r>
              <a:rPr lang="en-US" sz="3200" dirty="0" smtClean="0">
                <a:solidFill>
                  <a:srgbClr val="7D02AE"/>
                </a:solidFill>
              </a:rPr>
              <a:t>By</a:t>
            </a:r>
          </a:p>
          <a:p>
            <a:pPr algn="l"/>
            <a:r>
              <a:rPr lang="en-US" sz="3200" dirty="0" smtClean="0">
                <a:solidFill>
                  <a:srgbClr val="7D02AE"/>
                </a:solidFill>
              </a:rPr>
              <a:t>Lauren Thompson</a:t>
            </a:r>
            <a:endParaRPr lang="en-US" sz="4400" dirty="0">
              <a:solidFill>
                <a:srgbClr val="7D02AE"/>
              </a:solidFill>
              <a:latin typeface="Times New Roman" pitchFamily="18" charset="0"/>
            </a:endParaRPr>
          </a:p>
        </p:txBody>
      </p:sp>
      <p:sp>
        <p:nvSpPr>
          <p:cNvPr id="2" name="Rectangle 1"/>
          <p:cNvSpPr/>
          <p:nvPr/>
        </p:nvSpPr>
        <p:spPr>
          <a:xfrm>
            <a:off x="3276600" y="1376127"/>
            <a:ext cx="5791200" cy="4832092"/>
          </a:xfrm>
          <a:prstGeom prst="rect">
            <a:avLst/>
          </a:prstGeom>
        </p:spPr>
        <p:txBody>
          <a:bodyPr wrap="square">
            <a:spAutoFit/>
          </a:bodyPr>
          <a:lstStyle/>
          <a:p>
            <a:pPr algn="l"/>
            <a:r>
              <a:rPr lang="en-US" sz="2800" dirty="0"/>
              <a:t>When a boy from one village throws a rock and injures a girl from another, it takes her days to recover and leaves a jagged scar. Later, her neighbors kidnap the boy and put the same rock in her hand, telling her to throw </a:t>
            </a:r>
            <a:r>
              <a:rPr lang="en-US" sz="2800" dirty="0" smtClean="0"/>
              <a:t>it </a:t>
            </a:r>
            <a:r>
              <a:rPr lang="en-US" sz="2800" dirty="0"/>
              <a:t>at him in revenge. What would you do? </a:t>
            </a:r>
            <a:r>
              <a:rPr lang="en-US" sz="2800" dirty="0" smtClean="0"/>
              <a:t>This story tells </a:t>
            </a:r>
            <a:r>
              <a:rPr lang="en-US" sz="2800" dirty="0"/>
              <a:t>a timeless message that could happen at any place and at any time. </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a:xfrm>
            <a:off x="0" y="76200"/>
            <a:ext cx="9144000" cy="1143000"/>
          </a:xfrm>
        </p:spPr>
        <p:txBody>
          <a:bodyPr/>
          <a:lstStyle/>
          <a:p>
            <a:r>
              <a:rPr lang="en-US" b="1" dirty="0" smtClean="0">
                <a:solidFill>
                  <a:srgbClr val="000066"/>
                </a:solidFill>
                <a:latin typeface="Albertus Extra Bold" pitchFamily="34" charset="0"/>
              </a:rPr>
              <a:t>The Ghost Tree</a:t>
            </a: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1828800"/>
            <a:ext cx="2668688" cy="3558251"/>
          </a:xfrm>
        </p:spPr>
      </p:pic>
      <p:sp>
        <p:nvSpPr>
          <p:cNvPr id="8" name="Rectangle 7"/>
          <p:cNvSpPr/>
          <p:nvPr/>
        </p:nvSpPr>
        <p:spPr>
          <a:xfrm>
            <a:off x="4419600" y="1828800"/>
            <a:ext cx="4495800" cy="461665"/>
          </a:xfrm>
          <a:prstGeom prst="rect">
            <a:avLst/>
          </a:prstGeom>
        </p:spPr>
        <p:txBody>
          <a:bodyPr wrap="square">
            <a:spAutoFit/>
          </a:bodyPr>
          <a:lstStyle/>
          <a:p>
            <a:pPr algn="l"/>
            <a:r>
              <a:rPr lang="en-US" sz="2400" dirty="0" smtClean="0"/>
              <a:t> </a:t>
            </a:r>
            <a:endParaRPr lang="en-US" sz="2400" dirty="0"/>
          </a:p>
        </p:txBody>
      </p:sp>
      <p:sp>
        <p:nvSpPr>
          <p:cNvPr id="7" name="Rectangle 8"/>
          <p:cNvSpPr>
            <a:spLocks noChangeArrowheads="1"/>
          </p:cNvSpPr>
          <p:nvPr/>
        </p:nvSpPr>
        <p:spPr bwMode="auto">
          <a:xfrm>
            <a:off x="228600" y="5562600"/>
            <a:ext cx="3886200" cy="1143000"/>
          </a:xfrm>
          <a:prstGeom prst="rect">
            <a:avLst/>
          </a:prstGeom>
          <a:noFill/>
          <a:ln w="9525">
            <a:noFill/>
            <a:miter lim="800000"/>
            <a:headEnd/>
            <a:tailEnd/>
          </a:ln>
        </p:spPr>
        <p:txBody>
          <a:bodyPr anchor="ctr"/>
          <a:lstStyle/>
          <a:p>
            <a:pPr algn="l"/>
            <a:r>
              <a:rPr lang="en-US" sz="3200" b="1" dirty="0" smtClean="0">
                <a:solidFill>
                  <a:srgbClr val="000066"/>
                </a:solidFill>
              </a:rPr>
              <a:t>By</a:t>
            </a:r>
          </a:p>
          <a:p>
            <a:pPr algn="l"/>
            <a:r>
              <a:rPr lang="en-US" sz="3200" b="1" dirty="0" smtClean="0">
                <a:solidFill>
                  <a:srgbClr val="000066"/>
                </a:solidFill>
              </a:rPr>
              <a:t>Yvette Landry</a:t>
            </a:r>
            <a:endParaRPr lang="en-US" sz="4400" b="1" dirty="0">
              <a:solidFill>
                <a:srgbClr val="000066"/>
              </a:solidFill>
              <a:latin typeface="Times New Roman" pitchFamily="18" charset="0"/>
            </a:endParaRPr>
          </a:p>
        </p:txBody>
      </p:sp>
      <p:sp>
        <p:nvSpPr>
          <p:cNvPr id="3" name="Rectangle 2"/>
          <p:cNvSpPr/>
          <p:nvPr/>
        </p:nvSpPr>
        <p:spPr>
          <a:xfrm>
            <a:off x="3124200" y="1371599"/>
            <a:ext cx="5943600" cy="5262979"/>
          </a:xfrm>
          <a:prstGeom prst="rect">
            <a:avLst/>
          </a:prstGeom>
        </p:spPr>
        <p:txBody>
          <a:bodyPr wrap="square">
            <a:spAutoFit/>
          </a:bodyPr>
          <a:lstStyle/>
          <a:p>
            <a:pPr algn="l"/>
            <a:r>
              <a:rPr lang="en-US" sz="2800" dirty="0"/>
              <a:t>One dark and windy autumn night when the sun has long gone down, a young boy and his older sister are sent to the end of town to get a bucket of milk. As they walk down the lonely road, bathed in eerie moonlight, all the boy can think about is the ghost-eye </a:t>
            </a:r>
            <a:r>
              <a:rPr lang="en-US" sz="2800" dirty="0" smtClean="0"/>
              <a:t>tree.  What </a:t>
            </a:r>
            <a:r>
              <a:rPr lang="en-US" sz="2800" dirty="0"/>
              <a:t>will happen when they come to the tree? Can they run past it or will it reach out and grab them?</a:t>
            </a:r>
          </a:p>
          <a:p>
            <a:pPr algn="l"/>
            <a:endParaRPr lang="en-US" sz="2800" dirty="0"/>
          </a:p>
        </p:txBody>
      </p:sp>
    </p:spTree>
    <p:extLst>
      <p:ext uri="{BB962C8B-B14F-4D97-AF65-F5344CB8AC3E}">
        <p14:creationId xmlns:p14="http://schemas.microsoft.com/office/powerpoint/2010/main" val="7071180"/>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a:xfrm>
            <a:off x="0" y="76200"/>
            <a:ext cx="9144000" cy="1371600"/>
          </a:xfrm>
        </p:spPr>
        <p:txBody>
          <a:bodyPr/>
          <a:lstStyle/>
          <a:p>
            <a:r>
              <a:rPr lang="en-US" b="1" dirty="0" smtClean="0">
                <a:solidFill>
                  <a:schemeClr val="tx1"/>
                </a:solidFill>
                <a:latin typeface="Albertus Extra Bold" pitchFamily="34" charset="0"/>
              </a:rPr>
              <a:t>Heroes In Training</a:t>
            </a:r>
            <a:br>
              <a:rPr lang="en-US" b="1" dirty="0" smtClean="0">
                <a:solidFill>
                  <a:schemeClr val="tx1"/>
                </a:solidFill>
                <a:latin typeface="Albertus Extra Bold" pitchFamily="34" charset="0"/>
              </a:rPr>
            </a:br>
            <a:r>
              <a:rPr lang="en-US" sz="4200" b="1" dirty="0" smtClean="0">
                <a:solidFill>
                  <a:schemeClr val="tx1"/>
                </a:solidFill>
                <a:latin typeface="Albertus Extra Bold" pitchFamily="34" charset="0"/>
              </a:rPr>
              <a:t>Zeus and the Thunderbolt of Doom</a:t>
            </a:r>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30109" y="1600200"/>
            <a:ext cx="2431919" cy="3698736"/>
          </a:xfrm>
        </p:spPr>
      </p:pic>
      <p:sp>
        <p:nvSpPr>
          <p:cNvPr id="8" name="Rectangle 8"/>
          <p:cNvSpPr>
            <a:spLocks noChangeArrowheads="1"/>
          </p:cNvSpPr>
          <p:nvPr/>
        </p:nvSpPr>
        <p:spPr bwMode="auto">
          <a:xfrm>
            <a:off x="230109" y="5638800"/>
            <a:ext cx="3733800" cy="947738"/>
          </a:xfrm>
          <a:prstGeom prst="rect">
            <a:avLst/>
          </a:prstGeom>
          <a:noFill/>
          <a:ln w="9525">
            <a:noFill/>
            <a:miter lim="800000"/>
            <a:headEnd/>
            <a:tailEnd/>
          </a:ln>
        </p:spPr>
        <p:txBody>
          <a:bodyPr anchor="ctr"/>
          <a:lstStyle/>
          <a:p>
            <a:pPr algn="l"/>
            <a:r>
              <a:rPr lang="en-US" sz="3200" dirty="0" smtClean="0"/>
              <a:t>By</a:t>
            </a:r>
            <a:br>
              <a:rPr lang="en-US" sz="3200" dirty="0" smtClean="0"/>
            </a:br>
            <a:r>
              <a:rPr lang="en-US" sz="3200" dirty="0" smtClean="0"/>
              <a:t>Joan </a:t>
            </a:r>
            <a:r>
              <a:rPr lang="en-US" sz="3200" dirty="0" err="1" smtClean="0"/>
              <a:t>Holub</a:t>
            </a:r>
            <a:r>
              <a:rPr lang="en-US" sz="3200" dirty="0" smtClean="0"/>
              <a:t> &amp; Suzanne Williams</a:t>
            </a:r>
            <a:endParaRPr lang="en-US" sz="4400" dirty="0">
              <a:latin typeface="Times New Roman" pitchFamily="18" charset="0"/>
            </a:endParaRPr>
          </a:p>
        </p:txBody>
      </p:sp>
      <p:sp>
        <p:nvSpPr>
          <p:cNvPr id="2" name="Rectangle 1"/>
          <p:cNvSpPr/>
          <p:nvPr/>
        </p:nvSpPr>
        <p:spPr>
          <a:xfrm>
            <a:off x="2971800" y="1787664"/>
            <a:ext cx="6096000" cy="3970318"/>
          </a:xfrm>
          <a:prstGeom prst="rect">
            <a:avLst/>
          </a:prstGeom>
        </p:spPr>
        <p:txBody>
          <a:bodyPr wrap="square">
            <a:spAutoFit/>
          </a:bodyPr>
          <a:lstStyle/>
          <a:p>
            <a:pPr algn="l"/>
            <a:r>
              <a:rPr lang="en-US" sz="2800" dirty="0"/>
              <a:t>Ten-year-old Zeus </a:t>
            </a:r>
            <a:r>
              <a:rPr lang="en-US" sz="2800" dirty="0" smtClean="0"/>
              <a:t>keeps </a:t>
            </a:r>
            <a:r>
              <a:rPr lang="en-US" sz="2800" dirty="0"/>
              <a:t>getting hit by </a:t>
            </a:r>
            <a:r>
              <a:rPr lang="en-US" sz="2800" dirty="0" smtClean="0"/>
              <a:t>lightening. When </a:t>
            </a:r>
            <a:r>
              <a:rPr lang="en-US" sz="2800" dirty="0"/>
              <a:t>he is kidnapped by </a:t>
            </a:r>
            <a:r>
              <a:rPr lang="en-US" sz="2800" dirty="0" smtClean="0"/>
              <a:t>Titans he pulls from a stone </a:t>
            </a:r>
            <a:r>
              <a:rPr lang="en-US" sz="2800" dirty="0"/>
              <a:t>the first thing he sees--an actual thunderbolt covered in </a:t>
            </a:r>
            <a:r>
              <a:rPr lang="en-US" sz="2800" dirty="0" smtClean="0"/>
              <a:t>mysterious markings.  He sets </a:t>
            </a:r>
            <a:r>
              <a:rPr lang="en-US" sz="2800" dirty="0"/>
              <a:t>off on a quest to rescue his fellow Olympians from the evil </a:t>
            </a:r>
            <a:r>
              <a:rPr lang="en-US" sz="2800" dirty="0" smtClean="0"/>
              <a:t>Cronus and to </a:t>
            </a:r>
            <a:r>
              <a:rPr lang="en-US" sz="2800" dirty="0"/>
              <a:t>fulfill his destiny as King of the Gods.</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0" y="76200"/>
            <a:ext cx="9144000" cy="1143000"/>
          </a:xfrm>
        </p:spPr>
        <p:txBody>
          <a:bodyPr/>
          <a:lstStyle/>
          <a:p>
            <a:r>
              <a:rPr lang="en-US" b="1" dirty="0" smtClean="0">
                <a:solidFill>
                  <a:srgbClr val="FF0000"/>
                </a:solidFill>
                <a:latin typeface="Albertus Extra Bold" pitchFamily="34" charset="0"/>
              </a:rPr>
              <a:t>Hocus Pocus Hotel</a:t>
            </a:r>
          </a:p>
        </p:txBody>
      </p:sp>
      <p:pic>
        <p:nvPicPr>
          <p:cNvPr id="4"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1970266"/>
            <a:ext cx="2359151" cy="3615558"/>
          </a:xfrm>
        </p:spPr>
      </p:pic>
      <p:sp>
        <p:nvSpPr>
          <p:cNvPr id="6" name="Rectangle 8"/>
          <p:cNvSpPr>
            <a:spLocks noChangeArrowheads="1"/>
          </p:cNvSpPr>
          <p:nvPr/>
        </p:nvSpPr>
        <p:spPr bwMode="auto">
          <a:xfrm>
            <a:off x="228600" y="5715000"/>
            <a:ext cx="2971800" cy="947738"/>
          </a:xfrm>
          <a:prstGeom prst="rect">
            <a:avLst/>
          </a:prstGeom>
          <a:noFill/>
          <a:ln w="9525">
            <a:noFill/>
            <a:miter lim="800000"/>
            <a:headEnd/>
            <a:tailEnd/>
          </a:ln>
        </p:spPr>
        <p:txBody>
          <a:bodyPr anchor="ctr"/>
          <a:lstStyle/>
          <a:p>
            <a:pPr algn="l"/>
            <a:r>
              <a:rPr lang="en-US" sz="3200" dirty="0" smtClean="0">
                <a:solidFill>
                  <a:srgbClr val="FF0000"/>
                </a:solidFill>
              </a:rPr>
              <a:t>By</a:t>
            </a:r>
            <a:br>
              <a:rPr lang="en-US" sz="3200" dirty="0" smtClean="0">
                <a:solidFill>
                  <a:srgbClr val="FF0000"/>
                </a:solidFill>
              </a:rPr>
            </a:br>
            <a:r>
              <a:rPr lang="en-US" sz="3200" dirty="0" smtClean="0">
                <a:solidFill>
                  <a:srgbClr val="FF0000"/>
                </a:solidFill>
              </a:rPr>
              <a:t>Michael Dahl</a:t>
            </a:r>
            <a:endParaRPr lang="en-US" sz="4400" dirty="0">
              <a:solidFill>
                <a:srgbClr val="FF0000"/>
              </a:solidFill>
              <a:latin typeface="Times New Roman" pitchFamily="18" charset="0"/>
            </a:endParaRPr>
          </a:p>
        </p:txBody>
      </p:sp>
      <p:sp>
        <p:nvSpPr>
          <p:cNvPr id="7" name="Rectangle 6"/>
          <p:cNvSpPr/>
          <p:nvPr/>
        </p:nvSpPr>
        <p:spPr>
          <a:xfrm>
            <a:off x="4114800" y="1524000"/>
            <a:ext cx="4572000" cy="461665"/>
          </a:xfrm>
          <a:prstGeom prst="rect">
            <a:avLst/>
          </a:prstGeom>
        </p:spPr>
        <p:txBody>
          <a:bodyPr>
            <a:spAutoFit/>
          </a:bodyPr>
          <a:lstStyle/>
          <a:p>
            <a:pPr algn="l"/>
            <a:r>
              <a:rPr lang="en-US" sz="2400" dirty="0" smtClean="0"/>
              <a:t> </a:t>
            </a:r>
            <a:endParaRPr lang="en-US" sz="2400" dirty="0"/>
          </a:p>
        </p:txBody>
      </p:sp>
      <p:sp>
        <p:nvSpPr>
          <p:cNvPr id="2" name="Rectangle 1"/>
          <p:cNvSpPr/>
          <p:nvPr/>
        </p:nvSpPr>
        <p:spPr>
          <a:xfrm>
            <a:off x="2819400" y="1600200"/>
            <a:ext cx="6248400" cy="4832092"/>
          </a:xfrm>
          <a:prstGeom prst="rect">
            <a:avLst/>
          </a:prstGeom>
        </p:spPr>
        <p:txBody>
          <a:bodyPr wrap="square">
            <a:spAutoFit/>
          </a:bodyPr>
          <a:lstStyle/>
          <a:p>
            <a:pPr algn="l"/>
            <a:r>
              <a:rPr lang="en-US" sz="2800" dirty="0"/>
              <a:t>School bully, Ty Yu, </a:t>
            </a:r>
            <a:r>
              <a:rPr lang="en-US" sz="2800" dirty="0" smtClean="0"/>
              <a:t>lives </a:t>
            </a:r>
            <a:r>
              <a:rPr lang="en-US" sz="2800" dirty="0"/>
              <a:t>at the Hocus Pocus Hotel, a home for retired stage magicians. When Ty asks Charlie Hitchcock to meet him after school he assumes it is for a fight. But he finds out that the Tyler does not want to use him as a punching bag; rather, he wants to make use of Charlie's famous detecting skills to help him locate a magician that has disappeared.  </a:t>
            </a:r>
          </a:p>
        </p:txBody>
      </p:sp>
    </p:spTree>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2418</TotalTime>
  <Words>1192</Words>
  <Application>Microsoft Office PowerPoint</Application>
  <PresentationFormat>On-screen Show (4:3)</PresentationFormat>
  <Paragraphs>57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Louisiana Young Readers’ Choice Award</vt:lpstr>
      <vt:lpstr>Bully</vt:lpstr>
      <vt:lpstr>The Camping Trip  That Changed America </vt:lpstr>
      <vt:lpstr>Double Dog Dare</vt:lpstr>
      <vt:lpstr>Each Kindness</vt:lpstr>
      <vt:lpstr>The Forgiveness Garden</vt:lpstr>
      <vt:lpstr>The Ghost Tree</vt:lpstr>
      <vt:lpstr>Heroes In Training Zeus and the Thunderbolt of Doom</vt:lpstr>
      <vt:lpstr>Hocus Pocus Hotel</vt:lpstr>
      <vt:lpstr>The Humming Room</vt:lpstr>
      <vt:lpstr>The One and Only Ivan</vt:lpstr>
      <vt:lpstr>Pickle The (Formerly) Anonymous PRANK CLUB of Fountain Point Middle School</vt:lpstr>
      <vt:lpstr>Touch the Sky Alice Coachman, Olympic High Jumper</vt:lpstr>
      <vt:lpstr>Wonder</vt:lpstr>
      <vt:lpstr>Words Set Me Free The Story of Young Frederick Douglas</vt:lpstr>
      <vt:lpstr>The World’s Greatest Lion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Kirsten M. Steintrager</dc:creator>
  <cp:lastModifiedBy>Kirsten Steintrager</cp:lastModifiedBy>
  <cp:revision>176</cp:revision>
  <dcterms:created xsi:type="dcterms:W3CDTF">2005-05-21T18:10:15Z</dcterms:created>
  <dcterms:modified xsi:type="dcterms:W3CDTF">2014-01-16T18:56:42Z</dcterms:modified>
</cp:coreProperties>
</file>