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72" r:id="rId3"/>
    <p:sldId id="261" r:id="rId4"/>
    <p:sldId id="260" r:id="rId5"/>
    <p:sldId id="273" r:id="rId6"/>
    <p:sldId id="268" r:id="rId7"/>
    <p:sldId id="274" r:id="rId8"/>
    <p:sldId id="265" r:id="rId9"/>
    <p:sldId id="280" r:id="rId10"/>
    <p:sldId id="269" r:id="rId11"/>
    <p:sldId id="282" r:id="rId12"/>
    <p:sldId id="259" r:id="rId13"/>
    <p:sldId id="276" r:id="rId14"/>
    <p:sldId id="262" r:id="rId15"/>
    <p:sldId id="277" r:id="rId16"/>
    <p:sldId id="285" r:id="rId17"/>
    <p:sldId id="258" r:id="rId18"/>
    <p:sldId id="275" r:id="rId19"/>
    <p:sldId id="266" r:id="rId20"/>
    <p:sldId id="281" r:id="rId21"/>
    <p:sldId id="264" r:id="rId22"/>
    <p:sldId id="279" r:id="rId23"/>
    <p:sldId id="263" r:id="rId24"/>
    <p:sldId id="278" r:id="rId25"/>
    <p:sldId id="284" r:id="rId26"/>
    <p:sldId id="286" r:id="rId27"/>
    <p:sldId id="270" r:id="rId28"/>
    <p:sldId id="267" r:id="rId29"/>
    <p:sldId id="28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E0FC"/>
    <a:srgbClr val="519BF5"/>
    <a:srgbClr val="29A3FF"/>
    <a:srgbClr val="CCCC00"/>
    <a:srgbClr val="FFFF99"/>
    <a:srgbClr val="CC9900"/>
    <a:srgbClr val="FF33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137" autoAdjust="0"/>
  </p:normalViewPr>
  <p:slideViewPr>
    <p:cSldViewPr>
      <p:cViewPr varScale="1">
        <p:scale>
          <a:sx n="82" d="100"/>
          <a:sy n="82" d="100"/>
        </p:scale>
        <p:origin x="-245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B232AE-0DA8-4C8B-A711-FCD30348D325}" type="datetimeFigureOut">
              <a:rPr lang="en-US" smtClean="0"/>
              <a:t>7/24/2014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9B4E3F-6478-4638-848F-577849C6B6B3}" type="slidenum">
              <a:rPr lang="en-US" smtClean="0"/>
              <a:t>‹#›</a:t>
            </a:fld>
            <a:endParaRPr lang="en-US"/>
          </a:p>
        </p:txBody>
      </p:sp>
    </p:spTree>
    <p:extLst>
      <p:ext uri="{BB962C8B-B14F-4D97-AF65-F5344CB8AC3E}">
        <p14:creationId xmlns:p14="http://schemas.microsoft.com/office/powerpoint/2010/main" val="4166376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Forgiveness Garden</a:t>
            </a:r>
            <a:r>
              <a:rPr lang="en-US" sz="1200" kern="1200" dirty="0" smtClean="0">
                <a:solidFill>
                  <a:schemeClr val="tx1"/>
                </a:solidFill>
                <a:effectLst/>
                <a:latin typeface="+mn-lt"/>
                <a:ea typeface="+mn-ea"/>
                <a:cs typeface="+mn-cs"/>
              </a:rPr>
              <a:t> by Lauren Thompson, Illustrations by Christy Hale.</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This is a story of forgiveness. This story could happen in any place at any time. Everyone has been hurt, wronged or damaged by someone else at some point in their life. Sometimes the damage is devastatingly painful, severe and lasts for a long </a:t>
            </a:r>
            <a:r>
              <a:rPr lang="en-US" sz="1200" kern="1200" dirty="0" err="1" smtClean="0">
                <a:solidFill>
                  <a:schemeClr val="tx1"/>
                </a:solidFill>
                <a:effectLst/>
                <a:latin typeface="+mn-lt"/>
                <a:ea typeface="+mn-ea"/>
                <a:cs typeface="+mn-cs"/>
              </a:rPr>
              <a:t>long</a:t>
            </a:r>
            <a:r>
              <a:rPr lang="en-US" sz="1200" kern="1200" dirty="0" smtClean="0">
                <a:solidFill>
                  <a:schemeClr val="tx1"/>
                </a:solidFill>
                <a:effectLst/>
                <a:latin typeface="+mn-lt"/>
                <a:ea typeface="+mn-ea"/>
                <a:cs typeface="+mn-cs"/>
              </a:rPr>
              <a:t> time. Sometimes the wrongdoing is not as severe, but no matter what, everyone has been hurt before. In this book there are two villages who have hated each other as long as anyone can remember. One day a boy from one village throws a large stone and badly hurts a girl from the opposing village, more anger and hatred ensue. A little while later the girl has recovered but now bears a jagged scar from the encounter. For revenge, people from the girl's village kidnap the boy who hurt her, they place the same rock in her hand and tell her to throw the rock at him. Both villages look on waiting for her to take revenge for the pain she endured. However, Soma, the little girl, chooses a different path. She does not take her revenge and instead she tells everyone that she is going to create a garden of healing. </a:t>
            </a:r>
            <a:r>
              <a:rPr lang="en-US" sz="1200" kern="1200" dirty="0" err="1" smtClean="0">
                <a:solidFill>
                  <a:schemeClr val="tx1"/>
                </a:solidFill>
                <a:effectLst/>
                <a:latin typeface="+mn-lt"/>
                <a:ea typeface="+mn-ea"/>
                <a:cs typeface="+mn-cs"/>
              </a:rPr>
              <a:t>Sama</a:t>
            </a:r>
            <a:r>
              <a:rPr lang="en-US" sz="1200" kern="1200" dirty="0" smtClean="0">
                <a:solidFill>
                  <a:schemeClr val="tx1"/>
                </a:solidFill>
                <a:effectLst/>
                <a:latin typeface="+mn-lt"/>
                <a:ea typeface="+mn-ea"/>
                <a:cs typeface="+mn-cs"/>
              </a:rPr>
              <a:t> uses that stone to mark where the garden will be. This is a powerful story about the journey of forgiveness. The book sends a clear message that anyone, young or old, can relate too. The idea for this book came from the Garden of Forgiveness in Beirut, Lebanon. </a:t>
            </a:r>
          </a:p>
          <a:p>
            <a:r>
              <a:rPr lang="en-US" sz="1200" kern="1200" dirty="0" smtClean="0">
                <a:solidFill>
                  <a:schemeClr val="tx1"/>
                </a:solidFill>
                <a:effectLst/>
                <a:latin typeface="+mn-lt"/>
                <a:ea typeface="+mn-ea"/>
                <a:cs typeface="+mn-cs"/>
              </a:rPr>
              <a:t>On a personal note, I too love to garden and believe with all my heart that gardening is truly healing.</a:t>
            </a:r>
          </a:p>
          <a:p>
            <a:endParaRPr lang="en-US" dirty="0"/>
          </a:p>
        </p:txBody>
      </p:sp>
      <p:sp>
        <p:nvSpPr>
          <p:cNvPr id="4" name="Slide Number Placeholder 3"/>
          <p:cNvSpPr>
            <a:spLocks noGrp="1"/>
          </p:cNvSpPr>
          <p:nvPr>
            <p:ph type="sldNum" sz="quarter" idx="10"/>
          </p:nvPr>
        </p:nvSpPr>
        <p:spPr/>
        <p:txBody>
          <a:bodyPr/>
          <a:lstStyle/>
          <a:p>
            <a:fld id="{B49B4E3F-6478-4638-848F-577849C6B6B3}" type="slidenum">
              <a:rPr lang="en-US" smtClean="0"/>
              <a:t>2</a:t>
            </a:fld>
            <a:endParaRPr lang="en-US"/>
          </a:p>
        </p:txBody>
      </p:sp>
    </p:spTree>
    <p:extLst>
      <p:ext uri="{BB962C8B-B14F-4D97-AF65-F5344CB8AC3E}">
        <p14:creationId xmlns:p14="http://schemas.microsoft.com/office/powerpoint/2010/main" val="2006523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Words Set Me Free : The Story of Young Frederick Douglas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By </a:t>
            </a:r>
            <a:r>
              <a:rPr lang="en-US" sz="1200" kern="1200" dirty="0" err="1" smtClean="0">
                <a:solidFill>
                  <a:schemeClr val="tx1"/>
                </a:solidFill>
                <a:effectLst/>
                <a:latin typeface="+mn-lt"/>
                <a:ea typeface="+mn-ea"/>
                <a:cs typeface="+mn-cs"/>
              </a:rPr>
              <a:t>Lesa</a:t>
            </a:r>
            <a:r>
              <a:rPr lang="en-US" sz="1200" kern="1200" dirty="0" smtClean="0">
                <a:solidFill>
                  <a:schemeClr val="tx1"/>
                </a:solidFill>
                <a:effectLst/>
                <a:latin typeface="+mn-lt"/>
                <a:ea typeface="+mn-ea"/>
                <a:cs typeface="+mn-cs"/>
              </a:rPr>
              <a:t> Cline-</a:t>
            </a:r>
            <a:r>
              <a:rPr lang="en-US" sz="1200" kern="1200" dirty="0" err="1" smtClean="0">
                <a:solidFill>
                  <a:schemeClr val="tx1"/>
                </a:solidFill>
                <a:effectLst/>
                <a:latin typeface="+mn-lt"/>
                <a:ea typeface="+mn-ea"/>
                <a:cs typeface="+mn-cs"/>
              </a:rPr>
              <a:t>Ransome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beautiful picture book chronicles Frederick Douglass’ youth.  As we know, Frederick Douglass grew up to become one of the most important African American figures in our history. This book reveals how he learned to read and write during a time when it was very dangerous for a slave to be literate. Against all odds he learned to read and write and as you will see on the final page, that knowledge set him free from slavery. </a:t>
            </a:r>
          </a:p>
          <a:p>
            <a:endParaRPr lang="en-US" dirty="0"/>
          </a:p>
        </p:txBody>
      </p:sp>
      <p:sp>
        <p:nvSpPr>
          <p:cNvPr id="4" name="Slide Number Placeholder 3"/>
          <p:cNvSpPr>
            <a:spLocks noGrp="1"/>
          </p:cNvSpPr>
          <p:nvPr>
            <p:ph type="sldNum" sz="quarter" idx="10"/>
          </p:nvPr>
        </p:nvSpPr>
        <p:spPr/>
        <p:txBody>
          <a:bodyPr/>
          <a:lstStyle/>
          <a:p>
            <a:fld id="{B49B4E3F-6478-4638-848F-577849C6B6B3}" type="slidenum">
              <a:rPr lang="en-US" smtClean="0"/>
              <a:t>11</a:t>
            </a:fld>
            <a:endParaRPr lang="en-US"/>
          </a:p>
        </p:txBody>
      </p:sp>
    </p:spTree>
    <p:extLst>
      <p:ext uri="{BB962C8B-B14F-4D97-AF65-F5344CB8AC3E}">
        <p14:creationId xmlns:p14="http://schemas.microsoft.com/office/powerpoint/2010/main" val="2627138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Double Dog Dare</a:t>
            </a:r>
            <a:r>
              <a:rPr lang="en-US" sz="1200" kern="1200" dirty="0" smtClean="0">
                <a:solidFill>
                  <a:schemeClr val="tx1"/>
                </a:solidFill>
                <a:effectLst/>
                <a:latin typeface="+mn-lt"/>
                <a:ea typeface="+mn-ea"/>
                <a:cs typeface="+mn-cs"/>
              </a:rPr>
              <a:t> by Lisa Graff</a:t>
            </a:r>
          </a:p>
          <a:p>
            <a:r>
              <a:rPr lang="en-US" sz="1200" kern="1200" dirty="0" smtClean="0">
                <a:solidFill>
                  <a:schemeClr val="tx1"/>
                </a:solidFill>
                <a:effectLst/>
                <a:latin typeface="+mn-lt"/>
                <a:ea typeface="+mn-ea"/>
                <a:cs typeface="+mn-cs"/>
              </a:rPr>
              <a:t>Kansas Bloom is a new boy at school and decides to hang out in the media club instead of joining the basketball team. Francine </a:t>
            </a:r>
            <a:r>
              <a:rPr lang="en-US" sz="1200" kern="1200" dirty="0" err="1" smtClean="0">
                <a:solidFill>
                  <a:schemeClr val="tx1"/>
                </a:solidFill>
                <a:effectLst/>
                <a:latin typeface="+mn-lt"/>
                <a:ea typeface="+mn-ea"/>
                <a:cs typeface="+mn-cs"/>
              </a:rPr>
              <a:t>Halata</a:t>
            </a:r>
            <a:r>
              <a:rPr lang="en-US" sz="1200" kern="1200" dirty="0" smtClean="0">
                <a:solidFill>
                  <a:schemeClr val="tx1"/>
                </a:solidFill>
                <a:effectLst/>
                <a:latin typeface="+mn-lt"/>
                <a:ea typeface="+mn-ea"/>
                <a:cs typeface="+mn-cs"/>
              </a:rPr>
              <a:t> has wanted to be the news anchor for the media club forever, so when the opportunity arises, she is anxious to prove that she is the person for the job! When she and Kansas are both nominated and tie for the position, the only way to break the tie is a dare competition. The one competing for the most dares becomes the news anchor for the media club.</a:t>
            </a:r>
          </a:p>
          <a:p>
            <a:r>
              <a:rPr lang="en-US" sz="1200" kern="1200" dirty="0" smtClean="0">
                <a:solidFill>
                  <a:schemeClr val="tx1"/>
                </a:solidFill>
                <a:effectLst/>
                <a:latin typeface="+mn-lt"/>
                <a:ea typeface="+mn-ea"/>
                <a:cs typeface="+mn-cs"/>
              </a:rPr>
              <a:t>From eating every packet of ketchup in the lunch room bucket and licking lizards to dyeing their hair green and wearing a tutu to school, the competition is fierce! When Kansas and Francine find the common ground that they both share, they realize maybe they aren’t the quite the enemies they thought they were!</a:t>
            </a:r>
          </a:p>
          <a:p>
            <a:endParaRPr lang="en-US" dirty="0"/>
          </a:p>
        </p:txBody>
      </p:sp>
      <p:sp>
        <p:nvSpPr>
          <p:cNvPr id="4" name="Slide Number Placeholder 3"/>
          <p:cNvSpPr>
            <a:spLocks noGrp="1"/>
          </p:cNvSpPr>
          <p:nvPr>
            <p:ph type="sldNum" sz="quarter" idx="10"/>
          </p:nvPr>
        </p:nvSpPr>
        <p:spPr/>
        <p:txBody>
          <a:bodyPr/>
          <a:lstStyle/>
          <a:p>
            <a:fld id="{B49B4E3F-6478-4638-848F-577849C6B6B3}" type="slidenum">
              <a:rPr lang="en-US" smtClean="0"/>
              <a:t>13</a:t>
            </a:fld>
            <a:endParaRPr lang="en-US"/>
          </a:p>
        </p:txBody>
      </p:sp>
    </p:spTree>
    <p:extLst>
      <p:ext uri="{BB962C8B-B14F-4D97-AF65-F5344CB8AC3E}">
        <p14:creationId xmlns:p14="http://schemas.microsoft.com/office/powerpoint/2010/main" val="2320690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Ghost Tree</a:t>
            </a:r>
            <a:r>
              <a:rPr lang="en-US" sz="1200" kern="1200" dirty="0" smtClean="0">
                <a:solidFill>
                  <a:schemeClr val="tx1"/>
                </a:solidFill>
                <a:effectLst/>
                <a:latin typeface="+mn-lt"/>
                <a:ea typeface="+mn-ea"/>
                <a:cs typeface="+mn-cs"/>
              </a:rPr>
              <a:t> by Yvette Landry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Generations back children were warned not to venture alone in the Louisiana swamps with stories such as these. In this creepy picture book, on Oct 31st 1913, three boys learn exactly why they were told not to travel alone into Catahoula swamp when only one boy makes it back to tell the tale.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Louisiana Singer-Songwriter Yvette Landry's Cajun childhood contributed heavily to this tale rich with the intrigue and adventure that only the Louisiana swamps can provide. In some ways it reminded me of a good Scooby-Do mystery but with original Cajun flair. The illustrations add to the eerie feel and kids who love a good ghost story will enjoy this one.</a:t>
            </a:r>
          </a:p>
          <a:p>
            <a:endParaRPr lang="en-US" dirty="0"/>
          </a:p>
        </p:txBody>
      </p:sp>
      <p:sp>
        <p:nvSpPr>
          <p:cNvPr id="4" name="Slide Number Placeholder 3"/>
          <p:cNvSpPr>
            <a:spLocks noGrp="1"/>
          </p:cNvSpPr>
          <p:nvPr>
            <p:ph type="sldNum" sz="quarter" idx="10"/>
          </p:nvPr>
        </p:nvSpPr>
        <p:spPr/>
        <p:txBody>
          <a:bodyPr/>
          <a:lstStyle/>
          <a:p>
            <a:fld id="{B49B4E3F-6478-4638-848F-577849C6B6B3}" type="slidenum">
              <a:rPr lang="en-US" smtClean="0"/>
              <a:t>15</a:t>
            </a:fld>
            <a:endParaRPr lang="en-US"/>
          </a:p>
        </p:txBody>
      </p:sp>
    </p:spTree>
    <p:extLst>
      <p:ext uri="{BB962C8B-B14F-4D97-AF65-F5344CB8AC3E}">
        <p14:creationId xmlns:p14="http://schemas.microsoft.com/office/powerpoint/2010/main" val="1478761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Zeus and the Thunderbolt of Doom</a:t>
            </a:r>
            <a:r>
              <a:rPr lang="en-US" sz="1200" kern="1200" dirty="0" smtClean="0">
                <a:solidFill>
                  <a:schemeClr val="tx1"/>
                </a:solidFill>
                <a:effectLst/>
                <a:latin typeface="+mn-lt"/>
                <a:ea typeface="+mn-ea"/>
                <a:cs typeface="+mn-cs"/>
              </a:rPr>
              <a:t> by Joan </a:t>
            </a:r>
            <a:r>
              <a:rPr lang="en-US" sz="1200" kern="1200" dirty="0" err="1" smtClean="0">
                <a:solidFill>
                  <a:schemeClr val="tx1"/>
                </a:solidFill>
                <a:effectLst/>
                <a:latin typeface="+mn-lt"/>
                <a:ea typeface="+mn-ea"/>
                <a:cs typeface="+mn-cs"/>
              </a:rPr>
              <a:t>Holub</a:t>
            </a:r>
            <a:r>
              <a:rPr lang="en-US" sz="1200" kern="1200" dirty="0" smtClean="0">
                <a:solidFill>
                  <a:schemeClr val="tx1"/>
                </a:solidFill>
                <a:effectLst/>
                <a:latin typeface="+mn-lt"/>
                <a:ea typeface="+mn-ea"/>
                <a:cs typeface="+mn-cs"/>
              </a:rPr>
              <a:t> and Suzanne Williams,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10-year-old Zeus is growing up as an orphan on the Greek island of Crete. He yearns for adventure. On stormy days, a lightning bolt chases him around, and he hears a voice calling out “You are the one.” Zeus wonders just what he is the one for. He gets his wish for adventure when he is captured by three half-giants which sets a chain of events into action. He meets the oracle of Delphi and learns that he is a hero in training. In self-defense he grabs a metal thunderbolt from a stone and now he can seem to get rid of the bolt, which has a mind of its own. Later Zeus finds he can use the bolt and finds himself on a quest to find his true calling.  Monsters, Nymphs, giants, harpies, titans, Olympians and others find themselves in this nonstop adventure that is book one in a series. </a:t>
            </a:r>
          </a:p>
          <a:p>
            <a:endParaRPr lang="en-US" dirty="0"/>
          </a:p>
        </p:txBody>
      </p:sp>
      <p:sp>
        <p:nvSpPr>
          <p:cNvPr id="4" name="Slide Number Placeholder 3"/>
          <p:cNvSpPr>
            <a:spLocks noGrp="1"/>
          </p:cNvSpPr>
          <p:nvPr>
            <p:ph type="sldNum" sz="quarter" idx="10"/>
          </p:nvPr>
        </p:nvSpPr>
        <p:spPr/>
        <p:txBody>
          <a:bodyPr/>
          <a:lstStyle/>
          <a:p>
            <a:fld id="{B49B4E3F-6478-4638-848F-577849C6B6B3}" type="slidenum">
              <a:rPr lang="en-US" smtClean="0"/>
              <a:t>16</a:t>
            </a:fld>
            <a:endParaRPr lang="en-US"/>
          </a:p>
        </p:txBody>
      </p:sp>
    </p:spTree>
    <p:extLst>
      <p:ext uri="{BB962C8B-B14F-4D97-AF65-F5344CB8AC3E}">
        <p14:creationId xmlns:p14="http://schemas.microsoft.com/office/powerpoint/2010/main" val="311549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The Camping Trip that Changed America: Theodore Roosevelt, John Muir, and Our National Parks</a:t>
            </a:r>
            <a:r>
              <a:rPr lang="en-US" sz="1200" kern="1200" dirty="0" smtClean="0">
                <a:solidFill>
                  <a:schemeClr val="tx1"/>
                </a:solidFill>
                <a:effectLst/>
                <a:latin typeface="+mn-lt"/>
                <a:ea typeface="+mn-ea"/>
                <a:cs typeface="+mn-cs"/>
              </a:rPr>
              <a:t> by Barb </a:t>
            </a:r>
            <a:r>
              <a:rPr lang="en-US" sz="1200" kern="1200" dirty="0" err="1" smtClean="0">
                <a:solidFill>
                  <a:schemeClr val="tx1"/>
                </a:solidFill>
                <a:effectLst/>
                <a:latin typeface="+mn-lt"/>
                <a:ea typeface="+mn-ea"/>
                <a:cs typeface="+mn-cs"/>
              </a:rPr>
              <a:t>Rosenstock</a:t>
            </a:r>
            <a:r>
              <a:rPr lang="en-US" sz="1200" kern="1200" dirty="0" smtClean="0">
                <a:solidFill>
                  <a:schemeClr val="tx1"/>
                </a:solidFill>
                <a:effectLst/>
                <a:latin typeface="+mn-lt"/>
                <a:ea typeface="+mn-ea"/>
                <a:cs typeface="+mn-cs"/>
              </a:rPr>
              <a:t>, illustrated by </a:t>
            </a:r>
            <a:r>
              <a:rPr lang="en-US" sz="1200" kern="1200" dirty="0" err="1" smtClean="0">
                <a:solidFill>
                  <a:schemeClr val="tx1"/>
                </a:solidFill>
                <a:effectLst/>
                <a:latin typeface="+mn-lt"/>
                <a:ea typeface="+mn-ea"/>
                <a:cs typeface="+mn-cs"/>
              </a:rPr>
              <a:t>Mordicai</a:t>
            </a:r>
            <a:r>
              <a:rPr lang="en-US" sz="1200" kern="1200" dirty="0" smtClean="0">
                <a:solidFill>
                  <a:schemeClr val="tx1"/>
                </a:solidFill>
                <a:effectLst/>
                <a:latin typeface="+mn-lt"/>
                <a:ea typeface="+mn-ea"/>
                <a:cs typeface="+mn-cs"/>
              </a:rPr>
              <a:t> Gerstein</a:t>
            </a:r>
          </a:p>
          <a:p>
            <a:r>
              <a:rPr lang="en-US" sz="1200" kern="1200" dirty="0" smtClean="0">
                <a:solidFill>
                  <a:schemeClr val="tx1"/>
                </a:solidFill>
                <a:effectLst/>
                <a:latin typeface="+mn-lt"/>
                <a:ea typeface="+mn-ea"/>
                <a:cs typeface="+mn-cs"/>
              </a:rPr>
              <a:t>Our 26</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president, Theodore Roosevelt, is known well for his love for the great outdoors. When the United States was still settling into the shape we know today, the western states were places where people could keep all the land they could claim. There were no national parks, and there were no protections for wild spaces or endangered animals. The naturalist John Muir saw how quickly the great forests and natural environments were being taken over by new settlers and knew something had to be done to preserve this land for the children and the generations to come. So he wrote a letter to the president, inviting him to spend some time camping in what is now Yosemite National Park to see for himself how important these places can be. That camping trip resulted in the development of national parks programs in the United States. The illustrations are beautiful, and the story is a simple but effective reminder of the importance of nature.</a:t>
            </a:r>
          </a:p>
          <a:p>
            <a:r>
              <a:rPr lang="en-US" sz="1200" i="1" kern="1200" dirty="0" smtClean="0">
                <a:solidFill>
                  <a:schemeClr val="tx1"/>
                </a:solidFill>
                <a:effectLst/>
                <a:latin typeface="+mn-lt"/>
                <a:ea typeface="+mn-ea"/>
                <a:cs typeface="+mn-cs"/>
              </a:rPr>
              <a:t>by Ned Denby</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49B4E3F-6478-4638-848F-577849C6B6B3}" type="slidenum">
              <a:rPr lang="en-US" smtClean="0"/>
              <a:t>18</a:t>
            </a:fld>
            <a:endParaRPr lang="en-US"/>
          </a:p>
        </p:txBody>
      </p:sp>
    </p:spTree>
    <p:extLst>
      <p:ext uri="{BB962C8B-B14F-4D97-AF65-F5344CB8AC3E}">
        <p14:creationId xmlns:p14="http://schemas.microsoft.com/office/powerpoint/2010/main" val="485594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9B4E3F-6478-4638-848F-577849C6B6B3}" type="slidenum">
              <a:rPr lang="en-US" smtClean="0"/>
              <a:t>19</a:t>
            </a:fld>
            <a:endParaRPr lang="en-US"/>
          </a:p>
        </p:txBody>
      </p:sp>
    </p:spTree>
    <p:extLst>
      <p:ext uri="{BB962C8B-B14F-4D97-AF65-F5344CB8AC3E}">
        <p14:creationId xmlns:p14="http://schemas.microsoft.com/office/powerpoint/2010/main" val="120062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Pickle: The (Formerly) Anonymous Prank Club of Fountain Point Middle School</a:t>
            </a:r>
            <a:r>
              <a:rPr lang="en-US" sz="1200" kern="1200" dirty="0" smtClean="0">
                <a:solidFill>
                  <a:schemeClr val="tx1"/>
                </a:solidFill>
                <a:effectLst/>
                <a:latin typeface="+mn-lt"/>
                <a:ea typeface="+mn-ea"/>
                <a:cs typeface="+mn-cs"/>
              </a:rPr>
              <a:t> by Kim Baker; illustrated by Tim </a:t>
            </a:r>
            <a:r>
              <a:rPr lang="en-US" sz="1200" kern="1200" dirty="0" err="1" smtClean="0">
                <a:solidFill>
                  <a:schemeClr val="tx1"/>
                </a:solidFill>
                <a:effectLst/>
                <a:latin typeface="+mn-lt"/>
                <a:ea typeface="+mn-ea"/>
                <a:cs typeface="+mn-cs"/>
              </a:rPr>
              <a:t>Probert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Between working in his parent’s restaurant and starting his first year of middle school, Ben is having a hard time making new friends. And he feels like he needs them: his best friend Hector lives with his grandmother, the principal of Fountain Point Middle School, and tells her everything; Ben knows he can’t be trusted. So when Ben comes up with the idea to start a Prank and Trick Association (P.T.A., for short) and disguise it as a new school club (the League of Pickle Makers), he carefully selects students with skills, connections, and, above all, the ability to keep a secret. Frank can do fantastic things with computers. Bean’s parents own a costume shop. Oliver is the lead in the school play. Sienna, the new girl, is a complete unknown, but she’s very pretty and she smells like flowers, which is enough for Ben. When one of the P.T.A. pulls a prank that’s just a little too much and Principle </a:t>
            </a:r>
            <a:r>
              <a:rPr lang="en-US" sz="1200" kern="1200" dirty="0" err="1" smtClean="0">
                <a:solidFill>
                  <a:schemeClr val="tx1"/>
                </a:solidFill>
                <a:effectLst/>
                <a:latin typeface="+mn-lt"/>
                <a:ea typeface="+mn-ea"/>
                <a:cs typeface="+mn-cs"/>
              </a:rPr>
              <a:t>Lebonsky</a:t>
            </a:r>
            <a:r>
              <a:rPr lang="en-US" sz="1200" kern="1200" dirty="0" smtClean="0">
                <a:solidFill>
                  <a:schemeClr val="tx1"/>
                </a:solidFill>
                <a:effectLst/>
                <a:latin typeface="+mn-lt"/>
                <a:ea typeface="+mn-ea"/>
                <a:cs typeface="+mn-cs"/>
              </a:rPr>
              <a:t> shuts down extracurricular activities for the entire school, Ben and the rest of the Pickle Makers have to decide whether to save their own skins or come clean.</a:t>
            </a:r>
          </a:p>
          <a:p>
            <a:endParaRPr lang="en-US" dirty="0"/>
          </a:p>
        </p:txBody>
      </p:sp>
      <p:sp>
        <p:nvSpPr>
          <p:cNvPr id="4" name="Slide Number Placeholder 3"/>
          <p:cNvSpPr>
            <a:spLocks noGrp="1"/>
          </p:cNvSpPr>
          <p:nvPr>
            <p:ph type="sldNum" sz="quarter" idx="10"/>
          </p:nvPr>
        </p:nvSpPr>
        <p:spPr/>
        <p:txBody>
          <a:bodyPr/>
          <a:lstStyle/>
          <a:p>
            <a:fld id="{B49B4E3F-6478-4638-848F-577849C6B6B3}" type="slidenum">
              <a:rPr lang="en-US" smtClean="0"/>
              <a:t>20</a:t>
            </a:fld>
            <a:endParaRPr lang="en-US"/>
          </a:p>
        </p:txBody>
      </p:sp>
    </p:spTree>
    <p:extLst>
      <p:ext uri="{BB962C8B-B14F-4D97-AF65-F5344CB8AC3E}">
        <p14:creationId xmlns:p14="http://schemas.microsoft.com/office/powerpoint/2010/main" val="2939260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9B4E3F-6478-4638-848F-577849C6B6B3}" type="slidenum">
              <a:rPr lang="en-US" smtClean="0"/>
              <a:t>21</a:t>
            </a:fld>
            <a:endParaRPr lang="en-US"/>
          </a:p>
        </p:txBody>
      </p:sp>
    </p:spTree>
    <p:extLst>
      <p:ext uri="{BB962C8B-B14F-4D97-AF65-F5344CB8AC3E}">
        <p14:creationId xmlns:p14="http://schemas.microsoft.com/office/powerpoint/2010/main" val="2058981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The Humming Room</a:t>
            </a:r>
            <a:r>
              <a:rPr lang="en-US" sz="1200" kern="1200" dirty="0" smtClean="0">
                <a:solidFill>
                  <a:schemeClr val="tx1"/>
                </a:solidFill>
                <a:effectLst/>
                <a:latin typeface="+mn-lt"/>
                <a:ea typeface="+mn-ea"/>
                <a:cs typeface="+mn-cs"/>
              </a:rPr>
              <a:t> by Ellen Potter</a:t>
            </a:r>
          </a:p>
          <a:p>
            <a:r>
              <a:rPr lang="en-US" sz="1200" kern="1200" dirty="0" err="1" smtClean="0">
                <a:solidFill>
                  <a:schemeClr val="tx1"/>
                </a:solidFill>
                <a:effectLst/>
                <a:latin typeface="+mn-lt"/>
                <a:ea typeface="+mn-ea"/>
                <a:cs typeface="+mn-cs"/>
              </a:rPr>
              <a:t>Roo’s</a:t>
            </a:r>
            <a:r>
              <a:rPr lang="en-US" sz="1200" kern="1200" dirty="0" smtClean="0">
                <a:solidFill>
                  <a:schemeClr val="tx1"/>
                </a:solidFill>
                <a:effectLst/>
                <a:latin typeface="+mn-lt"/>
                <a:ea typeface="+mn-ea"/>
                <a:cs typeface="+mn-cs"/>
              </a:rPr>
              <a:t> special skill is hiding and disappearing in a moment’s notice. She has spent most of her life hiding in small spaces; it is here that she feels safe. This very skill saved her life when her parents were murdered and she hid under the trailer, feeling a quiet connection with the earth. </a:t>
            </a:r>
          </a:p>
          <a:p>
            <a:r>
              <a:rPr lang="en-US" sz="1200" kern="1200" dirty="0" err="1" smtClean="0">
                <a:solidFill>
                  <a:schemeClr val="tx1"/>
                </a:solidFill>
                <a:effectLst/>
                <a:latin typeface="+mn-lt"/>
                <a:ea typeface="+mn-ea"/>
                <a:cs typeface="+mn-cs"/>
              </a:rPr>
              <a:t>Roo’s</a:t>
            </a:r>
            <a:r>
              <a:rPr lang="en-US" sz="1200" kern="1200" dirty="0" smtClean="0">
                <a:solidFill>
                  <a:schemeClr val="tx1"/>
                </a:solidFill>
                <a:effectLst/>
                <a:latin typeface="+mn-lt"/>
                <a:ea typeface="+mn-ea"/>
                <a:cs typeface="+mn-cs"/>
              </a:rPr>
              <a:t> eccentric rich uncle comes to her rescue and moves her to his mansion on Cough Rock Island. This mansion had been used as a hospital in years past for children dying from tuberculosis. </a:t>
            </a:r>
            <a:r>
              <a:rPr lang="en-US" sz="1200" kern="1200" dirty="0" err="1" smtClean="0">
                <a:solidFill>
                  <a:schemeClr val="tx1"/>
                </a:solidFill>
                <a:effectLst/>
                <a:latin typeface="+mn-lt"/>
                <a:ea typeface="+mn-ea"/>
                <a:cs typeface="+mn-cs"/>
              </a:rPr>
              <a:t>Roo</a:t>
            </a:r>
            <a:r>
              <a:rPr lang="en-US" sz="1200" kern="1200" dirty="0" smtClean="0">
                <a:solidFill>
                  <a:schemeClr val="tx1"/>
                </a:solidFill>
                <a:effectLst/>
                <a:latin typeface="+mn-lt"/>
                <a:ea typeface="+mn-ea"/>
                <a:cs typeface="+mn-cs"/>
              </a:rPr>
              <a:t> doesn’t believe in ghosts, but what are the strange, odd noises coming from the forbidden part of the mansion? Who is the strange boy in the canoe on the river? What is in the secret garden hidden in the center of the mansion? It’s time for </a:t>
            </a:r>
            <a:r>
              <a:rPr lang="en-US" sz="1200" kern="1200" dirty="0" err="1" smtClean="0">
                <a:solidFill>
                  <a:schemeClr val="tx1"/>
                </a:solidFill>
                <a:effectLst/>
                <a:latin typeface="+mn-lt"/>
                <a:ea typeface="+mn-ea"/>
                <a:cs typeface="+mn-cs"/>
              </a:rPr>
              <a:t>Roo</a:t>
            </a:r>
            <a:r>
              <a:rPr lang="en-US" sz="1200" kern="1200" dirty="0" smtClean="0">
                <a:solidFill>
                  <a:schemeClr val="tx1"/>
                </a:solidFill>
                <a:effectLst/>
                <a:latin typeface="+mn-lt"/>
                <a:ea typeface="+mn-ea"/>
                <a:cs typeface="+mn-cs"/>
              </a:rPr>
              <a:t> to finally come out of hiding and learn the truth of her family and the tragedy that lies within the walls of her uncle’s mansion.  </a:t>
            </a:r>
          </a:p>
          <a:p>
            <a:r>
              <a:rPr lang="en-US" sz="1200" kern="1200" dirty="0" smtClean="0">
                <a:solidFill>
                  <a:schemeClr val="tx1"/>
                </a:solidFill>
                <a:effectLst/>
                <a:latin typeface="+mn-lt"/>
                <a:ea typeface="+mn-ea"/>
                <a:cs typeface="+mn-cs"/>
              </a:rPr>
              <a:t>The book is beautifully written and was inspired by the classic book, The Secret Garden.</a:t>
            </a:r>
          </a:p>
          <a:p>
            <a:endParaRPr lang="en-US" dirty="0"/>
          </a:p>
        </p:txBody>
      </p:sp>
      <p:sp>
        <p:nvSpPr>
          <p:cNvPr id="4" name="Slide Number Placeholder 3"/>
          <p:cNvSpPr>
            <a:spLocks noGrp="1"/>
          </p:cNvSpPr>
          <p:nvPr>
            <p:ph type="sldNum" sz="quarter" idx="10"/>
          </p:nvPr>
        </p:nvSpPr>
        <p:spPr/>
        <p:txBody>
          <a:bodyPr/>
          <a:lstStyle/>
          <a:p>
            <a:fld id="{B49B4E3F-6478-4638-848F-577849C6B6B3}" type="slidenum">
              <a:rPr lang="en-US" smtClean="0"/>
              <a:t>22</a:t>
            </a:fld>
            <a:endParaRPr lang="en-US"/>
          </a:p>
        </p:txBody>
      </p:sp>
    </p:spTree>
    <p:extLst>
      <p:ext uri="{BB962C8B-B14F-4D97-AF65-F5344CB8AC3E}">
        <p14:creationId xmlns:p14="http://schemas.microsoft.com/office/powerpoint/2010/main" val="2937808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9B4E3F-6478-4638-848F-577849C6B6B3}" type="slidenum">
              <a:rPr lang="en-US" smtClean="0"/>
              <a:t>23</a:t>
            </a:fld>
            <a:endParaRPr lang="en-US"/>
          </a:p>
        </p:txBody>
      </p:sp>
    </p:spTree>
    <p:extLst>
      <p:ext uri="{BB962C8B-B14F-4D97-AF65-F5344CB8AC3E}">
        <p14:creationId xmlns:p14="http://schemas.microsoft.com/office/powerpoint/2010/main" val="1703094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Forgiveness Garden</a:t>
            </a:r>
            <a:r>
              <a:rPr lang="en-US" sz="1200" kern="1200" dirty="0" smtClean="0">
                <a:solidFill>
                  <a:schemeClr val="tx1"/>
                </a:solidFill>
                <a:effectLst/>
                <a:latin typeface="+mn-lt"/>
                <a:ea typeface="+mn-ea"/>
                <a:cs typeface="+mn-cs"/>
              </a:rPr>
              <a:t> by Lauren Thompson, Illustrations by Christy Hale.</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This is a story of forgiveness. This story could happen in any place at any time. Everyone has been hurt, wronged or damaged by someone else at some point in their life. Sometimes the damage is devastatingly painful, severe and lasts for a long </a:t>
            </a:r>
            <a:r>
              <a:rPr lang="en-US" sz="1200" kern="1200" dirty="0" err="1" smtClean="0">
                <a:solidFill>
                  <a:schemeClr val="tx1"/>
                </a:solidFill>
                <a:effectLst/>
                <a:latin typeface="+mn-lt"/>
                <a:ea typeface="+mn-ea"/>
                <a:cs typeface="+mn-cs"/>
              </a:rPr>
              <a:t>long</a:t>
            </a:r>
            <a:r>
              <a:rPr lang="en-US" sz="1200" kern="1200" dirty="0" smtClean="0">
                <a:solidFill>
                  <a:schemeClr val="tx1"/>
                </a:solidFill>
                <a:effectLst/>
                <a:latin typeface="+mn-lt"/>
                <a:ea typeface="+mn-ea"/>
                <a:cs typeface="+mn-cs"/>
              </a:rPr>
              <a:t> time. Sometimes the wrongdoing is not as severe, but no matter what, everyone has been hurt before. In this book there are two villages who have hated each other as long as anyone can remember. One day a boy from one village throws a large stone and badly hurts a girl from the opposing village, more anger and hatred ensue. A little while later the girl has recovered but now bears a jagged scar from the encounter. For revenge, people from the girl's village kidnap the boy who hurt her, they place the same rock in her hand and tell her to throw the rock at him. Both villages look on waiting for her to take revenge for the pain she endured. However, Soma, the little girl, chooses a different path. She does not take her revenge and instead she tells everyone that she is going to create a garden of healing. </a:t>
            </a:r>
            <a:r>
              <a:rPr lang="en-US" sz="1200" kern="1200" dirty="0" err="1" smtClean="0">
                <a:solidFill>
                  <a:schemeClr val="tx1"/>
                </a:solidFill>
                <a:effectLst/>
                <a:latin typeface="+mn-lt"/>
                <a:ea typeface="+mn-ea"/>
                <a:cs typeface="+mn-cs"/>
              </a:rPr>
              <a:t>Sama</a:t>
            </a:r>
            <a:r>
              <a:rPr lang="en-US" sz="1200" kern="1200" dirty="0" smtClean="0">
                <a:solidFill>
                  <a:schemeClr val="tx1"/>
                </a:solidFill>
                <a:effectLst/>
                <a:latin typeface="+mn-lt"/>
                <a:ea typeface="+mn-ea"/>
                <a:cs typeface="+mn-cs"/>
              </a:rPr>
              <a:t> uses that stone to mark where the garden will be. This is a powerful story about the journey of forgiveness. The book sends a clear message that anyone, young or old, can relate too. The idea for this book came from the Garden of Forgiveness in Beirut, Lebanon. </a:t>
            </a:r>
          </a:p>
          <a:p>
            <a:r>
              <a:rPr lang="en-US" sz="1200" kern="1200" dirty="0" smtClean="0">
                <a:solidFill>
                  <a:schemeClr val="tx1"/>
                </a:solidFill>
                <a:effectLst/>
                <a:latin typeface="+mn-lt"/>
                <a:ea typeface="+mn-ea"/>
                <a:cs typeface="+mn-cs"/>
              </a:rPr>
              <a:t>On a personal note, I too love to garden and believe with all my heart that gardening is truly healing.</a:t>
            </a:r>
          </a:p>
          <a:p>
            <a:endParaRPr lang="en-US" dirty="0"/>
          </a:p>
        </p:txBody>
      </p:sp>
      <p:sp>
        <p:nvSpPr>
          <p:cNvPr id="4" name="Slide Number Placeholder 3"/>
          <p:cNvSpPr>
            <a:spLocks noGrp="1"/>
          </p:cNvSpPr>
          <p:nvPr>
            <p:ph type="sldNum" sz="quarter" idx="10"/>
          </p:nvPr>
        </p:nvSpPr>
        <p:spPr/>
        <p:txBody>
          <a:bodyPr/>
          <a:lstStyle/>
          <a:p>
            <a:fld id="{B49B4E3F-6478-4638-848F-577849C6B6B3}" type="slidenum">
              <a:rPr lang="en-US" smtClean="0"/>
              <a:t>3</a:t>
            </a:fld>
            <a:endParaRPr lang="en-US"/>
          </a:p>
        </p:txBody>
      </p:sp>
    </p:spTree>
    <p:extLst>
      <p:ext uri="{BB962C8B-B14F-4D97-AF65-F5344CB8AC3E}">
        <p14:creationId xmlns:p14="http://schemas.microsoft.com/office/powerpoint/2010/main" val="2006523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Hocus Pocus Hotel</a:t>
            </a:r>
            <a:r>
              <a:rPr lang="en-US" sz="1200" kern="1200" dirty="0" smtClean="0">
                <a:solidFill>
                  <a:schemeClr val="tx1"/>
                </a:solidFill>
                <a:effectLst/>
                <a:latin typeface="+mn-lt"/>
                <a:ea typeface="+mn-ea"/>
                <a:cs typeface="+mn-cs"/>
              </a:rPr>
              <a:t> by Michael Dahl</a:t>
            </a:r>
          </a:p>
          <a:p>
            <a:r>
              <a:rPr lang="en-US" sz="1200" kern="1200" dirty="0" smtClean="0">
                <a:solidFill>
                  <a:schemeClr val="tx1"/>
                </a:solidFill>
                <a:effectLst/>
                <a:latin typeface="+mn-lt"/>
                <a:ea typeface="+mn-ea"/>
                <a:cs typeface="+mn-cs"/>
              </a:rPr>
              <a:t>Charlie Hitchcock thinks he’s dead meat when the school bully, Tyler, sends him a note to meet him in a dark alley after school. Little does he know that Tyler really wants him to help solve a mystery of a missing man in the Abracadabra Hotel where Tyler lives. Tyler’s mother gives him a monthly allowance for collecting rent money from the tenants. Mr. Madagascar, one of the tenants and a retired magician, has gone missing without paying his rent and Tyler needs to find him or he won’t get paid. </a:t>
            </a:r>
          </a:p>
          <a:p>
            <a:r>
              <a:rPr lang="en-US" sz="1200" kern="1200" dirty="0" smtClean="0">
                <a:solidFill>
                  <a:schemeClr val="tx1"/>
                </a:solidFill>
                <a:effectLst/>
                <a:latin typeface="+mn-lt"/>
                <a:ea typeface="+mn-ea"/>
                <a:cs typeface="+mn-cs"/>
              </a:rPr>
              <a:t>Charlie, with his photographic memory is just the one figure out the mysterious goings on at the hotel. When Tyler introduces Charlie to the elevator operator, Mr. </a:t>
            </a:r>
            <a:r>
              <a:rPr lang="en-US" sz="1200" kern="1200" dirty="0" err="1" smtClean="0">
                <a:solidFill>
                  <a:schemeClr val="tx1"/>
                </a:solidFill>
                <a:effectLst/>
                <a:latin typeface="+mn-lt"/>
                <a:ea typeface="+mn-ea"/>
                <a:cs typeface="+mn-cs"/>
              </a:rPr>
              <a:t>Brack</a:t>
            </a:r>
            <a:r>
              <a:rPr lang="en-US" sz="1200" kern="1200" dirty="0" smtClean="0">
                <a:solidFill>
                  <a:schemeClr val="tx1"/>
                </a:solidFill>
                <a:effectLst/>
                <a:latin typeface="+mn-lt"/>
                <a:ea typeface="+mn-ea"/>
                <a:cs typeface="+mn-cs"/>
              </a:rPr>
              <a:t>, they immediately hit it off when Charlie discovers how </a:t>
            </a:r>
            <a:r>
              <a:rPr lang="en-US" sz="1200" kern="1200" dirty="0" err="1" smtClean="0">
                <a:solidFill>
                  <a:schemeClr val="tx1"/>
                </a:solidFill>
                <a:effectLst/>
                <a:latin typeface="+mn-lt"/>
                <a:ea typeface="+mn-ea"/>
                <a:cs typeface="+mn-cs"/>
              </a:rPr>
              <a:t>Brack</a:t>
            </a:r>
            <a:r>
              <a:rPr lang="en-US" sz="1200" kern="1200" dirty="0" smtClean="0">
                <a:solidFill>
                  <a:schemeClr val="tx1"/>
                </a:solidFill>
                <a:effectLst/>
                <a:latin typeface="+mn-lt"/>
                <a:ea typeface="+mn-ea"/>
                <a:cs typeface="+mn-cs"/>
              </a:rPr>
              <a:t> disappears before his very eyes. But, some of these illusions aren’t as simple and seem a little too 'magical' to possibly be actual magic. Can Charlie help Tyler find the missing magician in time to get the rent before Tyler's parents notice?</a:t>
            </a:r>
          </a:p>
          <a:p>
            <a:endParaRPr lang="en-US" dirty="0"/>
          </a:p>
        </p:txBody>
      </p:sp>
      <p:sp>
        <p:nvSpPr>
          <p:cNvPr id="4" name="Slide Number Placeholder 3"/>
          <p:cNvSpPr>
            <a:spLocks noGrp="1"/>
          </p:cNvSpPr>
          <p:nvPr>
            <p:ph type="sldNum" sz="quarter" idx="10"/>
          </p:nvPr>
        </p:nvSpPr>
        <p:spPr/>
        <p:txBody>
          <a:bodyPr/>
          <a:lstStyle/>
          <a:p>
            <a:fld id="{B49B4E3F-6478-4638-848F-577849C6B6B3}" type="slidenum">
              <a:rPr lang="en-US" smtClean="0"/>
              <a:t>24</a:t>
            </a:fld>
            <a:endParaRPr lang="en-US"/>
          </a:p>
        </p:txBody>
      </p:sp>
    </p:spTree>
    <p:extLst>
      <p:ext uri="{BB962C8B-B14F-4D97-AF65-F5344CB8AC3E}">
        <p14:creationId xmlns:p14="http://schemas.microsoft.com/office/powerpoint/2010/main" val="3847881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Bully</a:t>
            </a:r>
            <a:r>
              <a:rPr lang="en-US" sz="1200" kern="1200" dirty="0" smtClean="0">
                <a:solidFill>
                  <a:schemeClr val="tx1"/>
                </a:solidFill>
                <a:effectLst/>
                <a:latin typeface="+mn-lt"/>
                <a:ea typeface="+mn-ea"/>
                <a:cs typeface="+mn-cs"/>
              </a:rPr>
              <a:t> by Patricia </a:t>
            </a:r>
            <a:r>
              <a:rPr lang="en-US" sz="1200" kern="1200" dirty="0" err="1" smtClean="0">
                <a:solidFill>
                  <a:schemeClr val="tx1"/>
                </a:solidFill>
                <a:effectLst/>
                <a:latin typeface="+mn-lt"/>
                <a:ea typeface="+mn-ea"/>
                <a:cs typeface="+mn-cs"/>
              </a:rPr>
              <a:t>Polacco</a:t>
            </a:r>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Lyla’s</a:t>
            </a:r>
            <a:r>
              <a:rPr lang="en-US" sz="1200" kern="1200" dirty="0" smtClean="0">
                <a:solidFill>
                  <a:schemeClr val="tx1"/>
                </a:solidFill>
                <a:effectLst/>
                <a:latin typeface="+mn-lt"/>
                <a:ea typeface="+mn-ea"/>
                <a:cs typeface="+mn-cs"/>
              </a:rPr>
              <a:t> new school is a lot like her old school, but it doesn’t have her friends in it. She makes a new one in a computer whiz named Jamie, who gets her to convince her parents to get her a cell phone and a laptop so she can get in the loop with her new classmates. For a while, things go really well: </a:t>
            </a:r>
            <a:r>
              <a:rPr lang="en-US" sz="1200" kern="1200" dirty="0" err="1" smtClean="0">
                <a:solidFill>
                  <a:schemeClr val="tx1"/>
                </a:solidFill>
                <a:effectLst/>
                <a:latin typeface="+mn-lt"/>
                <a:ea typeface="+mn-ea"/>
                <a:cs typeface="+mn-cs"/>
              </a:rPr>
              <a:t>Lyla</a:t>
            </a:r>
            <a:r>
              <a:rPr lang="en-US" sz="1200" kern="1200" dirty="0" smtClean="0">
                <a:solidFill>
                  <a:schemeClr val="tx1"/>
                </a:solidFill>
                <a:effectLst/>
                <a:latin typeface="+mn-lt"/>
                <a:ea typeface="+mn-ea"/>
                <a:cs typeface="+mn-cs"/>
              </a:rPr>
              <a:t> gets the best grades in all of her classes, is the first pick for new additions to the cheerleading squad, wins a service award for a project helping the elderly and, with the help of Jamie, has a great time on Facebook. All of this brings her to the attention of the popular girls. Everything’s going really well until one day after school </a:t>
            </a:r>
            <a:r>
              <a:rPr lang="en-US" sz="1200" kern="1200" dirty="0" err="1" smtClean="0">
                <a:solidFill>
                  <a:schemeClr val="tx1"/>
                </a:solidFill>
                <a:effectLst/>
                <a:latin typeface="+mn-lt"/>
                <a:ea typeface="+mn-ea"/>
                <a:cs typeface="+mn-cs"/>
              </a:rPr>
              <a:t>Lyla</a:t>
            </a:r>
            <a:r>
              <a:rPr lang="en-US" sz="1200" kern="1200" dirty="0" smtClean="0">
                <a:solidFill>
                  <a:schemeClr val="tx1"/>
                </a:solidFill>
                <a:effectLst/>
                <a:latin typeface="+mn-lt"/>
                <a:ea typeface="+mn-ea"/>
                <a:cs typeface="+mn-cs"/>
              </a:rPr>
              <a:t> watches Gage, Kenyon, and Maeve go online to post awful messages on the Facebook profiles of people they don’t like. </a:t>
            </a:r>
            <a:r>
              <a:rPr lang="en-US" sz="1200" kern="1200" dirty="0" err="1" smtClean="0">
                <a:solidFill>
                  <a:schemeClr val="tx1"/>
                </a:solidFill>
                <a:effectLst/>
                <a:latin typeface="+mn-lt"/>
                <a:ea typeface="+mn-ea"/>
                <a:cs typeface="+mn-cs"/>
              </a:rPr>
              <a:t>Lyla</a:t>
            </a:r>
            <a:r>
              <a:rPr lang="en-US" sz="1200" kern="1200" dirty="0" smtClean="0">
                <a:solidFill>
                  <a:schemeClr val="tx1"/>
                </a:solidFill>
                <a:effectLst/>
                <a:latin typeface="+mn-lt"/>
                <a:ea typeface="+mn-ea"/>
                <a:cs typeface="+mn-cs"/>
              </a:rPr>
              <a:t> doesn’t want to be part of that, so she drops out of their group—but popular girls don’t get ditched. They always do the ditching. </a:t>
            </a:r>
            <a:r>
              <a:rPr lang="en-US" sz="1200" kern="1200" dirty="0" err="1" smtClean="0">
                <a:solidFill>
                  <a:schemeClr val="tx1"/>
                </a:solidFill>
                <a:effectLst/>
                <a:latin typeface="+mn-lt"/>
                <a:ea typeface="+mn-ea"/>
                <a:cs typeface="+mn-cs"/>
              </a:rPr>
              <a:t>Lyla</a:t>
            </a:r>
            <a:r>
              <a:rPr lang="en-US" sz="1200" kern="1200" dirty="0" smtClean="0">
                <a:solidFill>
                  <a:schemeClr val="tx1"/>
                </a:solidFill>
                <a:effectLst/>
                <a:latin typeface="+mn-lt"/>
                <a:ea typeface="+mn-ea"/>
                <a:cs typeface="+mn-cs"/>
              </a:rPr>
              <a:t> finds herself the target of the same cyber bullying she watched her former friends do to others. How will she handle it? Should she stay and fight, or try to start all over again?</a:t>
            </a:r>
          </a:p>
          <a:p>
            <a:endParaRPr lang="en-US" dirty="0"/>
          </a:p>
        </p:txBody>
      </p:sp>
      <p:sp>
        <p:nvSpPr>
          <p:cNvPr id="4" name="Slide Number Placeholder 3"/>
          <p:cNvSpPr>
            <a:spLocks noGrp="1"/>
          </p:cNvSpPr>
          <p:nvPr>
            <p:ph type="sldNum" sz="quarter" idx="10"/>
          </p:nvPr>
        </p:nvSpPr>
        <p:spPr/>
        <p:txBody>
          <a:bodyPr/>
          <a:lstStyle/>
          <a:p>
            <a:fld id="{B49B4E3F-6478-4638-848F-577849C6B6B3}" type="slidenum">
              <a:rPr lang="en-US" smtClean="0"/>
              <a:t>25</a:t>
            </a:fld>
            <a:endParaRPr lang="en-US"/>
          </a:p>
        </p:txBody>
      </p:sp>
    </p:spTree>
    <p:extLst>
      <p:ext uri="{BB962C8B-B14F-4D97-AF65-F5344CB8AC3E}">
        <p14:creationId xmlns:p14="http://schemas.microsoft.com/office/powerpoint/2010/main" val="2715714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Bully</a:t>
            </a:r>
            <a:r>
              <a:rPr lang="en-US" sz="1200" kern="1200" dirty="0" smtClean="0">
                <a:solidFill>
                  <a:schemeClr val="tx1"/>
                </a:solidFill>
                <a:effectLst/>
                <a:latin typeface="+mn-lt"/>
                <a:ea typeface="+mn-ea"/>
                <a:cs typeface="+mn-cs"/>
              </a:rPr>
              <a:t> by Patricia </a:t>
            </a:r>
            <a:r>
              <a:rPr lang="en-US" sz="1200" kern="1200" dirty="0" err="1" smtClean="0">
                <a:solidFill>
                  <a:schemeClr val="tx1"/>
                </a:solidFill>
                <a:effectLst/>
                <a:latin typeface="+mn-lt"/>
                <a:ea typeface="+mn-ea"/>
                <a:cs typeface="+mn-cs"/>
              </a:rPr>
              <a:t>Polacco</a:t>
            </a:r>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Lyla’s</a:t>
            </a:r>
            <a:r>
              <a:rPr lang="en-US" sz="1200" kern="1200" dirty="0" smtClean="0">
                <a:solidFill>
                  <a:schemeClr val="tx1"/>
                </a:solidFill>
                <a:effectLst/>
                <a:latin typeface="+mn-lt"/>
                <a:ea typeface="+mn-ea"/>
                <a:cs typeface="+mn-cs"/>
              </a:rPr>
              <a:t> new school is a lot like her old school, but it doesn’t have her friends in it. She makes a new one in a computer whiz named Jamie, who gets her to convince her parents to get her a cell phone and a laptop so she can get in the loop with her new classmates. For a while, things go really well: </a:t>
            </a:r>
            <a:r>
              <a:rPr lang="en-US" sz="1200" kern="1200" dirty="0" err="1" smtClean="0">
                <a:solidFill>
                  <a:schemeClr val="tx1"/>
                </a:solidFill>
                <a:effectLst/>
                <a:latin typeface="+mn-lt"/>
                <a:ea typeface="+mn-ea"/>
                <a:cs typeface="+mn-cs"/>
              </a:rPr>
              <a:t>Lyla</a:t>
            </a:r>
            <a:r>
              <a:rPr lang="en-US" sz="1200" kern="1200" dirty="0" smtClean="0">
                <a:solidFill>
                  <a:schemeClr val="tx1"/>
                </a:solidFill>
                <a:effectLst/>
                <a:latin typeface="+mn-lt"/>
                <a:ea typeface="+mn-ea"/>
                <a:cs typeface="+mn-cs"/>
              </a:rPr>
              <a:t> gets the best grades in all of her classes, is the first pick for new additions to the cheerleading squad, wins a service award for a project helping the elderly and, with the help of Jamie, has a great time on Facebook. All of this brings her to the attention of the popular girls. Everything’s going really well until one day after school </a:t>
            </a:r>
            <a:r>
              <a:rPr lang="en-US" sz="1200" kern="1200" dirty="0" err="1" smtClean="0">
                <a:solidFill>
                  <a:schemeClr val="tx1"/>
                </a:solidFill>
                <a:effectLst/>
                <a:latin typeface="+mn-lt"/>
                <a:ea typeface="+mn-ea"/>
                <a:cs typeface="+mn-cs"/>
              </a:rPr>
              <a:t>Lyla</a:t>
            </a:r>
            <a:r>
              <a:rPr lang="en-US" sz="1200" kern="1200" dirty="0" smtClean="0">
                <a:solidFill>
                  <a:schemeClr val="tx1"/>
                </a:solidFill>
                <a:effectLst/>
                <a:latin typeface="+mn-lt"/>
                <a:ea typeface="+mn-ea"/>
                <a:cs typeface="+mn-cs"/>
              </a:rPr>
              <a:t> watches Gage, Kenyon, and Maeve go online to post awful messages on the Facebook profiles of people they don’t like. </a:t>
            </a:r>
            <a:r>
              <a:rPr lang="en-US" sz="1200" kern="1200" dirty="0" err="1" smtClean="0">
                <a:solidFill>
                  <a:schemeClr val="tx1"/>
                </a:solidFill>
                <a:effectLst/>
                <a:latin typeface="+mn-lt"/>
                <a:ea typeface="+mn-ea"/>
                <a:cs typeface="+mn-cs"/>
              </a:rPr>
              <a:t>Lyla</a:t>
            </a:r>
            <a:r>
              <a:rPr lang="en-US" sz="1200" kern="1200" dirty="0" smtClean="0">
                <a:solidFill>
                  <a:schemeClr val="tx1"/>
                </a:solidFill>
                <a:effectLst/>
                <a:latin typeface="+mn-lt"/>
                <a:ea typeface="+mn-ea"/>
                <a:cs typeface="+mn-cs"/>
              </a:rPr>
              <a:t> doesn’t want to be part of that, so she drops out of their group—but popular girls don’t get ditched. They always do the ditching. </a:t>
            </a:r>
            <a:r>
              <a:rPr lang="en-US" sz="1200" kern="1200" dirty="0" err="1" smtClean="0">
                <a:solidFill>
                  <a:schemeClr val="tx1"/>
                </a:solidFill>
                <a:effectLst/>
                <a:latin typeface="+mn-lt"/>
                <a:ea typeface="+mn-ea"/>
                <a:cs typeface="+mn-cs"/>
              </a:rPr>
              <a:t>Lyla</a:t>
            </a:r>
            <a:r>
              <a:rPr lang="en-US" sz="1200" kern="1200" dirty="0" smtClean="0">
                <a:solidFill>
                  <a:schemeClr val="tx1"/>
                </a:solidFill>
                <a:effectLst/>
                <a:latin typeface="+mn-lt"/>
                <a:ea typeface="+mn-ea"/>
                <a:cs typeface="+mn-cs"/>
              </a:rPr>
              <a:t> finds herself the target of the same cyber bullying she watched her former friends do to others. How will she handle it? Should she stay and fight, or try to start all over again?</a:t>
            </a:r>
          </a:p>
          <a:p>
            <a:endParaRPr lang="en-US" dirty="0"/>
          </a:p>
        </p:txBody>
      </p:sp>
      <p:sp>
        <p:nvSpPr>
          <p:cNvPr id="4" name="Slide Number Placeholder 3"/>
          <p:cNvSpPr>
            <a:spLocks noGrp="1"/>
          </p:cNvSpPr>
          <p:nvPr>
            <p:ph type="sldNum" sz="quarter" idx="10"/>
          </p:nvPr>
        </p:nvSpPr>
        <p:spPr/>
        <p:txBody>
          <a:bodyPr/>
          <a:lstStyle/>
          <a:p>
            <a:fld id="{B49B4E3F-6478-4638-848F-577849C6B6B3}" type="slidenum">
              <a:rPr lang="en-US" smtClean="0"/>
              <a:t>26</a:t>
            </a:fld>
            <a:endParaRPr lang="en-US"/>
          </a:p>
        </p:txBody>
      </p:sp>
    </p:spTree>
    <p:extLst>
      <p:ext uri="{BB962C8B-B14F-4D97-AF65-F5344CB8AC3E}">
        <p14:creationId xmlns:p14="http://schemas.microsoft.com/office/powerpoint/2010/main" val="27157144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World’s Greatest Lion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By Ralph </a:t>
            </a:r>
            <a:r>
              <a:rPr lang="en-US" sz="1200" kern="1200" dirty="0" err="1" smtClean="0">
                <a:solidFill>
                  <a:schemeClr val="tx1"/>
                </a:solidFill>
                <a:effectLst/>
                <a:latin typeface="+mn-lt"/>
                <a:ea typeface="+mn-ea"/>
                <a:cs typeface="+mn-cs"/>
              </a:rPr>
              <a:t>Helfer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you watch an MGM film you may recognize the sight of a Lion Roaring on the Screen, </a:t>
            </a:r>
            <a:r>
              <a:rPr lang="en-US" sz="1200" kern="1200" dirty="0" err="1" smtClean="0">
                <a:solidFill>
                  <a:schemeClr val="tx1"/>
                </a:solidFill>
                <a:effectLst/>
                <a:latin typeface="+mn-lt"/>
                <a:ea typeface="+mn-ea"/>
                <a:cs typeface="+mn-cs"/>
              </a:rPr>
              <a:t>Zamba</a:t>
            </a:r>
            <a:r>
              <a:rPr lang="en-US" sz="1200" kern="1200" dirty="0" smtClean="0">
                <a:solidFill>
                  <a:schemeClr val="tx1"/>
                </a:solidFill>
                <a:effectLst/>
                <a:latin typeface="+mn-lt"/>
                <a:ea typeface="+mn-ea"/>
                <a:cs typeface="+mn-cs"/>
              </a:rPr>
              <a:t> was one of those MGM lions. He was often called Leo the Lion.  </a:t>
            </a:r>
            <a:r>
              <a:rPr lang="en-US" sz="1200" kern="1200" dirty="0" err="1" smtClean="0">
                <a:solidFill>
                  <a:schemeClr val="tx1"/>
                </a:solidFill>
                <a:effectLst/>
                <a:latin typeface="+mn-lt"/>
                <a:ea typeface="+mn-ea"/>
                <a:cs typeface="+mn-cs"/>
              </a:rPr>
              <a:t>Zamba</a:t>
            </a:r>
            <a:r>
              <a:rPr lang="en-US" sz="1200" kern="1200" dirty="0" smtClean="0">
                <a:solidFill>
                  <a:schemeClr val="tx1"/>
                </a:solidFill>
                <a:effectLst/>
                <a:latin typeface="+mn-lt"/>
                <a:ea typeface="+mn-ea"/>
                <a:cs typeface="+mn-cs"/>
              </a:rPr>
              <a:t> starred in many films and TV show episodes but </a:t>
            </a:r>
            <a:r>
              <a:rPr lang="en-US" sz="1200" kern="1200" dirty="0" err="1" smtClean="0">
                <a:solidFill>
                  <a:schemeClr val="tx1"/>
                </a:solidFill>
                <a:effectLst/>
                <a:latin typeface="+mn-lt"/>
                <a:ea typeface="+mn-ea"/>
                <a:cs typeface="+mn-cs"/>
              </a:rPr>
              <a:t>Zamba</a:t>
            </a:r>
            <a:r>
              <a:rPr lang="en-US" sz="1200" kern="1200" dirty="0" smtClean="0">
                <a:solidFill>
                  <a:schemeClr val="tx1"/>
                </a:solidFill>
                <a:effectLst/>
                <a:latin typeface="+mn-lt"/>
                <a:ea typeface="+mn-ea"/>
                <a:cs typeface="+mn-cs"/>
              </a:rPr>
              <a:t> wasn’t always a Hollywood star. He was born in Africa and became orphaned when he was still very small, luckily he was rescued. When </a:t>
            </a:r>
            <a:r>
              <a:rPr lang="en-US" sz="1200" kern="1200" dirty="0" err="1" smtClean="0">
                <a:solidFill>
                  <a:schemeClr val="tx1"/>
                </a:solidFill>
                <a:effectLst/>
                <a:latin typeface="+mn-lt"/>
                <a:ea typeface="+mn-ea"/>
                <a:cs typeface="+mn-cs"/>
              </a:rPr>
              <a:t>Zamba</a:t>
            </a:r>
            <a:r>
              <a:rPr lang="en-US" sz="1200" kern="1200" dirty="0" smtClean="0">
                <a:solidFill>
                  <a:schemeClr val="tx1"/>
                </a:solidFill>
                <a:effectLst/>
                <a:latin typeface="+mn-lt"/>
                <a:ea typeface="+mn-ea"/>
                <a:cs typeface="+mn-cs"/>
              </a:rPr>
              <a:t> grew larger he was given into the care of Ralph </a:t>
            </a:r>
            <a:r>
              <a:rPr lang="en-US" sz="1200" kern="1200" dirty="0" err="1" smtClean="0">
                <a:solidFill>
                  <a:schemeClr val="tx1"/>
                </a:solidFill>
                <a:effectLst/>
                <a:latin typeface="+mn-lt"/>
                <a:ea typeface="+mn-ea"/>
                <a:cs typeface="+mn-cs"/>
              </a:rPr>
              <a:t>Helfer</a:t>
            </a:r>
            <a:r>
              <a:rPr lang="en-US" sz="1200" kern="1200" dirty="0" smtClean="0">
                <a:solidFill>
                  <a:schemeClr val="tx1"/>
                </a:solidFill>
                <a:effectLst/>
                <a:latin typeface="+mn-lt"/>
                <a:ea typeface="+mn-ea"/>
                <a:cs typeface="+mn-cs"/>
              </a:rPr>
              <a:t>, who had a large animal refuge ranch. Ralph was a famous animal behaviorist who worked with television and movie studios using animals from the ranch. One of the most amazing events in </a:t>
            </a:r>
            <a:r>
              <a:rPr lang="en-US" sz="1200" kern="1200" dirty="0" err="1" smtClean="0">
                <a:solidFill>
                  <a:schemeClr val="tx1"/>
                </a:solidFill>
                <a:effectLst/>
                <a:latin typeface="+mn-lt"/>
                <a:ea typeface="+mn-ea"/>
                <a:cs typeface="+mn-cs"/>
              </a:rPr>
              <a:t>Zamba’s</a:t>
            </a:r>
            <a:r>
              <a:rPr lang="en-US" sz="1200" kern="1200" dirty="0" smtClean="0">
                <a:solidFill>
                  <a:schemeClr val="tx1"/>
                </a:solidFill>
                <a:effectLst/>
                <a:latin typeface="+mn-lt"/>
                <a:ea typeface="+mn-ea"/>
                <a:cs typeface="+mn-cs"/>
              </a:rPr>
              <a:t> life did not happen on screen but happened at the ranch when a flood struck. The lion was able to lead many animals to safety: camels, ostriches, hyenas, llamas, that would have drowned.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Nice narrative nonfiction. </a:t>
            </a:r>
          </a:p>
          <a:p>
            <a:endParaRPr lang="en-US" dirty="0"/>
          </a:p>
        </p:txBody>
      </p:sp>
      <p:sp>
        <p:nvSpPr>
          <p:cNvPr id="4" name="Slide Number Placeholder 3"/>
          <p:cNvSpPr>
            <a:spLocks noGrp="1"/>
          </p:cNvSpPr>
          <p:nvPr>
            <p:ph type="sldNum" sz="quarter" idx="10"/>
          </p:nvPr>
        </p:nvSpPr>
        <p:spPr/>
        <p:txBody>
          <a:bodyPr/>
          <a:lstStyle/>
          <a:p>
            <a:fld id="{B49B4E3F-6478-4638-848F-577849C6B6B3}" type="slidenum">
              <a:rPr lang="en-US" smtClean="0"/>
              <a:t>27</a:t>
            </a:fld>
            <a:endParaRPr lang="en-US"/>
          </a:p>
        </p:txBody>
      </p:sp>
    </p:spTree>
    <p:extLst>
      <p:ext uri="{BB962C8B-B14F-4D97-AF65-F5344CB8AC3E}">
        <p14:creationId xmlns:p14="http://schemas.microsoft.com/office/powerpoint/2010/main" val="39363179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9B4E3F-6478-4638-848F-577849C6B6B3}" type="slidenum">
              <a:rPr lang="en-US" smtClean="0"/>
              <a:t>28</a:t>
            </a:fld>
            <a:endParaRPr lang="en-US"/>
          </a:p>
        </p:txBody>
      </p:sp>
    </p:spTree>
    <p:extLst>
      <p:ext uri="{BB962C8B-B14F-4D97-AF65-F5344CB8AC3E}">
        <p14:creationId xmlns:p14="http://schemas.microsoft.com/office/powerpoint/2010/main" val="24331025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Touch the Sky: Alice Coachman, Olympic High Jumper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By Anna </a:t>
            </a:r>
            <a:r>
              <a:rPr lang="en-US" sz="1200" kern="1200" dirty="0" err="1" smtClean="0">
                <a:solidFill>
                  <a:schemeClr val="tx1"/>
                </a:solidFill>
                <a:effectLst/>
                <a:latin typeface="+mn-lt"/>
                <a:ea typeface="+mn-ea"/>
                <a:cs typeface="+mn-cs"/>
              </a:rPr>
              <a:t>Malaspina</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Alice Coachman grew up in depression era Georgia. Growing up there were always chores and work to be done but Alice was full of energy and played just as hard as she worked. She loved to jump. She started getting attention in her small town for her high-jumping skills, even though she had to use a makeshift crossbar made of sticks and rags. She was a jumper on her high school track team and then she was invited to the Tuskegee Golden </a:t>
            </a:r>
            <a:r>
              <a:rPr lang="en-US" sz="1200" kern="1200" dirty="0" err="1" smtClean="0">
                <a:solidFill>
                  <a:schemeClr val="tx1"/>
                </a:solidFill>
                <a:effectLst/>
                <a:latin typeface="+mn-lt"/>
                <a:ea typeface="+mn-ea"/>
                <a:cs typeface="+mn-cs"/>
              </a:rPr>
              <a:t>Tigerettes</a:t>
            </a:r>
            <a:r>
              <a:rPr lang="en-US" sz="1200" kern="1200" dirty="0" smtClean="0">
                <a:solidFill>
                  <a:schemeClr val="tx1"/>
                </a:solidFill>
                <a:effectLst/>
                <a:latin typeface="+mn-lt"/>
                <a:ea typeface="+mn-ea"/>
                <a:cs typeface="+mn-cs"/>
              </a:rPr>
              <a:t> all-female track team. Then came the trials for the US Olympic women’s track and field team. She made the US team with a record high jump.  Alice competed at the 1948 Olympic Games in London and became the first African American woman to win a gold medal. </a:t>
            </a:r>
            <a:r>
              <a:rPr lang="en-US" sz="1200" kern="1200" smtClean="0">
                <a:solidFill>
                  <a:schemeClr val="tx1"/>
                </a:solidFill>
                <a:effectLst/>
                <a:latin typeface="+mn-lt"/>
                <a:ea typeface="+mn-ea"/>
                <a:cs typeface="+mn-cs"/>
              </a:rPr>
              <a:t>There are also photographs and biographical notes at the end of the book. </a:t>
            </a:r>
          </a:p>
          <a:p>
            <a:endParaRPr lang="en-US" dirty="0"/>
          </a:p>
        </p:txBody>
      </p:sp>
      <p:sp>
        <p:nvSpPr>
          <p:cNvPr id="4" name="Slide Number Placeholder 3"/>
          <p:cNvSpPr>
            <a:spLocks noGrp="1"/>
          </p:cNvSpPr>
          <p:nvPr>
            <p:ph type="sldNum" sz="quarter" idx="10"/>
          </p:nvPr>
        </p:nvSpPr>
        <p:spPr/>
        <p:txBody>
          <a:bodyPr/>
          <a:lstStyle/>
          <a:p>
            <a:fld id="{B49B4E3F-6478-4638-848F-577849C6B6B3}" type="slidenum">
              <a:rPr lang="en-US" smtClean="0"/>
              <a:t>29</a:t>
            </a:fld>
            <a:endParaRPr lang="en-US"/>
          </a:p>
        </p:txBody>
      </p:sp>
    </p:spTree>
    <p:extLst>
      <p:ext uri="{BB962C8B-B14F-4D97-AF65-F5344CB8AC3E}">
        <p14:creationId xmlns:p14="http://schemas.microsoft.com/office/powerpoint/2010/main" val="2433102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Each Kindness</a:t>
            </a:r>
            <a:r>
              <a:rPr lang="en-US" sz="1200" kern="1200" dirty="0" smtClean="0">
                <a:solidFill>
                  <a:schemeClr val="tx1"/>
                </a:solidFill>
                <a:effectLst/>
                <a:latin typeface="+mn-lt"/>
                <a:ea typeface="+mn-ea"/>
                <a:cs typeface="+mn-cs"/>
              </a:rPr>
              <a:t> by Jacqueline Woodson</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Show the book trailer first.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is a Powerful story and children of any age can relate to this book, pre-K through 12</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 Kindness is like the ripples on water; kindness ripples out and has a positive chain reaction on others. This book is bittersweet with a hard lesson learned about regret. "Like every girl somewhere - holding a small gift out to someone and that someone turning away from it." When you are not kind, you may never know how deeply you hurt another person and you may never get the opportunity to make it right. Be kind to others because you don’t want to have to live with regret.</a:t>
            </a:r>
          </a:p>
          <a:p>
            <a:endParaRPr lang="en-US" dirty="0"/>
          </a:p>
        </p:txBody>
      </p:sp>
      <p:sp>
        <p:nvSpPr>
          <p:cNvPr id="4" name="Slide Number Placeholder 3"/>
          <p:cNvSpPr>
            <a:spLocks noGrp="1"/>
          </p:cNvSpPr>
          <p:nvPr>
            <p:ph type="sldNum" sz="quarter" idx="10"/>
          </p:nvPr>
        </p:nvSpPr>
        <p:spPr/>
        <p:txBody>
          <a:bodyPr/>
          <a:lstStyle/>
          <a:p>
            <a:fld id="{B49B4E3F-6478-4638-848F-577849C6B6B3}" type="slidenum">
              <a:rPr lang="en-US" smtClean="0"/>
              <a:t>4</a:t>
            </a:fld>
            <a:endParaRPr lang="en-US"/>
          </a:p>
        </p:txBody>
      </p:sp>
    </p:spTree>
    <p:extLst>
      <p:ext uri="{BB962C8B-B14F-4D97-AF65-F5344CB8AC3E}">
        <p14:creationId xmlns:p14="http://schemas.microsoft.com/office/powerpoint/2010/main" val="2346918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Each Kindness</a:t>
            </a:r>
            <a:r>
              <a:rPr lang="en-US" sz="1200" kern="1200" dirty="0" smtClean="0">
                <a:solidFill>
                  <a:schemeClr val="tx1"/>
                </a:solidFill>
                <a:effectLst/>
                <a:latin typeface="+mn-lt"/>
                <a:ea typeface="+mn-ea"/>
                <a:cs typeface="+mn-cs"/>
              </a:rPr>
              <a:t> by Jacqueline Woodson</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Show the book trailer first.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is a Powerful story and children of any age can relate to this book, pre-K through 12</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 Kindness is like the ripples on water; kindness ripples out and has a positive chain reaction on others. This book is bittersweet with a hard lesson learned about regret. "Like every girl somewhere - holding a small gift out to someone and that someone turning away from it." When you are not kind, you may never know how deeply you hurt another person and you may never get the opportunity to make it right. Be kind to others because you don’t want to have to live with regret.</a:t>
            </a:r>
          </a:p>
          <a:p>
            <a:endParaRPr lang="en-US" dirty="0"/>
          </a:p>
        </p:txBody>
      </p:sp>
      <p:sp>
        <p:nvSpPr>
          <p:cNvPr id="4" name="Slide Number Placeholder 3"/>
          <p:cNvSpPr>
            <a:spLocks noGrp="1"/>
          </p:cNvSpPr>
          <p:nvPr>
            <p:ph type="sldNum" sz="quarter" idx="10"/>
          </p:nvPr>
        </p:nvSpPr>
        <p:spPr/>
        <p:txBody>
          <a:bodyPr/>
          <a:lstStyle/>
          <a:p>
            <a:fld id="{B49B4E3F-6478-4638-848F-577849C6B6B3}" type="slidenum">
              <a:rPr lang="en-US" smtClean="0"/>
              <a:t>5</a:t>
            </a:fld>
            <a:endParaRPr lang="en-US"/>
          </a:p>
        </p:txBody>
      </p:sp>
    </p:spTree>
    <p:extLst>
      <p:ext uri="{BB962C8B-B14F-4D97-AF65-F5344CB8AC3E}">
        <p14:creationId xmlns:p14="http://schemas.microsoft.com/office/powerpoint/2010/main" val="2346918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Wonder by R. J. Palacio</a:t>
            </a:r>
          </a:p>
          <a:p>
            <a:r>
              <a:rPr lang="en-US" sz="1200" b="1" kern="1200" dirty="0" smtClean="0">
                <a:solidFill>
                  <a:schemeClr val="tx1"/>
                </a:solidFill>
                <a:effectLst/>
                <a:latin typeface="+mn-lt"/>
                <a:ea typeface="+mn-ea"/>
                <a:cs typeface="+mn-cs"/>
              </a:rPr>
              <a:t>Wonder</a:t>
            </a:r>
            <a:r>
              <a:rPr lang="en-US" sz="1200" kern="1200" dirty="0" smtClean="0">
                <a:solidFill>
                  <a:schemeClr val="tx1"/>
                </a:solidFill>
                <a:effectLst/>
                <a:latin typeface="+mn-lt"/>
                <a:ea typeface="+mn-ea"/>
                <a:cs typeface="+mn-cs"/>
              </a:rPr>
              <a:t> by R. J. Palacio</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August (</a:t>
            </a:r>
            <a:r>
              <a:rPr lang="en-US" sz="1200" kern="1200" dirty="0" err="1" smtClean="0">
                <a:solidFill>
                  <a:schemeClr val="tx1"/>
                </a:solidFill>
                <a:effectLst/>
                <a:latin typeface="+mn-lt"/>
                <a:ea typeface="+mn-ea"/>
                <a:cs typeface="+mn-cs"/>
              </a:rPr>
              <a:t>Auggie</a:t>
            </a:r>
            <a:r>
              <a:rPr lang="en-US" sz="1200" kern="1200" dirty="0" smtClean="0">
                <a:solidFill>
                  <a:schemeClr val="tx1"/>
                </a:solidFill>
                <a:effectLst/>
                <a:latin typeface="+mn-lt"/>
                <a:ea typeface="+mn-ea"/>
                <a:cs typeface="+mn-cs"/>
              </a:rPr>
              <a:t>) Pullman was born with a facial deformity, a very bad cleft pallet and he’s had 27 surgeries so far.  His face is so badly deformed; he spent much of his preschool years hiding under a toy astronaut helmet. All of this prevented him from going to a mainstream school—until now. He's about to start 5th grade at Beecher Prep, and if you've ever been the new kid then you know how hard that can be. The thing is </a:t>
            </a:r>
            <a:r>
              <a:rPr lang="en-US" sz="1200" kern="1200" dirty="0" err="1" smtClean="0">
                <a:solidFill>
                  <a:schemeClr val="tx1"/>
                </a:solidFill>
                <a:effectLst/>
                <a:latin typeface="+mn-lt"/>
                <a:ea typeface="+mn-ea"/>
                <a:cs typeface="+mn-cs"/>
              </a:rPr>
              <a:t>Auggie's</a:t>
            </a:r>
            <a:r>
              <a:rPr lang="en-US" sz="1200" kern="1200" dirty="0" smtClean="0">
                <a:solidFill>
                  <a:schemeClr val="tx1"/>
                </a:solidFill>
                <a:effectLst/>
                <a:latin typeface="+mn-lt"/>
                <a:ea typeface="+mn-ea"/>
                <a:cs typeface="+mn-cs"/>
              </a:rPr>
              <a:t> just an ordinary kid, with an extraordinary face. But can he convince his new classmates that he's just like them, despite appearances?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WONDER is </a:t>
            </a:r>
            <a:r>
              <a:rPr lang="en-US" sz="1200" kern="1200" dirty="0" err="1" smtClean="0">
                <a:solidFill>
                  <a:schemeClr val="tx1"/>
                </a:solidFill>
                <a:effectLst/>
                <a:latin typeface="+mn-lt"/>
                <a:ea typeface="+mn-ea"/>
                <a:cs typeface="+mn-cs"/>
              </a:rPr>
              <a:t>Auggie's</a:t>
            </a:r>
            <a:r>
              <a:rPr lang="en-US" sz="1200" kern="1200" dirty="0" smtClean="0">
                <a:solidFill>
                  <a:schemeClr val="tx1"/>
                </a:solidFill>
                <a:effectLst/>
                <a:latin typeface="+mn-lt"/>
                <a:ea typeface="+mn-ea"/>
                <a:cs typeface="+mn-cs"/>
              </a:rPr>
              <a:t> story, but it's also ours. WONDER captures the dual nature of childhood, both how cruel and how tender we can be with one another. It's about the wounds we inflict and the scars we carry, all the things that teach us to do things differently the next time.</a:t>
            </a:r>
          </a:p>
          <a:p>
            <a:endParaRPr lang="en-US" dirty="0"/>
          </a:p>
        </p:txBody>
      </p:sp>
      <p:sp>
        <p:nvSpPr>
          <p:cNvPr id="4" name="Slide Number Placeholder 3"/>
          <p:cNvSpPr>
            <a:spLocks noGrp="1"/>
          </p:cNvSpPr>
          <p:nvPr>
            <p:ph type="sldNum" sz="quarter" idx="10"/>
          </p:nvPr>
        </p:nvSpPr>
        <p:spPr/>
        <p:txBody>
          <a:bodyPr/>
          <a:lstStyle/>
          <a:p>
            <a:fld id="{B49B4E3F-6478-4638-848F-577849C6B6B3}" type="slidenum">
              <a:rPr lang="en-US" smtClean="0"/>
              <a:t>6</a:t>
            </a:fld>
            <a:endParaRPr lang="en-US"/>
          </a:p>
        </p:txBody>
      </p:sp>
    </p:spTree>
    <p:extLst>
      <p:ext uri="{BB962C8B-B14F-4D97-AF65-F5344CB8AC3E}">
        <p14:creationId xmlns:p14="http://schemas.microsoft.com/office/powerpoint/2010/main" val="920084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Wonder</a:t>
            </a:r>
            <a:r>
              <a:rPr lang="en-US" sz="1200" kern="1200" dirty="0" smtClean="0">
                <a:solidFill>
                  <a:schemeClr val="tx1"/>
                </a:solidFill>
                <a:effectLst/>
                <a:latin typeface="+mn-lt"/>
                <a:ea typeface="+mn-ea"/>
                <a:cs typeface="+mn-cs"/>
              </a:rPr>
              <a:t> by R. J. Palacio</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August (</a:t>
            </a:r>
            <a:r>
              <a:rPr lang="en-US" sz="1200" kern="1200" dirty="0" err="1" smtClean="0">
                <a:solidFill>
                  <a:schemeClr val="tx1"/>
                </a:solidFill>
                <a:effectLst/>
                <a:latin typeface="+mn-lt"/>
                <a:ea typeface="+mn-ea"/>
                <a:cs typeface="+mn-cs"/>
              </a:rPr>
              <a:t>Auggie</a:t>
            </a:r>
            <a:r>
              <a:rPr lang="en-US" sz="1200" kern="1200" dirty="0" smtClean="0">
                <a:solidFill>
                  <a:schemeClr val="tx1"/>
                </a:solidFill>
                <a:effectLst/>
                <a:latin typeface="+mn-lt"/>
                <a:ea typeface="+mn-ea"/>
                <a:cs typeface="+mn-cs"/>
              </a:rPr>
              <a:t>) Pullman was born with a facial deformity, a very bad cleft pallet and he’s had 27 surgeries so far.  His face is so badly deformed; he spent much of his preschool years hiding under a toy astronaut helmet. All of this prevented him from going to a mainstream school—until now. He's about to start 5th grade at Beecher Prep, and if you've ever been the new kid then you know how hard that can be. The thing is </a:t>
            </a:r>
            <a:r>
              <a:rPr lang="en-US" sz="1200" kern="1200" dirty="0" err="1" smtClean="0">
                <a:solidFill>
                  <a:schemeClr val="tx1"/>
                </a:solidFill>
                <a:effectLst/>
                <a:latin typeface="+mn-lt"/>
                <a:ea typeface="+mn-ea"/>
                <a:cs typeface="+mn-cs"/>
              </a:rPr>
              <a:t>Auggie's</a:t>
            </a:r>
            <a:r>
              <a:rPr lang="en-US" sz="1200" kern="1200" dirty="0" smtClean="0">
                <a:solidFill>
                  <a:schemeClr val="tx1"/>
                </a:solidFill>
                <a:effectLst/>
                <a:latin typeface="+mn-lt"/>
                <a:ea typeface="+mn-ea"/>
                <a:cs typeface="+mn-cs"/>
              </a:rPr>
              <a:t> just an ordinary kid, with an extraordinary face. But can he convince his new classmates that he's just like them, despite appearances?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WONDER is </a:t>
            </a:r>
            <a:r>
              <a:rPr lang="en-US" sz="1200" kern="1200" dirty="0" err="1" smtClean="0">
                <a:solidFill>
                  <a:schemeClr val="tx1"/>
                </a:solidFill>
                <a:effectLst/>
                <a:latin typeface="+mn-lt"/>
                <a:ea typeface="+mn-ea"/>
                <a:cs typeface="+mn-cs"/>
              </a:rPr>
              <a:t>Auggie's</a:t>
            </a:r>
            <a:r>
              <a:rPr lang="en-US" sz="1200" kern="1200" dirty="0" smtClean="0">
                <a:solidFill>
                  <a:schemeClr val="tx1"/>
                </a:solidFill>
                <a:effectLst/>
                <a:latin typeface="+mn-lt"/>
                <a:ea typeface="+mn-ea"/>
                <a:cs typeface="+mn-cs"/>
              </a:rPr>
              <a:t> story, but it's also ours. WONDER captures the dual nature of childhood, both how cruel and how tender we can be with one another. It's about the wounds we inflict and the scars we carry, all the things that teach us to do things differently the next time.</a:t>
            </a:r>
          </a:p>
          <a:p>
            <a:endParaRPr lang="en-US" dirty="0"/>
          </a:p>
        </p:txBody>
      </p:sp>
      <p:sp>
        <p:nvSpPr>
          <p:cNvPr id="4" name="Slide Number Placeholder 3"/>
          <p:cNvSpPr>
            <a:spLocks noGrp="1"/>
          </p:cNvSpPr>
          <p:nvPr>
            <p:ph type="sldNum" sz="quarter" idx="10"/>
          </p:nvPr>
        </p:nvSpPr>
        <p:spPr/>
        <p:txBody>
          <a:bodyPr/>
          <a:lstStyle/>
          <a:p>
            <a:fld id="{B49B4E3F-6478-4638-848F-577849C6B6B3}" type="slidenum">
              <a:rPr lang="en-US" smtClean="0"/>
              <a:t>7</a:t>
            </a:fld>
            <a:endParaRPr lang="en-US"/>
          </a:p>
        </p:txBody>
      </p:sp>
    </p:spTree>
    <p:extLst>
      <p:ext uri="{BB962C8B-B14F-4D97-AF65-F5344CB8AC3E}">
        <p14:creationId xmlns:p14="http://schemas.microsoft.com/office/powerpoint/2010/main" val="920084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The One and Only Ivan</a:t>
            </a:r>
            <a:r>
              <a:rPr lang="en-US" sz="1200" kern="1200" dirty="0" smtClean="0">
                <a:solidFill>
                  <a:schemeClr val="tx1"/>
                </a:solidFill>
                <a:effectLst/>
                <a:latin typeface="+mn-lt"/>
                <a:ea typeface="+mn-ea"/>
                <a:cs typeface="+mn-cs"/>
              </a:rPr>
              <a:t> by Katherine Applegate</a:t>
            </a:r>
          </a:p>
          <a:p>
            <a:r>
              <a:rPr lang="en-US" sz="1200" kern="1200" dirty="0" smtClean="0">
                <a:solidFill>
                  <a:schemeClr val="tx1"/>
                </a:solidFill>
                <a:effectLst/>
                <a:latin typeface="+mn-lt"/>
                <a:ea typeface="+mn-ea"/>
                <a:cs typeface="+mn-cs"/>
              </a:rPr>
              <a:t>2013 Newbery Medal and a #1 </a:t>
            </a:r>
            <a:r>
              <a:rPr lang="en-US" sz="1200" i="1" kern="1200" dirty="0" smtClean="0">
                <a:solidFill>
                  <a:schemeClr val="tx1"/>
                </a:solidFill>
                <a:effectLst/>
                <a:latin typeface="+mn-lt"/>
                <a:ea typeface="+mn-ea"/>
                <a:cs typeface="+mn-cs"/>
              </a:rPr>
              <a:t>New York Times</a:t>
            </a:r>
            <a:r>
              <a:rPr lang="en-US" sz="1200" kern="1200" dirty="0" smtClean="0">
                <a:solidFill>
                  <a:schemeClr val="tx1"/>
                </a:solidFill>
                <a:effectLst/>
                <a:latin typeface="+mn-lt"/>
                <a:ea typeface="+mn-ea"/>
                <a:cs typeface="+mn-cs"/>
              </a:rPr>
              <a:t> bestseller</a:t>
            </a:r>
          </a:p>
          <a:p>
            <a:r>
              <a:rPr lang="en-US" sz="1200" kern="1200" dirty="0" smtClean="0">
                <a:solidFill>
                  <a:schemeClr val="tx1"/>
                </a:solidFill>
                <a:effectLst/>
                <a:latin typeface="+mn-lt"/>
                <a:ea typeface="+mn-ea"/>
                <a:cs typeface="+mn-cs"/>
              </a:rPr>
              <a:t>Ivan the gorilla lives in a small mall circus with several other animals including his closest friends, Stella an old retired circus elephant and Bob the stray dog. The animals there are trained to put on shows to attract customers to the mall. Mack, their owner, does not take good care of them, but there is nothing Ivan can do about it. As time passes, fewer and fewer customers come to the mall. So Mack decides to buy a new baby elephant, Ruby, to try to attract more customers. Stella, the old elephant is very protective of the new baby elephant but shortly after Ruby arrives, Stella gets very sick. Stella asks Ivan to promise to help get baby Julia out of there and protect here.  Ivan can’t watch what happened to Stella happen to Ruby but what can he do and where can they possibly go? Is there anything that he can do?</a:t>
            </a:r>
          </a:p>
          <a:p>
            <a:r>
              <a:rPr lang="en-US" sz="1200" kern="1200" dirty="0" smtClean="0">
                <a:solidFill>
                  <a:schemeClr val="tx1"/>
                </a:solidFill>
                <a:effectLst/>
                <a:latin typeface="+mn-lt"/>
                <a:ea typeface="+mn-ea"/>
                <a:cs typeface="+mn-cs"/>
              </a:rPr>
              <a:t>This is a beautiful heartwarming story of friendship and, yes, it does have a happy ending.  </a:t>
            </a:r>
          </a:p>
          <a:p>
            <a:r>
              <a:rPr lang="en-US" sz="1200" kern="1200" dirty="0" err="1" smtClean="0">
                <a:solidFill>
                  <a:schemeClr val="tx1"/>
                </a:solidFill>
                <a:effectLst/>
                <a:latin typeface="+mn-lt"/>
                <a:ea typeface="+mn-ea"/>
                <a:cs typeface="+mn-cs"/>
              </a:rPr>
              <a:t>Booktalk</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by Ned Denby &amp; Angela Germany</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49B4E3F-6478-4638-848F-577849C6B6B3}" type="slidenum">
              <a:rPr lang="en-US" smtClean="0"/>
              <a:t>8</a:t>
            </a:fld>
            <a:endParaRPr lang="en-US"/>
          </a:p>
        </p:txBody>
      </p:sp>
    </p:spTree>
    <p:extLst>
      <p:ext uri="{BB962C8B-B14F-4D97-AF65-F5344CB8AC3E}">
        <p14:creationId xmlns:p14="http://schemas.microsoft.com/office/powerpoint/2010/main" val="1309902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The One and Only Ivan</a:t>
            </a:r>
            <a:r>
              <a:rPr lang="en-US" sz="1200" kern="1200" dirty="0" smtClean="0">
                <a:solidFill>
                  <a:schemeClr val="tx1"/>
                </a:solidFill>
                <a:effectLst/>
                <a:latin typeface="+mn-lt"/>
                <a:ea typeface="+mn-ea"/>
                <a:cs typeface="+mn-cs"/>
              </a:rPr>
              <a:t> by Katherine Applegate</a:t>
            </a:r>
          </a:p>
          <a:p>
            <a:r>
              <a:rPr lang="en-US" sz="1200" kern="1200" dirty="0" smtClean="0">
                <a:solidFill>
                  <a:schemeClr val="tx1"/>
                </a:solidFill>
                <a:effectLst/>
                <a:latin typeface="+mn-lt"/>
                <a:ea typeface="+mn-ea"/>
                <a:cs typeface="+mn-cs"/>
              </a:rPr>
              <a:t>2013 Newbery Medal and a #1 </a:t>
            </a:r>
            <a:r>
              <a:rPr lang="en-US" sz="1200" i="1" kern="1200" dirty="0" smtClean="0">
                <a:solidFill>
                  <a:schemeClr val="tx1"/>
                </a:solidFill>
                <a:effectLst/>
                <a:latin typeface="+mn-lt"/>
                <a:ea typeface="+mn-ea"/>
                <a:cs typeface="+mn-cs"/>
              </a:rPr>
              <a:t>New York Times</a:t>
            </a:r>
            <a:r>
              <a:rPr lang="en-US" sz="1200" kern="1200" dirty="0" smtClean="0">
                <a:solidFill>
                  <a:schemeClr val="tx1"/>
                </a:solidFill>
                <a:effectLst/>
                <a:latin typeface="+mn-lt"/>
                <a:ea typeface="+mn-ea"/>
                <a:cs typeface="+mn-cs"/>
              </a:rPr>
              <a:t> bestseller</a:t>
            </a:r>
          </a:p>
          <a:p>
            <a:r>
              <a:rPr lang="en-US" sz="1200" kern="1200" dirty="0" smtClean="0">
                <a:solidFill>
                  <a:schemeClr val="tx1"/>
                </a:solidFill>
                <a:effectLst/>
                <a:latin typeface="+mn-lt"/>
                <a:ea typeface="+mn-ea"/>
                <a:cs typeface="+mn-cs"/>
              </a:rPr>
              <a:t>Ivan the gorilla lives in a small mall circus with several other animals including his closest friends, Stella an old retired circus elephant and Bob the stray dog. The animals there are trained to put on shows to attract customers to the mall. Mack, their owner, does not take good care of them, but there is nothing Ivan can do about it. As time passes, fewer and fewer customers come to the mall. So Mack decides to buy a new baby elephant, Ruby, to try to attract more customers. Stella, the old elephant is very protective of the new baby elephant but shortly after Ruby arrives, Stella gets very sick. Stella asks Ivan to promise to help get baby Julia out of there and protect here.  Ivan can’t watch what happened to Stella happen to Ruby but what can he do and where can they possibly go? Is there anything that he can do?</a:t>
            </a:r>
          </a:p>
          <a:p>
            <a:r>
              <a:rPr lang="en-US" sz="1200" kern="1200" dirty="0" smtClean="0">
                <a:solidFill>
                  <a:schemeClr val="tx1"/>
                </a:solidFill>
                <a:effectLst/>
                <a:latin typeface="+mn-lt"/>
                <a:ea typeface="+mn-ea"/>
                <a:cs typeface="+mn-cs"/>
              </a:rPr>
              <a:t>This is a beautiful heartwarming story of friendship and, yes, it does have a happy ending.  </a:t>
            </a:r>
          </a:p>
          <a:p>
            <a:endParaRPr lang="en-US" dirty="0"/>
          </a:p>
        </p:txBody>
      </p:sp>
      <p:sp>
        <p:nvSpPr>
          <p:cNvPr id="4" name="Slide Number Placeholder 3"/>
          <p:cNvSpPr>
            <a:spLocks noGrp="1"/>
          </p:cNvSpPr>
          <p:nvPr>
            <p:ph type="sldNum" sz="quarter" idx="10"/>
          </p:nvPr>
        </p:nvSpPr>
        <p:spPr/>
        <p:txBody>
          <a:bodyPr/>
          <a:lstStyle/>
          <a:p>
            <a:fld id="{B49B4E3F-6478-4638-848F-577849C6B6B3}" type="slidenum">
              <a:rPr lang="en-US" smtClean="0"/>
              <a:t>9</a:t>
            </a:fld>
            <a:endParaRPr lang="en-US"/>
          </a:p>
        </p:txBody>
      </p:sp>
    </p:spTree>
    <p:extLst>
      <p:ext uri="{BB962C8B-B14F-4D97-AF65-F5344CB8AC3E}">
        <p14:creationId xmlns:p14="http://schemas.microsoft.com/office/powerpoint/2010/main" val="1036870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9B4E3F-6478-4638-848F-577849C6B6B3}" type="slidenum">
              <a:rPr lang="en-US" smtClean="0"/>
              <a:t>10</a:t>
            </a:fld>
            <a:endParaRPr lang="en-US"/>
          </a:p>
        </p:txBody>
      </p:sp>
    </p:spTree>
    <p:extLst>
      <p:ext uri="{BB962C8B-B14F-4D97-AF65-F5344CB8AC3E}">
        <p14:creationId xmlns:p14="http://schemas.microsoft.com/office/powerpoint/2010/main" val="1555954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90F90B-758E-437F-B9B6-948206898D22}" type="datetimeFigureOut">
              <a:rPr lang="en-US" smtClean="0"/>
              <a:t>7/24/2014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815D2-1579-48BB-8A0C-91F6ED97EE2C}" type="slidenum">
              <a:rPr lang="en-US" smtClean="0"/>
              <a:t>‹#›</a:t>
            </a:fld>
            <a:endParaRPr lang="en-US"/>
          </a:p>
        </p:txBody>
      </p:sp>
    </p:spTree>
    <p:extLst>
      <p:ext uri="{BB962C8B-B14F-4D97-AF65-F5344CB8AC3E}">
        <p14:creationId xmlns:p14="http://schemas.microsoft.com/office/powerpoint/2010/main" val="1746339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90F90B-758E-437F-B9B6-948206898D22}" type="datetimeFigureOut">
              <a:rPr lang="en-US" smtClean="0"/>
              <a:t>7/24/2014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815D2-1579-48BB-8A0C-91F6ED97EE2C}" type="slidenum">
              <a:rPr lang="en-US" smtClean="0"/>
              <a:t>‹#›</a:t>
            </a:fld>
            <a:endParaRPr lang="en-US"/>
          </a:p>
        </p:txBody>
      </p:sp>
    </p:spTree>
    <p:extLst>
      <p:ext uri="{BB962C8B-B14F-4D97-AF65-F5344CB8AC3E}">
        <p14:creationId xmlns:p14="http://schemas.microsoft.com/office/powerpoint/2010/main" val="2279610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90F90B-758E-437F-B9B6-948206898D22}" type="datetimeFigureOut">
              <a:rPr lang="en-US" smtClean="0"/>
              <a:t>7/24/2014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815D2-1579-48BB-8A0C-91F6ED97EE2C}" type="slidenum">
              <a:rPr lang="en-US" smtClean="0"/>
              <a:t>‹#›</a:t>
            </a:fld>
            <a:endParaRPr lang="en-US"/>
          </a:p>
        </p:txBody>
      </p:sp>
    </p:spTree>
    <p:extLst>
      <p:ext uri="{BB962C8B-B14F-4D97-AF65-F5344CB8AC3E}">
        <p14:creationId xmlns:p14="http://schemas.microsoft.com/office/powerpoint/2010/main" val="3466802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90F90B-758E-437F-B9B6-948206898D22}" type="datetimeFigureOut">
              <a:rPr lang="en-US" smtClean="0"/>
              <a:t>7/24/2014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815D2-1579-48BB-8A0C-91F6ED97EE2C}" type="slidenum">
              <a:rPr lang="en-US" smtClean="0"/>
              <a:t>‹#›</a:t>
            </a:fld>
            <a:endParaRPr lang="en-US"/>
          </a:p>
        </p:txBody>
      </p:sp>
    </p:spTree>
    <p:extLst>
      <p:ext uri="{BB962C8B-B14F-4D97-AF65-F5344CB8AC3E}">
        <p14:creationId xmlns:p14="http://schemas.microsoft.com/office/powerpoint/2010/main" val="3762868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90F90B-758E-437F-B9B6-948206898D22}" type="datetimeFigureOut">
              <a:rPr lang="en-US" smtClean="0"/>
              <a:t>7/24/2014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815D2-1579-48BB-8A0C-91F6ED97EE2C}" type="slidenum">
              <a:rPr lang="en-US" smtClean="0"/>
              <a:t>‹#›</a:t>
            </a:fld>
            <a:endParaRPr lang="en-US"/>
          </a:p>
        </p:txBody>
      </p:sp>
    </p:spTree>
    <p:extLst>
      <p:ext uri="{BB962C8B-B14F-4D97-AF65-F5344CB8AC3E}">
        <p14:creationId xmlns:p14="http://schemas.microsoft.com/office/powerpoint/2010/main" val="4045202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90F90B-758E-437F-B9B6-948206898D22}" type="datetimeFigureOut">
              <a:rPr lang="en-US" smtClean="0"/>
              <a:t>7/24/2014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6815D2-1579-48BB-8A0C-91F6ED97EE2C}" type="slidenum">
              <a:rPr lang="en-US" smtClean="0"/>
              <a:t>‹#›</a:t>
            </a:fld>
            <a:endParaRPr lang="en-US"/>
          </a:p>
        </p:txBody>
      </p:sp>
    </p:spTree>
    <p:extLst>
      <p:ext uri="{BB962C8B-B14F-4D97-AF65-F5344CB8AC3E}">
        <p14:creationId xmlns:p14="http://schemas.microsoft.com/office/powerpoint/2010/main" val="2888758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90F90B-758E-437F-B9B6-948206898D22}" type="datetimeFigureOut">
              <a:rPr lang="en-US" smtClean="0"/>
              <a:t>7/24/2014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6815D2-1579-48BB-8A0C-91F6ED97EE2C}" type="slidenum">
              <a:rPr lang="en-US" smtClean="0"/>
              <a:t>‹#›</a:t>
            </a:fld>
            <a:endParaRPr lang="en-US"/>
          </a:p>
        </p:txBody>
      </p:sp>
    </p:spTree>
    <p:extLst>
      <p:ext uri="{BB962C8B-B14F-4D97-AF65-F5344CB8AC3E}">
        <p14:creationId xmlns:p14="http://schemas.microsoft.com/office/powerpoint/2010/main" val="1391786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90F90B-758E-437F-B9B6-948206898D22}" type="datetimeFigureOut">
              <a:rPr lang="en-US" smtClean="0"/>
              <a:t>7/24/2014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6815D2-1579-48BB-8A0C-91F6ED97EE2C}" type="slidenum">
              <a:rPr lang="en-US" smtClean="0"/>
              <a:t>‹#›</a:t>
            </a:fld>
            <a:endParaRPr lang="en-US"/>
          </a:p>
        </p:txBody>
      </p:sp>
    </p:spTree>
    <p:extLst>
      <p:ext uri="{BB962C8B-B14F-4D97-AF65-F5344CB8AC3E}">
        <p14:creationId xmlns:p14="http://schemas.microsoft.com/office/powerpoint/2010/main" val="697361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90F90B-758E-437F-B9B6-948206898D22}" type="datetimeFigureOut">
              <a:rPr lang="en-US" smtClean="0"/>
              <a:t>7/24/2014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6815D2-1579-48BB-8A0C-91F6ED97EE2C}" type="slidenum">
              <a:rPr lang="en-US" smtClean="0"/>
              <a:t>‹#›</a:t>
            </a:fld>
            <a:endParaRPr lang="en-US"/>
          </a:p>
        </p:txBody>
      </p:sp>
    </p:spTree>
    <p:extLst>
      <p:ext uri="{BB962C8B-B14F-4D97-AF65-F5344CB8AC3E}">
        <p14:creationId xmlns:p14="http://schemas.microsoft.com/office/powerpoint/2010/main" val="1261200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90F90B-758E-437F-B9B6-948206898D22}" type="datetimeFigureOut">
              <a:rPr lang="en-US" smtClean="0"/>
              <a:t>7/24/2014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6815D2-1579-48BB-8A0C-91F6ED97EE2C}" type="slidenum">
              <a:rPr lang="en-US" smtClean="0"/>
              <a:t>‹#›</a:t>
            </a:fld>
            <a:endParaRPr lang="en-US"/>
          </a:p>
        </p:txBody>
      </p:sp>
    </p:spTree>
    <p:extLst>
      <p:ext uri="{BB962C8B-B14F-4D97-AF65-F5344CB8AC3E}">
        <p14:creationId xmlns:p14="http://schemas.microsoft.com/office/powerpoint/2010/main" val="256385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90F90B-758E-437F-B9B6-948206898D22}" type="datetimeFigureOut">
              <a:rPr lang="en-US" smtClean="0"/>
              <a:t>7/24/2014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6815D2-1579-48BB-8A0C-91F6ED97EE2C}" type="slidenum">
              <a:rPr lang="en-US" smtClean="0"/>
              <a:t>‹#›</a:t>
            </a:fld>
            <a:endParaRPr lang="en-US"/>
          </a:p>
        </p:txBody>
      </p:sp>
    </p:spTree>
    <p:extLst>
      <p:ext uri="{BB962C8B-B14F-4D97-AF65-F5344CB8AC3E}">
        <p14:creationId xmlns:p14="http://schemas.microsoft.com/office/powerpoint/2010/main" val="2152093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90F90B-758E-437F-B9B6-948206898D22}" type="datetimeFigureOut">
              <a:rPr lang="en-US" smtClean="0"/>
              <a:t>7/24/2014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6815D2-1579-48BB-8A0C-91F6ED97EE2C}" type="slidenum">
              <a:rPr lang="en-US" smtClean="0"/>
              <a:t>‹#›</a:t>
            </a:fld>
            <a:endParaRPr lang="en-US"/>
          </a:p>
        </p:txBody>
      </p:sp>
    </p:spTree>
    <p:extLst>
      <p:ext uri="{BB962C8B-B14F-4D97-AF65-F5344CB8AC3E}">
        <p14:creationId xmlns:p14="http://schemas.microsoft.com/office/powerpoint/2010/main" val="1905471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video" Target="https://www.youtube.com/embed/ZQFo0rBIHeQ" TargetMode="Externa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ideo" Target="https://www.youtube.com/embed/CIPikOxvNB4?rel=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video" Target="https://www.youtube.com/embed/kPguLOVsCDo?rel=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video" Target="https://www.youtube.com/embed/vVRXoCJDlEw?rel=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video" Target="https://www.youtube.com/embed/u9gE1dD7IWY?rel=0"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ideo" Target="https://www.youtube.com/embed/jK6vm7AM0z4?rel=0"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video" Target="https://www.youtube.com/embed/azvm-hzZGAM?rel=0" TargetMode="Externa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video" Target="https://www.youtube.com/embed/rd45M28rcxk?rel=0" TargetMode="Externa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video" Target="https://www.youtube.com/embed/ZLoSiZXWZJs?rel=0" TargetMode="Externa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video" Target="https://www.youtube.com/embed/qfnGE0ENTqA?rel=0" TargetMode="Externa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ideo" Target="https://www.youtube.com/embed/n3g2BdEEYgc"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ideo" Target="https://www.youtube.com/embed/fgB7_KpBDss"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ideo" Target="https://www.youtube.com/embed/UtPdqV2crQ0"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0"/>
            <a:ext cx="8839200" cy="1847850"/>
          </a:xfrm>
        </p:spPr>
        <p:txBody>
          <a:bodyPr>
            <a:normAutofit/>
          </a:bodyPr>
          <a:lstStyle/>
          <a:p>
            <a:r>
              <a:rPr lang="en-US" sz="4000" b="1" dirty="0" smtClean="0">
                <a:solidFill>
                  <a:schemeClr val="accent1"/>
                </a:solidFill>
              </a:rPr>
              <a:t>Louisiana Young Readers’ Choice Award</a:t>
            </a:r>
            <a:endParaRPr lang="en-US" sz="4000" b="1" dirty="0">
              <a:solidFill>
                <a:schemeClr val="accent1"/>
              </a:solidFill>
            </a:endParaRPr>
          </a:p>
        </p:txBody>
      </p:sp>
      <p:sp>
        <p:nvSpPr>
          <p:cNvPr id="3" name="Subtitle 2"/>
          <p:cNvSpPr>
            <a:spLocks noGrp="1"/>
          </p:cNvSpPr>
          <p:nvPr>
            <p:ph type="subTitle" idx="1"/>
          </p:nvPr>
        </p:nvSpPr>
        <p:spPr>
          <a:xfrm>
            <a:off x="2286000" y="3886200"/>
            <a:ext cx="6400800" cy="1752600"/>
          </a:xfrm>
        </p:spPr>
        <p:txBody>
          <a:bodyPr>
            <a:normAutofit/>
          </a:bodyPr>
          <a:lstStyle/>
          <a:p>
            <a:r>
              <a:rPr lang="en-US" sz="4400" b="1" dirty="0" smtClean="0">
                <a:solidFill>
                  <a:schemeClr val="accent5"/>
                </a:solidFill>
              </a:rPr>
              <a:t>Grades 3-5</a:t>
            </a:r>
            <a:endParaRPr lang="en-US" sz="4400" b="1" dirty="0">
              <a:solidFill>
                <a:schemeClr val="accent5"/>
              </a:solidFill>
            </a:endParaRPr>
          </a:p>
        </p:txBody>
      </p:sp>
      <p:pic>
        <p:nvPicPr>
          <p:cNvPr id="4" name="Picture 4" descr="halfaward"/>
          <p:cNvPicPr>
            <a:picLocks noChangeAspect="1" noChangeArrowheads="1"/>
          </p:cNvPicPr>
          <p:nvPr/>
        </p:nvPicPr>
        <p:blipFill>
          <a:blip r:embed="rId2" cstate="print"/>
          <a:srcRect/>
          <a:stretch>
            <a:fillRect/>
          </a:stretch>
        </p:blipFill>
        <p:spPr bwMode="auto">
          <a:xfrm>
            <a:off x="914400" y="2514600"/>
            <a:ext cx="2743200" cy="2717800"/>
          </a:xfrm>
          <a:prstGeom prst="rect">
            <a:avLst/>
          </a:prstGeom>
          <a:noFill/>
          <a:ln w="9525">
            <a:noFill/>
            <a:miter lim="800000"/>
            <a:headEnd/>
            <a:tailEnd/>
          </a:ln>
        </p:spPr>
      </p:pic>
    </p:spTree>
    <p:extLst>
      <p:ext uri="{BB962C8B-B14F-4D97-AF65-F5344CB8AC3E}">
        <p14:creationId xmlns:p14="http://schemas.microsoft.com/office/powerpoint/2010/main" val="3587171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70C0"/>
                </a:solidFill>
              </a:rPr>
              <a:t>Words Set Me Free: the Story of Young Frederick Douglass</a:t>
            </a:r>
            <a:endParaRPr lang="en-US" b="1" dirty="0">
              <a:solidFill>
                <a:srgbClr val="0070C0"/>
              </a:solidFill>
            </a:endParaRPr>
          </a:p>
        </p:txBody>
      </p:sp>
      <p:pic>
        <p:nvPicPr>
          <p:cNvPr id="4" name="ZQFo0rBIHeQ"/>
          <p:cNvPicPr>
            <a:picLocks noGrp="1" noRot="1" noChangeAspect="1"/>
          </p:cNvPicPr>
          <p:nvPr>
            <p:ph sz="half" idx="2"/>
            <a:videoFile r:link="rId1"/>
          </p:nvPr>
        </p:nvPicPr>
        <p:blipFill>
          <a:blip r:embed="rId4"/>
          <a:stretch>
            <a:fillRect/>
          </a:stretch>
        </p:blipFill>
        <p:spPr>
          <a:xfrm>
            <a:off x="228600" y="1600200"/>
            <a:ext cx="8686800" cy="4886325"/>
          </a:xfrm>
          <a:prstGeom prst="rect">
            <a:avLst/>
          </a:prstGeom>
        </p:spPr>
      </p:pic>
    </p:spTree>
    <p:extLst>
      <p:ext uri="{BB962C8B-B14F-4D97-AF65-F5344CB8AC3E}">
        <p14:creationId xmlns:p14="http://schemas.microsoft.com/office/powerpoint/2010/main" val="31184682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2"/>
                </a:solidFill>
              </a:rPr>
              <a:t>Words Set Me Free: the Story of Young Frederick Douglass</a:t>
            </a:r>
            <a:endParaRPr lang="en-US" b="1" dirty="0">
              <a:solidFill>
                <a:schemeClr val="tx2"/>
              </a:solidFill>
            </a:endParaRPr>
          </a:p>
        </p:txBody>
      </p:sp>
      <p:sp>
        <p:nvSpPr>
          <p:cNvPr id="3" name="Content Placeholder 2"/>
          <p:cNvSpPr>
            <a:spLocks noGrp="1"/>
          </p:cNvSpPr>
          <p:nvPr>
            <p:ph sz="half" idx="1"/>
          </p:nvPr>
        </p:nvSpPr>
        <p:spPr>
          <a:xfrm>
            <a:off x="4495800" y="1981200"/>
            <a:ext cx="4038600" cy="563563"/>
          </a:xfrm>
        </p:spPr>
        <p:txBody>
          <a:bodyPr>
            <a:noAutofit/>
          </a:bodyPr>
          <a:lstStyle/>
          <a:p>
            <a:pPr marL="0" indent="0" algn="ctr">
              <a:buNone/>
            </a:pPr>
            <a:r>
              <a:rPr lang="en-US" sz="3000" b="1" dirty="0" smtClean="0">
                <a:solidFill>
                  <a:schemeClr val="tx2"/>
                </a:solidFill>
              </a:rPr>
              <a:t>by </a:t>
            </a:r>
            <a:r>
              <a:rPr lang="en-US" sz="3000" b="1" dirty="0" err="1" smtClean="0">
                <a:solidFill>
                  <a:schemeClr val="tx2"/>
                </a:solidFill>
              </a:rPr>
              <a:t>Lesa</a:t>
            </a:r>
            <a:r>
              <a:rPr lang="en-US" sz="3000" b="1" dirty="0" smtClean="0">
                <a:solidFill>
                  <a:schemeClr val="tx2"/>
                </a:solidFill>
              </a:rPr>
              <a:t> Cline-</a:t>
            </a:r>
            <a:r>
              <a:rPr lang="en-US" sz="3000" b="1" dirty="0" err="1" smtClean="0">
                <a:solidFill>
                  <a:schemeClr val="tx2"/>
                </a:solidFill>
              </a:rPr>
              <a:t>Ransome</a:t>
            </a:r>
            <a:r>
              <a:rPr lang="en-US" sz="3000" b="1" dirty="0" smtClean="0">
                <a:solidFill>
                  <a:schemeClr val="tx2"/>
                </a:solidFill>
              </a:rPr>
              <a:t>, illustrations by James E. </a:t>
            </a:r>
            <a:r>
              <a:rPr lang="en-US" sz="3000" b="1" dirty="0" err="1" smtClean="0">
                <a:solidFill>
                  <a:schemeClr val="tx2"/>
                </a:solidFill>
              </a:rPr>
              <a:t>Ransome</a:t>
            </a:r>
            <a:endParaRPr lang="en-US" sz="3000" b="1" dirty="0">
              <a:solidFill>
                <a:schemeClr val="tx2"/>
              </a:solidFill>
            </a:endParaRP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606417"/>
            <a:ext cx="4052630" cy="5099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99147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Double Dog Dare</a:t>
            </a:r>
            <a:endParaRPr lang="en-US" b="1" dirty="0">
              <a:solidFill>
                <a:srgbClr val="FF0000"/>
              </a:solidFill>
            </a:endParaRPr>
          </a:p>
        </p:txBody>
      </p:sp>
      <p:pic>
        <p:nvPicPr>
          <p:cNvPr id="4" name="CIPikOxvNB4?rel=0"/>
          <p:cNvPicPr>
            <a:picLocks noGrp="1" noRot="1" noChangeAspect="1"/>
          </p:cNvPicPr>
          <p:nvPr>
            <p:ph sz="half" idx="2"/>
            <a:videoFile r:link="rId1"/>
          </p:nvPr>
        </p:nvPicPr>
        <p:blipFill>
          <a:blip r:embed="rId3"/>
          <a:stretch>
            <a:fillRect/>
          </a:stretch>
        </p:blipFill>
        <p:spPr>
          <a:xfrm>
            <a:off x="228600" y="1600200"/>
            <a:ext cx="8686800" cy="4739551"/>
          </a:xfrm>
          <a:prstGeom prst="rect">
            <a:avLst/>
          </a:prstGeom>
        </p:spPr>
      </p:pic>
    </p:spTree>
    <p:extLst>
      <p:ext uri="{BB962C8B-B14F-4D97-AF65-F5344CB8AC3E}">
        <p14:creationId xmlns:p14="http://schemas.microsoft.com/office/powerpoint/2010/main" val="13606331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8229600" cy="1143000"/>
          </a:xfrm>
        </p:spPr>
        <p:txBody>
          <a:bodyPr/>
          <a:lstStyle/>
          <a:p>
            <a:r>
              <a:rPr lang="en-US" dirty="0" smtClean="0">
                <a:solidFill>
                  <a:srgbClr val="FF0000"/>
                </a:solidFill>
              </a:rPr>
              <a:t>Double Dog Dare</a:t>
            </a:r>
            <a:endParaRPr lang="en-US" dirty="0">
              <a:solidFill>
                <a:srgbClr val="FF0000"/>
              </a:solidFill>
            </a:endParaRPr>
          </a:p>
        </p:txBody>
      </p:sp>
      <p:sp>
        <p:nvSpPr>
          <p:cNvPr id="3" name="Content Placeholder 2"/>
          <p:cNvSpPr>
            <a:spLocks noGrp="1"/>
          </p:cNvSpPr>
          <p:nvPr>
            <p:ph sz="half" idx="1"/>
          </p:nvPr>
        </p:nvSpPr>
        <p:spPr>
          <a:xfrm>
            <a:off x="457200" y="1447800"/>
            <a:ext cx="4038600" cy="563563"/>
          </a:xfrm>
        </p:spPr>
        <p:txBody>
          <a:bodyPr/>
          <a:lstStyle/>
          <a:p>
            <a:pPr marL="0" indent="0" algn="ctr">
              <a:buNone/>
            </a:pPr>
            <a:r>
              <a:rPr lang="en-US" dirty="0" smtClean="0">
                <a:solidFill>
                  <a:srgbClr val="FF0000"/>
                </a:solidFill>
              </a:rPr>
              <a:t>by Lisa Graff</a:t>
            </a:r>
            <a:endParaRPr lang="en-US" dirty="0">
              <a:solidFill>
                <a:srgbClr val="FF00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838200"/>
            <a:ext cx="3733800" cy="5773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99874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50000"/>
                  </a:schemeClr>
                </a:solidFill>
              </a:rPr>
              <a:t>The Ghost Tree</a:t>
            </a:r>
            <a:endParaRPr lang="en-US" dirty="0">
              <a:solidFill>
                <a:schemeClr val="tx2">
                  <a:lumMod val="50000"/>
                </a:schemeClr>
              </a:solidFill>
            </a:endParaRPr>
          </a:p>
        </p:txBody>
      </p:sp>
      <p:pic>
        <p:nvPicPr>
          <p:cNvPr id="4" name="kPguLOVsCDo?rel=0"/>
          <p:cNvPicPr>
            <a:picLocks noGrp="1" noRot="1" noChangeAspect="1"/>
          </p:cNvPicPr>
          <p:nvPr>
            <p:ph sz="half" idx="2"/>
            <a:videoFile r:link="rId1"/>
          </p:nvPr>
        </p:nvPicPr>
        <p:blipFill>
          <a:blip r:embed="rId3"/>
          <a:stretch>
            <a:fillRect/>
          </a:stretch>
        </p:blipFill>
        <p:spPr>
          <a:xfrm>
            <a:off x="228600" y="1219200"/>
            <a:ext cx="8686800" cy="4886325"/>
          </a:xfrm>
          <a:prstGeom prst="rect">
            <a:avLst/>
          </a:prstGeom>
        </p:spPr>
      </p:pic>
    </p:spTree>
    <p:extLst>
      <p:ext uri="{BB962C8B-B14F-4D97-AF65-F5344CB8AC3E}">
        <p14:creationId xmlns:p14="http://schemas.microsoft.com/office/powerpoint/2010/main" val="28568296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lstStyle/>
          <a:p>
            <a:r>
              <a:rPr lang="en-US" dirty="0" smtClean="0">
                <a:solidFill>
                  <a:schemeClr val="tx2">
                    <a:lumMod val="50000"/>
                  </a:schemeClr>
                </a:solidFill>
              </a:rPr>
              <a:t>The Ghost Tree</a:t>
            </a:r>
            <a:endParaRPr lang="en-US" dirty="0">
              <a:solidFill>
                <a:schemeClr val="tx2">
                  <a:lumMod val="50000"/>
                </a:schemeClr>
              </a:solidFill>
            </a:endParaRPr>
          </a:p>
        </p:txBody>
      </p:sp>
      <p:sp>
        <p:nvSpPr>
          <p:cNvPr id="3" name="Content Placeholder 2"/>
          <p:cNvSpPr>
            <a:spLocks noGrp="1"/>
          </p:cNvSpPr>
          <p:nvPr>
            <p:ph sz="half" idx="1"/>
          </p:nvPr>
        </p:nvSpPr>
        <p:spPr>
          <a:xfrm>
            <a:off x="-87166" y="5715000"/>
            <a:ext cx="4038600" cy="487363"/>
          </a:xfrm>
        </p:spPr>
        <p:txBody>
          <a:bodyPr>
            <a:noAutofit/>
          </a:bodyPr>
          <a:lstStyle/>
          <a:p>
            <a:pPr marL="0" indent="0" algn="ctr">
              <a:buNone/>
            </a:pPr>
            <a:r>
              <a:rPr lang="en-US" sz="3200" dirty="0" smtClean="0">
                <a:solidFill>
                  <a:schemeClr val="tx2">
                    <a:lumMod val="50000"/>
                  </a:schemeClr>
                </a:solidFill>
              </a:rPr>
              <a:t>by Yvette Landry</a:t>
            </a:r>
            <a:endParaRPr lang="en-US" sz="3200" dirty="0">
              <a:solidFill>
                <a:schemeClr val="tx2">
                  <a:lumMod val="50000"/>
                </a:schemeClr>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142998"/>
            <a:ext cx="3962400" cy="536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98945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8E0F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100" y="109500"/>
            <a:ext cx="8229600" cy="1143000"/>
          </a:xfrm>
        </p:spPr>
        <p:txBody>
          <a:bodyPr>
            <a:normAutofit fontScale="90000"/>
          </a:bodyPr>
          <a:lstStyle/>
          <a:p>
            <a:r>
              <a:rPr lang="en-US" b="1" dirty="0" smtClean="0">
                <a:solidFill>
                  <a:schemeClr val="tx2"/>
                </a:solidFill>
              </a:rPr>
              <a:t>Zeus and the Thunderbolt of Doom</a:t>
            </a:r>
            <a:endParaRPr lang="en-US" b="1" dirty="0">
              <a:solidFill>
                <a:schemeClr val="tx2"/>
              </a:solidFill>
            </a:endParaRPr>
          </a:p>
        </p:txBody>
      </p:sp>
      <p:sp>
        <p:nvSpPr>
          <p:cNvPr id="3" name="Content Placeholder 2"/>
          <p:cNvSpPr>
            <a:spLocks noGrp="1"/>
          </p:cNvSpPr>
          <p:nvPr>
            <p:ph sz="half" idx="1"/>
          </p:nvPr>
        </p:nvSpPr>
        <p:spPr>
          <a:xfrm>
            <a:off x="424070" y="1600200"/>
            <a:ext cx="4038600" cy="487363"/>
          </a:xfrm>
        </p:spPr>
        <p:txBody>
          <a:bodyPr>
            <a:noAutofit/>
          </a:bodyPr>
          <a:lstStyle/>
          <a:p>
            <a:pPr marL="0" indent="0" algn="ctr">
              <a:buNone/>
            </a:pPr>
            <a:r>
              <a:rPr lang="en-US" sz="2500" b="1" dirty="0" smtClean="0">
                <a:solidFill>
                  <a:schemeClr val="tx2"/>
                </a:solidFill>
              </a:rPr>
              <a:t>by </a:t>
            </a:r>
            <a:r>
              <a:rPr lang="en-US" sz="2500" b="1" dirty="0">
                <a:solidFill>
                  <a:schemeClr val="tx2"/>
                </a:solidFill>
              </a:rPr>
              <a:t>Joan </a:t>
            </a:r>
            <a:r>
              <a:rPr lang="en-US" sz="2500" b="1" dirty="0" err="1">
                <a:solidFill>
                  <a:schemeClr val="tx2"/>
                </a:solidFill>
              </a:rPr>
              <a:t>Holub</a:t>
            </a:r>
            <a:r>
              <a:rPr lang="en-US" sz="2500" b="1" dirty="0">
                <a:solidFill>
                  <a:schemeClr val="tx2"/>
                </a:solidFill>
              </a:rPr>
              <a:t> and Suzanne Williams, illustrations by Craig </a:t>
            </a:r>
            <a:r>
              <a:rPr lang="en-US" sz="2500" b="1" dirty="0" smtClean="0">
                <a:solidFill>
                  <a:schemeClr val="tx2"/>
                </a:solidFill>
              </a:rPr>
              <a:t>Phillips</a:t>
            </a:r>
            <a:endParaRPr lang="en-US" sz="2500" b="1" dirty="0">
              <a:solidFill>
                <a:schemeClr val="tx2"/>
              </a:solidFill>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970721"/>
            <a:ext cx="3886200" cy="5798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85098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b="1" dirty="0" smtClean="0">
                <a:solidFill>
                  <a:srgbClr val="00B0F0"/>
                </a:solidFill>
              </a:rPr>
              <a:t>The </a:t>
            </a:r>
            <a:r>
              <a:rPr lang="en-US" sz="3000" b="1" dirty="0">
                <a:solidFill>
                  <a:srgbClr val="00B0F0"/>
                </a:solidFill>
              </a:rPr>
              <a:t>Camping Trip That Changed America: Theodore Roosevelt, John Muir and </a:t>
            </a:r>
            <a:r>
              <a:rPr lang="en-US" sz="3000" b="1" dirty="0" smtClean="0">
                <a:solidFill>
                  <a:srgbClr val="00B0F0"/>
                </a:solidFill>
              </a:rPr>
              <a:t/>
            </a:r>
            <a:br>
              <a:rPr lang="en-US" sz="3000" b="1" dirty="0" smtClean="0">
                <a:solidFill>
                  <a:srgbClr val="00B0F0"/>
                </a:solidFill>
              </a:rPr>
            </a:br>
            <a:r>
              <a:rPr lang="en-US" sz="3000" b="1" dirty="0" smtClean="0">
                <a:solidFill>
                  <a:srgbClr val="00B0F0"/>
                </a:solidFill>
              </a:rPr>
              <a:t>Our </a:t>
            </a:r>
            <a:r>
              <a:rPr lang="en-US" sz="3000" b="1" dirty="0">
                <a:solidFill>
                  <a:srgbClr val="00B0F0"/>
                </a:solidFill>
              </a:rPr>
              <a:t>National Parks </a:t>
            </a:r>
          </a:p>
        </p:txBody>
      </p:sp>
      <p:pic>
        <p:nvPicPr>
          <p:cNvPr id="4" name="vVRXoCJDlEw?rel=0"/>
          <p:cNvPicPr>
            <a:picLocks noGrp="1" noRot="1" noChangeAspect="1"/>
          </p:cNvPicPr>
          <p:nvPr>
            <p:ph sz="half" idx="2"/>
            <a:videoFile r:link="rId1"/>
          </p:nvPr>
        </p:nvPicPr>
        <p:blipFill>
          <a:blip r:embed="rId3"/>
          <a:stretch>
            <a:fillRect/>
          </a:stretch>
        </p:blipFill>
        <p:spPr>
          <a:xfrm>
            <a:off x="304800" y="1524000"/>
            <a:ext cx="8686800" cy="4886325"/>
          </a:xfrm>
          <a:prstGeom prst="rect">
            <a:avLst/>
          </a:prstGeom>
        </p:spPr>
      </p:pic>
    </p:spTree>
    <p:extLst>
      <p:ext uri="{BB962C8B-B14F-4D97-AF65-F5344CB8AC3E}">
        <p14:creationId xmlns:p14="http://schemas.microsoft.com/office/powerpoint/2010/main" val="12004891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13239"/>
            <a:ext cx="8229600" cy="1143000"/>
          </a:xfrm>
        </p:spPr>
        <p:txBody>
          <a:bodyPr>
            <a:noAutofit/>
          </a:bodyPr>
          <a:lstStyle/>
          <a:p>
            <a:r>
              <a:rPr lang="en-US" sz="3000" b="1" dirty="0" smtClean="0">
                <a:solidFill>
                  <a:srgbClr val="00B0F0"/>
                </a:solidFill>
              </a:rPr>
              <a:t>The </a:t>
            </a:r>
            <a:r>
              <a:rPr lang="en-US" sz="3000" b="1" dirty="0">
                <a:solidFill>
                  <a:srgbClr val="00B0F0"/>
                </a:solidFill>
              </a:rPr>
              <a:t>Camping Trip That Changed America: Theodore Roosevelt, John Muir and </a:t>
            </a:r>
            <a:r>
              <a:rPr lang="en-US" sz="3000" b="1" dirty="0" smtClean="0">
                <a:solidFill>
                  <a:srgbClr val="00B0F0"/>
                </a:solidFill>
              </a:rPr>
              <a:t/>
            </a:r>
            <a:br>
              <a:rPr lang="en-US" sz="3000" b="1" dirty="0" smtClean="0">
                <a:solidFill>
                  <a:srgbClr val="00B0F0"/>
                </a:solidFill>
              </a:rPr>
            </a:br>
            <a:r>
              <a:rPr lang="en-US" sz="3000" b="1" dirty="0" smtClean="0">
                <a:solidFill>
                  <a:srgbClr val="00B0F0"/>
                </a:solidFill>
              </a:rPr>
              <a:t>Our </a:t>
            </a:r>
            <a:r>
              <a:rPr lang="en-US" sz="3000" b="1" dirty="0">
                <a:solidFill>
                  <a:srgbClr val="00B0F0"/>
                </a:solidFill>
              </a:rPr>
              <a:t>National Parks </a:t>
            </a:r>
          </a:p>
        </p:txBody>
      </p:sp>
      <p:sp>
        <p:nvSpPr>
          <p:cNvPr id="3" name="Content Placeholder 2"/>
          <p:cNvSpPr>
            <a:spLocks noGrp="1"/>
          </p:cNvSpPr>
          <p:nvPr>
            <p:ph sz="half" idx="1"/>
          </p:nvPr>
        </p:nvSpPr>
        <p:spPr>
          <a:xfrm>
            <a:off x="914400" y="1828800"/>
            <a:ext cx="3758184" cy="563563"/>
          </a:xfrm>
        </p:spPr>
        <p:txBody>
          <a:bodyPr>
            <a:normAutofit/>
          </a:bodyPr>
          <a:lstStyle/>
          <a:p>
            <a:pPr marL="0" indent="0" algn="ctr">
              <a:buNone/>
            </a:pPr>
            <a:r>
              <a:rPr lang="en-US" dirty="0">
                <a:solidFill>
                  <a:srgbClr val="00B0F0"/>
                </a:solidFill>
              </a:rPr>
              <a:t>b</a:t>
            </a:r>
            <a:r>
              <a:rPr lang="en-US" dirty="0" smtClean="0">
                <a:solidFill>
                  <a:srgbClr val="00B0F0"/>
                </a:solidFill>
              </a:rPr>
              <a:t>y Barb </a:t>
            </a:r>
            <a:r>
              <a:rPr lang="en-US" dirty="0" err="1" smtClean="0">
                <a:solidFill>
                  <a:srgbClr val="00B0F0"/>
                </a:solidFill>
              </a:rPr>
              <a:t>Rosenstock</a:t>
            </a:r>
            <a:endParaRPr lang="en-US" dirty="0">
              <a:solidFill>
                <a:srgbClr val="00B0F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2952" y="1524000"/>
            <a:ext cx="3886200" cy="522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70173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sz="4000" b="1" dirty="0" smtClean="0">
                <a:solidFill>
                  <a:srgbClr val="00B050"/>
                </a:solidFill>
              </a:rPr>
              <a:t>Pickle</a:t>
            </a:r>
            <a:r>
              <a:rPr lang="en-US" sz="4000" b="1" dirty="0">
                <a:solidFill>
                  <a:srgbClr val="00B050"/>
                </a:solidFill>
              </a:rPr>
              <a:t>: The (Formerly) Anonymous Prank Club of Fountain Point </a:t>
            </a:r>
            <a:r>
              <a:rPr lang="en-US" sz="4000" b="1" dirty="0" smtClean="0">
                <a:solidFill>
                  <a:srgbClr val="00B050"/>
                </a:solidFill>
              </a:rPr>
              <a:t/>
            </a:r>
            <a:br>
              <a:rPr lang="en-US" sz="4000" b="1" dirty="0" smtClean="0">
                <a:solidFill>
                  <a:srgbClr val="00B050"/>
                </a:solidFill>
              </a:rPr>
            </a:br>
            <a:r>
              <a:rPr lang="en-US" sz="4000" b="1" dirty="0" smtClean="0">
                <a:solidFill>
                  <a:srgbClr val="00B050"/>
                </a:solidFill>
              </a:rPr>
              <a:t>Middle </a:t>
            </a:r>
            <a:r>
              <a:rPr lang="en-US" sz="4000" b="1" dirty="0">
                <a:solidFill>
                  <a:srgbClr val="00B050"/>
                </a:solidFill>
              </a:rPr>
              <a:t>School </a:t>
            </a:r>
          </a:p>
        </p:txBody>
      </p:sp>
      <p:pic>
        <p:nvPicPr>
          <p:cNvPr id="4" name="u9gE1dD7IWY?rel=0"/>
          <p:cNvPicPr>
            <a:picLocks noGrp="1" noRot="1" noChangeAspect="1"/>
          </p:cNvPicPr>
          <p:nvPr>
            <p:ph sz="half" idx="2"/>
            <a:videoFile r:link="rId1"/>
          </p:nvPr>
        </p:nvPicPr>
        <p:blipFill>
          <a:blip r:embed="rId4"/>
          <a:stretch>
            <a:fillRect/>
          </a:stretch>
        </p:blipFill>
        <p:spPr>
          <a:xfrm>
            <a:off x="228600" y="1828800"/>
            <a:ext cx="8686800" cy="4886325"/>
          </a:xfrm>
          <a:prstGeom prst="rect">
            <a:avLst/>
          </a:prstGeom>
        </p:spPr>
      </p:pic>
    </p:spTree>
    <p:extLst>
      <p:ext uri="{BB962C8B-B14F-4D97-AF65-F5344CB8AC3E}">
        <p14:creationId xmlns:p14="http://schemas.microsoft.com/office/powerpoint/2010/main" val="33640251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3252"/>
            <a:ext cx="8229600" cy="1143000"/>
          </a:xfrm>
        </p:spPr>
        <p:txBody>
          <a:bodyPr/>
          <a:lstStyle/>
          <a:p>
            <a:r>
              <a:rPr lang="en-US" b="1" dirty="0" smtClean="0">
                <a:solidFill>
                  <a:schemeClr val="accent4">
                    <a:lumMod val="75000"/>
                  </a:schemeClr>
                </a:solidFill>
              </a:rPr>
              <a:t>The Forgiveness Garden</a:t>
            </a:r>
            <a:endParaRPr lang="en-US" b="1" dirty="0">
              <a:solidFill>
                <a:schemeClr val="accent4">
                  <a:lumMod val="75000"/>
                </a:schemeClr>
              </a:solidFill>
            </a:endParaRPr>
          </a:p>
        </p:txBody>
      </p:sp>
      <p:pic>
        <p:nvPicPr>
          <p:cNvPr id="4" name="jK6vm7AM0z4?rel=0"/>
          <p:cNvPicPr>
            <a:picLocks noGrp="1" noRot="1" noChangeAspect="1"/>
          </p:cNvPicPr>
          <p:nvPr>
            <p:ph sz="half" idx="2"/>
            <a:videoFile r:link="rId1"/>
          </p:nvPr>
        </p:nvPicPr>
        <p:blipFill>
          <a:blip r:embed="rId4"/>
          <a:stretch>
            <a:fillRect/>
          </a:stretch>
        </p:blipFill>
        <p:spPr>
          <a:xfrm>
            <a:off x="228600" y="1143000"/>
            <a:ext cx="8686800" cy="4953000"/>
          </a:xfrm>
          <a:prstGeom prst="rect">
            <a:avLst/>
          </a:prstGeom>
        </p:spPr>
      </p:pic>
    </p:spTree>
    <p:extLst>
      <p:ext uri="{BB962C8B-B14F-4D97-AF65-F5344CB8AC3E}">
        <p14:creationId xmlns:p14="http://schemas.microsoft.com/office/powerpoint/2010/main" val="470390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r>
              <a:rPr lang="en-US" sz="4000" b="1" dirty="0" smtClean="0">
                <a:solidFill>
                  <a:srgbClr val="00B050"/>
                </a:solidFill>
              </a:rPr>
              <a:t>Pickle</a:t>
            </a:r>
            <a:r>
              <a:rPr lang="en-US" sz="4000" b="1" dirty="0">
                <a:solidFill>
                  <a:srgbClr val="00B050"/>
                </a:solidFill>
              </a:rPr>
              <a:t>: The (Formerly) Anonymous Prank Club of Fountain Point </a:t>
            </a:r>
            <a:r>
              <a:rPr lang="en-US" sz="4000" b="1" dirty="0" smtClean="0">
                <a:solidFill>
                  <a:srgbClr val="00B050"/>
                </a:solidFill>
              </a:rPr>
              <a:t>Middle </a:t>
            </a:r>
            <a:r>
              <a:rPr lang="en-US" sz="4000" b="1" dirty="0">
                <a:solidFill>
                  <a:srgbClr val="00B050"/>
                </a:solidFill>
              </a:rPr>
              <a:t>School </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447800"/>
            <a:ext cx="3352800" cy="4789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2000" y="2438400"/>
            <a:ext cx="4343400" cy="677108"/>
          </a:xfrm>
          <a:prstGeom prst="rect">
            <a:avLst/>
          </a:prstGeom>
          <a:noFill/>
        </p:spPr>
        <p:txBody>
          <a:bodyPr wrap="square" rtlCol="0">
            <a:spAutoFit/>
          </a:bodyPr>
          <a:lstStyle/>
          <a:p>
            <a:r>
              <a:rPr lang="en-US" sz="3800" b="1" dirty="0" smtClean="0">
                <a:solidFill>
                  <a:srgbClr val="00B050"/>
                </a:solidFill>
              </a:rPr>
              <a:t>By Kim Baker</a:t>
            </a:r>
            <a:endParaRPr lang="en-US" sz="3800" b="1" dirty="0">
              <a:solidFill>
                <a:srgbClr val="00B050"/>
              </a:solidFill>
            </a:endParaRPr>
          </a:p>
        </p:txBody>
      </p:sp>
    </p:spTree>
    <p:extLst>
      <p:ext uri="{BB962C8B-B14F-4D97-AF65-F5344CB8AC3E}">
        <p14:creationId xmlns:p14="http://schemas.microsoft.com/office/powerpoint/2010/main" val="7970462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alpha val="9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92D050"/>
                </a:solidFill>
              </a:rPr>
              <a:t>The Humming Room</a:t>
            </a:r>
            <a:endParaRPr lang="en-US" b="1" dirty="0">
              <a:solidFill>
                <a:srgbClr val="92D050"/>
              </a:solidFill>
            </a:endParaRPr>
          </a:p>
        </p:txBody>
      </p:sp>
      <p:pic>
        <p:nvPicPr>
          <p:cNvPr id="4" name="azvm-hzZGAM?rel=0"/>
          <p:cNvPicPr>
            <a:picLocks noGrp="1" noRot="1" noChangeAspect="1"/>
          </p:cNvPicPr>
          <p:nvPr>
            <p:ph sz="half" idx="2"/>
            <a:videoFile r:link="rId1"/>
          </p:nvPr>
        </p:nvPicPr>
        <p:blipFill>
          <a:blip r:embed="rId4"/>
          <a:stretch>
            <a:fillRect/>
          </a:stretch>
        </p:blipFill>
        <p:spPr>
          <a:xfrm>
            <a:off x="228600" y="1371600"/>
            <a:ext cx="8686800" cy="4886325"/>
          </a:xfrm>
          <a:prstGeom prst="rect">
            <a:avLst/>
          </a:prstGeom>
        </p:spPr>
      </p:pic>
    </p:spTree>
    <p:extLst>
      <p:ext uri="{BB962C8B-B14F-4D97-AF65-F5344CB8AC3E}">
        <p14:creationId xmlns:p14="http://schemas.microsoft.com/office/powerpoint/2010/main" val="28224750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060">
            <a:alpha val="9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92D050"/>
                </a:solidFill>
              </a:rPr>
              <a:t>The Humming Room</a:t>
            </a:r>
            <a:endParaRPr lang="en-US" b="1" dirty="0">
              <a:solidFill>
                <a:srgbClr val="92D050"/>
              </a:solidFill>
            </a:endParaRPr>
          </a:p>
        </p:txBody>
      </p:sp>
      <p:sp>
        <p:nvSpPr>
          <p:cNvPr id="3" name="Content Placeholder 2"/>
          <p:cNvSpPr>
            <a:spLocks noGrp="1"/>
          </p:cNvSpPr>
          <p:nvPr>
            <p:ph sz="half" idx="1"/>
          </p:nvPr>
        </p:nvSpPr>
        <p:spPr>
          <a:xfrm>
            <a:off x="-457200" y="3352800"/>
            <a:ext cx="4038600" cy="487363"/>
          </a:xfrm>
        </p:spPr>
        <p:txBody>
          <a:bodyPr>
            <a:noAutofit/>
          </a:bodyPr>
          <a:lstStyle/>
          <a:p>
            <a:pPr marL="0" indent="0" algn="ctr">
              <a:buNone/>
            </a:pPr>
            <a:r>
              <a:rPr lang="en-US" dirty="0" smtClean="0">
                <a:solidFill>
                  <a:srgbClr val="92D050"/>
                </a:solidFill>
              </a:rPr>
              <a:t>by Ellen Potter</a:t>
            </a:r>
            <a:endParaRPr lang="en-US" dirty="0">
              <a:solidFill>
                <a:srgbClr val="92D050"/>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272208"/>
            <a:ext cx="3733800" cy="5320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24782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CCC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3300"/>
                </a:solidFill>
              </a:rPr>
              <a:t>Hocus Pocus Hotel</a:t>
            </a:r>
            <a:endParaRPr lang="en-US" b="1" dirty="0">
              <a:solidFill>
                <a:srgbClr val="FF3300"/>
              </a:solidFill>
            </a:endParaRPr>
          </a:p>
        </p:txBody>
      </p:sp>
      <p:pic>
        <p:nvPicPr>
          <p:cNvPr id="4" name="rd45M28rcxk?rel=0"/>
          <p:cNvPicPr>
            <a:picLocks noGrp="1" noRot="1" noChangeAspect="1"/>
          </p:cNvPicPr>
          <p:nvPr>
            <p:ph sz="half" idx="2"/>
            <a:videoFile r:link="rId1"/>
          </p:nvPr>
        </p:nvPicPr>
        <p:blipFill>
          <a:blip r:embed="rId4"/>
          <a:stretch>
            <a:fillRect/>
          </a:stretch>
        </p:blipFill>
        <p:spPr>
          <a:xfrm>
            <a:off x="228600" y="1219200"/>
            <a:ext cx="8686800" cy="4886325"/>
          </a:xfrm>
          <a:prstGeom prst="rect">
            <a:avLst/>
          </a:prstGeom>
        </p:spPr>
      </p:pic>
    </p:spTree>
    <p:extLst>
      <p:ext uri="{BB962C8B-B14F-4D97-AF65-F5344CB8AC3E}">
        <p14:creationId xmlns:p14="http://schemas.microsoft.com/office/powerpoint/2010/main" val="27979075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CCC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3300"/>
                </a:solidFill>
              </a:rPr>
              <a:t>Hocus Pocus Hotel</a:t>
            </a:r>
            <a:endParaRPr lang="en-US" dirty="0">
              <a:solidFill>
                <a:srgbClr val="FF3300"/>
              </a:solidFill>
            </a:endParaRPr>
          </a:p>
        </p:txBody>
      </p:sp>
      <p:sp>
        <p:nvSpPr>
          <p:cNvPr id="3" name="Content Placeholder 2"/>
          <p:cNvSpPr>
            <a:spLocks noGrp="1"/>
          </p:cNvSpPr>
          <p:nvPr>
            <p:ph sz="half" idx="1"/>
          </p:nvPr>
        </p:nvSpPr>
        <p:spPr>
          <a:xfrm>
            <a:off x="2857500" y="6172200"/>
            <a:ext cx="3581400" cy="487363"/>
          </a:xfrm>
        </p:spPr>
        <p:txBody>
          <a:bodyPr>
            <a:normAutofit lnSpcReduction="10000"/>
          </a:bodyPr>
          <a:lstStyle/>
          <a:p>
            <a:pPr marL="0" indent="0" algn="ctr">
              <a:buNone/>
            </a:pPr>
            <a:r>
              <a:rPr lang="en-US" dirty="0" smtClean="0">
                <a:solidFill>
                  <a:srgbClr val="FF3300"/>
                </a:solidFill>
              </a:rPr>
              <a:t>by Michael Dahl</a:t>
            </a:r>
            <a:endParaRPr lang="en-US" dirty="0">
              <a:solidFill>
                <a:srgbClr val="FF3300"/>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211821"/>
            <a:ext cx="3200400" cy="4866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49787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0950" y="76200"/>
            <a:ext cx="8229600" cy="1143000"/>
          </a:xfrm>
        </p:spPr>
        <p:txBody>
          <a:bodyPr/>
          <a:lstStyle/>
          <a:p>
            <a:r>
              <a:rPr lang="en-US" b="1" dirty="0" smtClean="0">
                <a:solidFill>
                  <a:schemeClr val="accent1"/>
                </a:solidFill>
              </a:rPr>
              <a:t>Bully</a:t>
            </a:r>
            <a:endParaRPr lang="en-US" b="1" dirty="0">
              <a:solidFill>
                <a:schemeClr val="accent1"/>
              </a:solidFill>
            </a:endParaRPr>
          </a:p>
        </p:txBody>
      </p:sp>
      <p:pic>
        <p:nvPicPr>
          <p:cNvPr id="3" name="ZLoSiZXWZJs?rel=0"/>
          <p:cNvPicPr>
            <a:picLocks noRot="1" noChangeAspect="1"/>
          </p:cNvPicPr>
          <p:nvPr>
            <a:videoFile r:link="rId1"/>
          </p:nvPr>
        </p:nvPicPr>
        <p:blipFill>
          <a:blip r:embed="rId4"/>
          <a:stretch>
            <a:fillRect/>
          </a:stretch>
        </p:blipFill>
        <p:spPr>
          <a:xfrm>
            <a:off x="233083" y="1219200"/>
            <a:ext cx="8686800" cy="4846320"/>
          </a:xfrm>
          <a:prstGeom prst="rect">
            <a:avLst/>
          </a:prstGeom>
        </p:spPr>
      </p:pic>
    </p:spTree>
    <p:extLst>
      <p:ext uri="{BB962C8B-B14F-4D97-AF65-F5344CB8AC3E}">
        <p14:creationId xmlns:p14="http://schemas.microsoft.com/office/powerpoint/2010/main" val="42683375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0950" y="76200"/>
            <a:ext cx="8229600" cy="1143000"/>
          </a:xfrm>
        </p:spPr>
        <p:txBody>
          <a:bodyPr/>
          <a:lstStyle/>
          <a:p>
            <a:r>
              <a:rPr lang="en-US" b="1" dirty="0" smtClean="0">
                <a:solidFill>
                  <a:schemeClr val="accent1"/>
                </a:solidFill>
              </a:rPr>
              <a:t>Bully</a:t>
            </a:r>
            <a:endParaRPr lang="en-US" b="1" dirty="0">
              <a:solidFill>
                <a:schemeClr val="accent1"/>
              </a:solidFill>
            </a:endParaRPr>
          </a:p>
        </p:txBody>
      </p:sp>
      <p:sp>
        <p:nvSpPr>
          <p:cNvPr id="4" name="Content Placeholder 3"/>
          <p:cNvSpPr>
            <a:spLocks noGrp="1"/>
          </p:cNvSpPr>
          <p:nvPr>
            <p:ph sz="half" idx="1"/>
          </p:nvPr>
        </p:nvSpPr>
        <p:spPr>
          <a:xfrm>
            <a:off x="2536450" y="6096000"/>
            <a:ext cx="4038600" cy="639763"/>
          </a:xfrm>
        </p:spPr>
        <p:txBody>
          <a:bodyPr>
            <a:normAutofit/>
          </a:bodyPr>
          <a:lstStyle/>
          <a:p>
            <a:pPr marL="0" indent="0" algn="ctr">
              <a:buNone/>
            </a:pPr>
            <a:r>
              <a:rPr lang="en-US" b="1" dirty="0" smtClean="0">
                <a:solidFill>
                  <a:schemeClr val="accent1"/>
                </a:solidFill>
              </a:rPr>
              <a:t>by Patricia </a:t>
            </a:r>
            <a:r>
              <a:rPr lang="en-US" b="1" dirty="0" err="1" smtClean="0">
                <a:solidFill>
                  <a:schemeClr val="accent1"/>
                </a:solidFill>
              </a:rPr>
              <a:t>Polacco</a:t>
            </a:r>
            <a:endParaRPr lang="en-US" b="1" dirty="0">
              <a:solidFill>
                <a:schemeClr val="accent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990600"/>
            <a:ext cx="4038600" cy="5190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77182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lumMod val="50000"/>
                  </a:schemeClr>
                </a:solidFill>
              </a:rPr>
              <a:t>The World’s Greatest Lion</a:t>
            </a:r>
            <a:endParaRPr lang="en-US" b="1" dirty="0">
              <a:solidFill>
                <a:schemeClr val="accent3">
                  <a:lumMod val="50000"/>
                </a:schemeClr>
              </a:solidFill>
            </a:endParaRPr>
          </a:p>
        </p:txBody>
      </p:sp>
      <p:sp>
        <p:nvSpPr>
          <p:cNvPr id="3" name="Content Placeholder 2"/>
          <p:cNvSpPr>
            <a:spLocks noGrp="1"/>
          </p:cNvSpPr>
          <p:nvPr>
            <p:ph sz="half" idx="1"/>
          </p:nvPr>
        </p:nvSpPr>
        <p:spPr>
          <a:xfrm>
            <a:off x="-9939" y="2057400"/>
            <a:ext cx="4038600" cy="639763"/>
          </a:xfrm>
        </p:spPr>
        <p:txBody>
          <a:bodyPr>
            <a:noAutofit/>
          </a:bodyPr>
          <a:lstStyle/>
          <a:p>
            <a:pPr marL="0" indent="0" algn="ctr">
              <a:buNone/>
            </a:pPr>
            <a:r>
              <a:rPr lang="en-US" sz="3000" b="1" dirty="0">
                <a:solidFill>
                  <a:schemeClr val="accent3">
                    <a:lumMod val="50000"/>
                  </a:schemeClr>
                </a:solidFill>
              </a:rPr>
              <a:t>b</a:t>
            </a:r>
            <a:r>
              <a:rPr lang="en-US" sz="3000" b="1" dirty="0" smtClean="0">
                <a:solidFill>
                  <a:schemeClr val="accent3">
                    <a:lumMod val="50000"/>
                  </a:schemeClr>
                </a:solidFill>
              </a:rPr>
              <a:t>y Ralph </a:t>
            </a:r>
            <a:r>
              <a:rPr lang="en-US" sz="3000" b="1" dirty="0" err="1" smtClean="0">
                <a:solidFill>
                  <a:schemeClr val="accent3">
                    <a:lumMod val="50000"/>
                  </a:schemeClr>
                </a:solidFill>
              </a:rPr>
              <a:t>Helfer</a:t>
            </a:r>
            <a:r>
              <a:rPr lang="en-US" sz="3000" b="1" dirty="0" smtClean="0">
                <a:solidFill>
                  <a:schemeClr val="accent3">
                    <a:lumMod val="50000"/>
                  </a:schemeClr>
                </a:solidFill>
              </a:rPr>
              <a:t>, illustrated by Ted </a:t>
            </a:r>
            <a:r>
              <a:rPr lang="en-US" sz="3000" b="1" dirty="0" err="1" smtClean="0">
                <a:solidFill>
                  <a:schemeClr val="accent3">
                    <a:lumMod val="50000"/>
                  </a:schemeClr>
                </a:solidFill>
              </a:rPr>
              <a:t>Lewin</a:t>
            </a:r>
            <a:endParaRPr lang="en-US" sz="3000" b="1" dirty="0">
              <a:solidFill>
                <a:schemeClr val="accent3">
                  <a:lumMod val="50000"/>
                </a:schemeClr>
              </a:solidFill>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143000"/>
            <a:ext cx="4648200" cy="5515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88353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C9900"/>
                </a:solidFill>
              </a:rPr>
              <a:t>Touch </a:t>
            </a:r>
            <a:r>
              <a:rPr lang="en-US" dirty="0">
                <a:solidFill>
                  <a:srgbClr val="CC9900"/>
                </a:solidFill>
              </a:rPr>
              <a:t>the Sky: Alice Coachman, Olympic High </a:t>
            </a:r>
            <a:r>
              <a:rPr lang="en-US" dirty="0" smtClean="0">
                <a:solidFill>
                  <a:srgbClr val="CC9900"/>
                </a:solidFill>
              </a:rPr>
              <a:t>Jumper</a:t>
            </a:r>
            <a:endParaRPr lang="en-US" dirty="0">
              <a:solidFill>
                <a:srgbClr val="CC9900"/>
              </a:solidFill>
            </a:endParaRPr>
          </a:p>
        </p:txBody>
      </p:sp>
      <p:pic>
        <p:nvPicPr>
          <p:cNvPr id="4" name="qfnGE0ENTqA?rel=0"/>
          <p:cNvPicPr>
            <a:picLocks noGrp="1" noRot="1" noChangeAspect="1"/>
          </p:cNvPicPr>
          <p:nvPr>
            <p:ph sz="half" idx="2"/>
            <a:videoFile r:link="rId1"/>
          </p:nvPr>
        </p:nvPicPr>
        <p:blipFill>
          <a:blip r:embed="rId4"/>
          <a:stretch>
            <a:fillRect/>
          </a:stretch>
        </p:blipFill>
        <p:spPr>
          <a:xfrm>
            <a:off x="228600" y="1524000"/>
            <a:ext cx="8686800" cy="4886326"/>
          </a:xfrm>
          <a:prstGeom prst="rect">
            <a:avLst/>
          </a:prstGeom>
        </p:spPr>
      </p:pic>
    </p:spTree>
    <p:extLst>
      <p:ext uri="{BB962C8B-B14F-4D97-AF65-F5344CB8AC3E}">
        <p14:creationId xmlns:p14="http://schemas.microsoft.com/office/powerpoint/2010/main" val="41222060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fontScale="90000"/>
          </a:bodyPr>
          <a:lstStyle/>
          <a:p>
            <a:r>
              <a:rPr lang="en-US" dirty="0" smtClean="0">
                <a:solidFill>
                  <a:srgbClr val="CC9900"/>
                </a:solidFill>
              </a:rPr>
              <a:t>Touch </a:t>
            </a:r>
            <a:r>
              <a:rPr lang="en-US" dirty="0">
                <a:solidFill>
                  <a:srgbClr val="CC9900"/>
                </a:solidFill>
              </a:rPr>
              <a:t>the Sky: Alice Coachman, Olympic High </a:t>
            </a:r>
            <a:r>
              <a:rPr lang="en-US" dirty="0" smtClean="0">
                <a:solidFill>
                  <a:srgbClr val="CC9900"/>
                </a:solidFill>
              </a:rPr>
              <a:t>Jumper</a:t>
            </a:r>
            <a:endParaRPr lang="en-US" dirty="0">
              <a:solidFill>
                <a:srgbClr val="CC9900"/>
              </a:solidFill>
            </a:endParaRPr>
          </a:p>
        </p:txBody>
      </p:sp>
      <p:sp>
        <p:nvSpPr>
          <p:cNvPr id="3" name="Content Placeholder 2"/>
          <p:cNvSpPr>
            <a:spLocks noGrp="1"/>
          </p:cNvSpPr>
          <p:nvPr>
            <p:ph sz="half" idx="1"/>
          </p:nvPr>
        </p:nvSpPr>
        <p:spPr>
          <a:xfrm>
            <a:off x="-457200" y="2057400"/>
            <a:ext cx="5791200" cy="639763"/>
          </a:xfrm>
        </p:spPr>
        <p:txBody>
          <a:bodyPr>
            <a:noAutofit/>
          </a:bodyPr>
          <a:lstStyle/>
          <a:p>
            <a:pPr marL="0" indent="0" algn="ctr">
              <a:buNone/>
            </a:pPr>
            <a:r>
              <a:rPr lang="en-US" sz="3000" dirty="0">
                <a:solidFill>
                  <a:srgbClr val="CC9900"/>
                </a:solidFill>
              </a:rPr>
              <a:t>b</a:t>
            </a:r>
            <a:r>
              <a:rPr lang="en-US" sz="3000" dirty="0" smtClean="0">
                <a:solidFill>
                  <a:srgbClr val="CC9900"/>
                </a:solidFill>
              </a:rPr>
              <a:t>y Ann </a:t>
            </a:r>
            <a:r>
              <a:rPr lang="en-US" sz="3000" dirty="0" err="1" smtClean="0">
                <a:solidFill>
                  <a:srgbClr val="CC9900"/>
                </a:solidFill>
              </a:rPr>
              <a:t>Malaspina</a:t>
            </a:r>
            <a:r>
              <a:rPr lang="en-US" sz="3000" dirty="0" smtClean="0">
                <a:solidFill>
                  <a:srgbClr val="CC9900"/>
                </a:solidFill>
              </a:rPr>
              <a:t>, </a:t>
            </a:r>
          </a:p>
          <a:p>
            <a:pPr marL="0" indent="0" algn="ctr">
              <a:buNone/>
            </a:pPr>
            <a:r>
              <a:rPr lang="en-US" sz="3000" dirty="0" smtClean="0">
                <a:solidFill>
                  <a:srgbClr val="CC9900"/>
                </a:solidFill>
              </a:rPr>
              <a:t>illustrations by Eric Velasquez</a:t>
            </a:r>
            <a:endParaRPr lang="en-US" sz="3000" dirty="0">
              <a:solidFill>
                <a:srgbClr val="CC9900"/>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479176"/>
            <a:ext cx="4114800" cy="5378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87172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75000"/>
                  </a:schemeClr>
                </a:solidFill>
              </a:rPr>
              <a:t>The Forgiveness Garden</a:t>
            </a:r>
            <a:endParaRPr lang="en-US" dirty="0">
              <a:solidFill>
                <a:schemeClr val="accent4">
                  <a:lumMod val="75000"/>
                </a:schemeClr>
              </a:solidFill>
            </a:endParaRPr>
          </a:p>
        </p:txBody>
      </p:sp>
      <p:sp>
        <p:nvSpPr>
          <p:cNvPr id="3" name="Content Placeholder 2"/>
          <p:cNvSpPr>
            <a:spLocks noGrp="1"/>
          </p:cNvSpPr>
          <p:nvPr>
            <p:ph sz="half" idx="1"/>
          </p:nvPr>
        </p:nvSpPr>
        <p:spPr>
          <a:xfrm>
            <a:off x="2895600" y="5943600"/>
            <a:ext cx="4038600" cy="487363"/>
          </a:xfrm>
        </p:spPr>
        <p:txBody>
          <a:bodyPr>
            <a:noAutofit/>
          </a:bodyPr>
          <a:lstStyle/>
          <a:p>
            <a:pPr marL="0" indent="0" algn="ctr">
              <a:buNone/>
            </a:pPr>
            <a:r>
              <a:rPr lang="en-US" sz="3200" dirty="0" smtClean="0">
                <a:solidFill>
                  <a:schemeClr val="accent4">
                    <a:lumMod val="75000"/>
                  </a:schemeClr>
                </a:solidFill>
              </a:rPr>
              <a:t>by Lauren Thompson</a:t>
            </a:r>
            <a:endParaRPr lang="en-US" sz="3200" dirty="0">
              <a:solidFill>
                <a:schemeClr val="accent4">
                  <a:lumMod val="75000"/>
                </a:schemeClr>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355372"/>
            <a:ext cx="3733800" cy="4321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77923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US" dirty="0" smtClean="0">
                <a:solidFill>
                  <a:srgbClr val="CCCC00"/>
                </a:solidFill>
              </a:rPr>
              <a:t>Each Kindness</a:t>
            </a:r>
            <a:endParaRPr lang="en-US" dirty="0">
              <a:solidFill>
                <a:srgbClr val="CCCC00"/>
              </a:solidFill>
            </a:endParaRPr>
          </a:p>
        </p:txBody>
      </p:sp>
      <p:pic>
        <p:nvPicPr>
          <p:cNvPr id="4" name="n3g2BdEEYgc"/>
          <p:cNvPicPr>
            <a:picLocks noGrp="1" noRot="1" noChangeAspect="1"/>
          </p:cNvPicPr>
          <p:nvPr>
            <p:ph sz="half" idx="2"/>
            <a:videoFile r:link="rId1"/>
          </p:nvPr>
        </p:nvPicPr>
        <p:blipFill>
          <a:blip r:embed="rId4"/>
          <a:stretch>
            <a:fillRect/>
          </a:stretch>
        </p:blipFill>
        <p:spPr>
          <a:xfrm>
            <a:off x="228600" y="1066800"/>
            <a:ext cx="8686800" cy="4886325"/>
          </a:xfrm>
          <a:prstGeom prst="rect">
            <a:avLst/>
          </a:prstGeom>
        </p:spPr>
      </p:pic>
    </p:spTree>
    <p:extLst>
      <p:ext uri="{BB962C8B-B14F-4D97-AF65-F5344CB8AC3E}">
        <p14:creationId xmlns:p14="http://schemas.microsoft.com/office/powerpoint/2010/main" val="21349287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73187" y="304800"/>
            <a:ext cx="8229600" cy="1143000"/>
          </a:xfrm>
        </p:spPr>
        <p:txBody>
          <a:bodyPr/>
          <a:lstStyle/>
          <a:p>
            <a:r>
              <a:rPr lang="en-US" dirty="0" smtClean="0">
                <a:solidFill>
                  <a:srgbClr val="CCCC00"/>
                </a:solidFill>
              </a:rPr>
              <a:t>Each Kindness</a:t>
            </a:r>
            <a:endParaRPr lang="en-US" dirty="0">
              <a:solidFill>
                <a:srgbClr val="CCCC00"/>
              </a:solidFill>
            </a:endParaRPr>
          </a:p>
        </p:txBody>
      </p:sp>
      <p:sp>
        <p:nvSpPr>
          <p:cNvPr id="3" name="Content Placeholder 2"/>
          <p:cNvSpPr>
            <a:spLocks noGrp="1"/>
          </p:cNvSpPr>
          <p:nvPr>
            <p:ph sz="half" idx="1"/>
          </p:nvPr>
        </p:nvSpPr>
        <p:spPr>
          <a:xfrm>
            <a:off x="4572000" y="1371600"/>
            <a:ext cx="4038600" cy="563563"/>
          </a:xfrm>
        </p:spPr>
        <p:txBody>
          <a:bodyPr>
            <a:noAutofit/>
          </a:bodyPr>
          <a:lstStyle/>
          <a:p>
            <a:pPr marL="0" indent="0" algn="ctr">
              <a:buNone/>
            </a:pPr>
            <a:r>
              <a:rPr lang="en-US" sz="3200" dirty="0" smtClean="0">
                <a:solidFill>
                  <a:srgbClr val="CCCC00"/>
                </a:solidFill>
              </a:rPr>
              <a:t>Jacqueline Woodson</a:t>
            </a:r>
            <a:endParaRPr lang="en-US" sz="3200" dirty="0">
              <a:solidFill>
                <a:srgbClr val="CCCC0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43000"/>
            <a:ext cx="4191000" cy="5431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75675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rPr>
              <a:t>Wonder</a:t>
            </a:r>
            <a:endParaRPr lang="en-US" b="1" dirty="0">
              <a:solidFill>
                <a:srgbClr val="00B0F0"/>
              </a:solidFill>
            </a:endParaRPr>
          </a:p>
        </p:txBody>
      </p:sp>
      <p:pic>
        <p:nvPicPr>
          <p:cNvPr id="4" name="fgB7_KpBDss"/>
          <p:cNvPicPr>
            <a:picLocks noGrp="1" noRot="1" noChangeAspect="1"/>
          </p:cNvPicPr>
          <p:nvPr>
            <p:ph sz="half" idx="2"/>
            <a:videoFile r:link="rId1"/>
          </p:nvPr>
        </p:nvPicPr>
        <p:blipFill>
          <a:blip r:embed="rId4"/>
          <a:stretch>
            <a:fillRect/>
          </a:stretch>
        </p:blipFill>
        <p:spPr>
          <a:xfrm>
            <a:off x="228600" y="1371601"/>
            <a:ext cx="8686800" cy="4886325"/>
          </a:xfrm>
          <a:prstGeom prst="rect">
            <a:avLst/>
          </a:prstGeom>
        </p:spPr>
      </p:pic>
    </p:spTree>
    <p:extLst>
      <p:ext uri="{BB962C8B-B14F-4D97-AF65-F5344CB8AC3E}">
        <p14:creationId xmlns:p14="http://schemas.microsoft.com/office/powerpoint/2010/main" val="3090965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42900"/>
            <a:ext cx="8229600" cy="1143000"/>
          </a:xfrm>
        </p:spPr>
        <p:txBody>
          <a:bodyPr/>
          <a:lstStyle/>
          <a:p>
            <a:r>
              <a:rPr lang="en-US" b="1" dirty="0" smtClean="0">
                <a:solidFill>
                  <a:srgbClr val="00B0F0"/>
                </a:solidFill>
              </a:rPr>
              <a:t>Wonder</a:t>
            </a:r>
            <a:endParaRPr lang="en-US" b="1" dirty="0">
              <a:solidFill>
                <a:srgbClr val="00B0F0"/>
              </a:solidFill>
            </a:endParaRPr>
          </a:p>
        </p:txBody>
      </p:sp>
      <p:sp>
        <p:nvSpPr>
          <p:cNvPr id="3" name="Content Placeholder 2"/>
          <p:cNvSpPr>
            <a:spLocks noGrp="1"/>
          </p:cNvSpPr>
          <p:nvPr>
            <p:ph sz="half" idx="1"/>
          </p:nvPr>
        </p:nvSpPr>
        <p:spPr>
          <a:xfrm>
            <a:off x="228600" y="1524000"/>
            <a:ext cx="4038600" cy="563563"/>
          </a:xfrm>
        </p:spPr>
        <p:txBody>
          <a:bodyPr>
            <a:noAutofit/>
          </a:bodyPr>
          <a:lstStyle/>
          <a:p>
            <a:pPr marL="0" indent="0" algn="ctr">
              <a:buNone/>
            </a:pPr>
            <a:r>
              <a:rPr lang="en-US" sz="3200" dirty="0">
                <a:solidFill>
                  <a:srgbClr val="00B0F0"/>
                </a:solidFill>
              </a:rPr>
              <a:t>b</a:t>
            </a:r>
            <a:r>
              <a:rPr lang="en-US" sz="3200" dirty="0" smtClean="0">
                <a:solidFill>
                  <a:srgbClr val="00B0F0"/>
                </a:solidFill>
              </a:rPr>
              <a:t>y R.J. Palacio</a:t>
            </a:r>
            <a:endParaRPr lang="en-US" sz="3200" dirty="0">
              <a:solidFill>
                <a:srgbClr val="00B0F0"/>
              </a:solidFill>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914400"/>
            <a:ext cx="3733800" cy="5656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7412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The One and Only Ivan</a:t>
            </a:r>
            <a:endParaRPr lang="en-US" dirty="0">
              <a:solidFill>
                <a:schemeClr val="bg1"/>
              </a:solidFill>
            </a:endParaRPr>
          </a:p>
        </p:txBody>
      </p:sp>
      <p:pic>
        <p:nvPicPr>
          <p:cNvPr id="4" name="UtPdqV2crQ0"/>
          <p:cNvPicPr>
            <a:picLocks noGrp="1" noRot="1" noChangeAspect="1"/>
          </p:cNvPicPr>
          <p:nvPr>
            <p:ph sz="half" idx="2"/>
            <a:videoFile r:link="rId1"/>
          </p:nvPr>
        </p:nvPicPr>
        <p:blipFill>
          <a:blip r:embed="rId4"/>
          <a:stretch>
            <a:fillRect/>
          </a:stretch>
        </p:blipFill>
        <p:spPr>
          <a:xfrm>
            <a:off x="228600" y="1447801"/>
            <a:ext cx="8686800" cy="4886325"/>
          </a:xfrm>
          <a:prstGeom prst="rect">
            <a:avLst/>
          </a:prstGeom>
        </p:spPr>
      </p:pic>
    </p:spTree>
    <p:extLst>
      <p:ext uri="{BB962C8B-B14F-4D97-AF65-F5344CB8AC3E}">
        <p14:creationId xmlns:p14="http://schemas.microsoft.com/office/powerpoint/2010/main" val="39132425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086600" cy="1143000"/>
          </a:xfrm>
        </p:spPr>
        <p:txBody>
          <a:bodyPr/>
          <a:lstStyle/>
          <a:p>
            <a:r>
              <a:rPr lang="en-US" dirty="0" smtClean="0">
                <a:solidFill>
                  <a:schemeClr val="bg1"/>
                </a:solidFill>
              </a:rPr>
              <a:t>The One and Only Ivan</a:t>
            </a:r>
            <a:endParaRPr lang="en-US" dirty="0">
              <a:solidFill>
                <a:schemeClr val="bg1"/>
              </a:solidFill>
            </a:endParaRPr>
          </a:p>
        </p:txBody>
      </p:sp>
      <p:sp>
        <p:nvSpPr>
          <p:cNvPr id="3" name="Content Placeholder 2"/>
          <p:cNvSpPr>
            <a:spLocks noGrp="1"/>
          </p:cNvSpPr>
          <p:nvPr>
            <p:ph sz="half" idx="1"/>
          </p:nvPr>
        </p:nvSpPr>
        <p:spPr>
          <a:xfrm>
            <a:off x="304800" y="1600200"/>
            <a:ext cx="4038600" cy="563563"/>
          </a:xfrm>
        </p:spPr>
        <p:txBody>
          <a:bodyPr>
            <a:noAutofit/>
          </a:bodyPr>
          <a:lstStyle/>
          <a:p>
            <a:pPr marL="0" indent="0" algn="ctr">
              <a:buNone/>
            </a:pPr>
            <a:r>
              <a:rPr lang="en-US" sz="3200" dirty="0">
                <a:solidFill>
                  <a:schemeClr val="bg1"/>
                </a:solidFill>
              </a:rPr>
              <a:t>b</a:t>
            </a:r>
            <a:r>
              <a:rPr lang="en-US" sz="3200" dirty="0" smtClean="0">
                <a:solidFill>
                  <a:schemeClr val="bg1"/>
                </a:solidFill>
              </a:rPr>
              <a:t>y Katherine Applegate</a:t>
            </a:r>
            <a:endParaRPr lang="en-US" sz="3200" dirty="0">
              <a:solidFill>
                <a:schemeClr val="bg1"/>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155797"/>
            <a:ext cx="3886200" cy="5479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65729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1728</TotalTime>
  <Words>2258</Words>
  <Application>Microsoft Office PowerPoint</Application>
  <PresentationFormat>On-screen Show (4:3)</PresentationFormat>
  <Paragraphs>148</Paragraphs>
  <Slides>29</Slides>
  <Notes>25</Notes>
  <HiddenSlides>0</HiddenSlides>
  <MMClips>13</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Louisiana Young Readers’ Choice Award</vt:lpstr>
      <vt:lpstr>The Forgiveness Garden</vt:lpstr>
      <vt:lpstr>The Forgiveness Garden</vt:lpstr>
      <vt:lpstr>Each Kindness</vt:lpstr>
      <vt:lpstr>Each Kindness</vt:lpstr>
      <vt:lpstr>Wonder</vt:lpstr>
      <vt:lpstr>Wonder</vt:lpstr>
      <vt:lpstr>The One and Only Ivan</vt:lpstr>
      <vt:lpstr>The One and Only Ivan</vt:lpstr>
      <vt:lpstr>Words Set Me Free: the Story of Young Frederick Douglass</vt:lpstr>
      <vt:lpstr>Words Set Me Free: the Story of Young Frederick Douglass</vt:lpstr>
      <vt:lpstr>Double Dog Dare</vt:lpstr>
      <vt:lpstr>Double Dog Dare</vt:lpstr>
      <vt:lpstr>The Ghost Tree</vt:lpstr>
      <vt:lpstr>The Ghost Tree</vt:lpstr>
      <vt:lpstr>Zeus and the Thunderbolt of Doom</vt:lpstr>
      <vt:lpstr>The Camping Trip That Changed America: Theodore Roosevelt, John Muir and  Our National Parks </vt:lpstr>
      <vt:lpstr>The Camping Trip That Changed America: Theodore Roosevelt, John Muir and  Our National Parks </vt:lpstr>
      <vt:lpstr>Pickle: The (Formerly) Anonymous Prank Club of Fountain Point  Middle School </vt:lpstr>
      <vt:lpstr>Pickle: The (Formerly) Anonymous Prank Club of Fountain Point Middle School </vt:lpstr>
      <vt:lpstr>The Humming Room</vt:lpstr>
      <vt:lpstr>The Humming Room</vt:lpstr>
      <vt:lpstr>Hocus Pocus Hotel</vt:lpstr>
      <vt:lpstr>Hocus Pocus Hotel</vt:lpstr>
      <vt:lpstr>Bully</vt:lpstr>
      <vt:lpstr>Bully</vt:lpstr>
      <vt:lpstr>The World’s Greatest Lion</vt:lpstr>
      <vt:lpstr>Touch the Sky: Alice Coachman, Olympic High Jumper</vt:lpstr>
      <vt:lpstr>Touch the Sky: Alice Coachman, Olympic High Jumper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Louisiana Young Readers’ Choice Award</dc:title>
  <dc:creator>Catherine Helen Bascle</dc:creator>
  <cp:lastModifiedBy>Skye N. Norwood</cp:lastModifiedBy>
  <cp:revision>50</cp:revision>
  <dcterms:created xsi:type="dcterms:W3CDTF">2013-11-01T19:23:08Z</dcterms:created>
  <dcterms:modified xsi:type="dcterms:W3CDTF">2014-07-24T22:15:16Z</dcterms:modified>
</cp:coreProperties>
</file>