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handoutMasterIdLst>
    <p:handoutMasterId r:id="rId14"/>
  </p:handoutMasterIdLst>
  <p:sldIdLst>
    <p:sldId id="271" r:id="rId2"/>
    <p:sldId id="289" r:id="rId3"/>
    <p:sldId id="290" r:id="rId4"/>
    <p:sldId id="276" r:id="rId5"/>
    <p:sldId id="277" r:id="rId6"/>
    <p:sldId id="283" r:id="rId7"/>
    <p:sldId id="281" r:id="rId8"/>
    <p:sldId id="292" r:id="rId9"/>
    <p:sldId id="278" r:id="rId10"/>
    <p:sldId id="272" r:id="rId11"/>
    <p:sldId id="291" r:id="rId12"/>
  </p:sldIdLst>
  <p:sldSz cx="9144000" cy="6858000" type="screen4x3"/>
  <p:notesSz cx="9296400" cy="7010400"/>
  <p:defaultTextStyle>
    <a:defPPr>
      <a:defRPr lang="en-US"/>
    </a:defPPr>
    <a:lvl1pPr algn="ctr" rtl="0" eaLnBrk="0" fontAlgn="base" hangingPunct="0">
      <a:spcBef>
        <a:spcPct val="0"/>
      </a:spcBef>
      <a:spcAft>
        <a:spcPct val="0"/>
      </a:spcAft>
      <a:defRPr sz="4000" kern="1200">
        <a:solidFill>
          <a:schemeClr val="tx1"/>
        </a:solidFill>
        <a:latin typeface="Albertus Extra Bold" pitchFamily="34" charset="0"/>
        <a:ea typeface="+mn-ea"/>
        <a:cs typeface="+mn-cs"/>
      </a:defRPr>
    </a:lvl1pPr>
    <a:lvl2pPr marL="457200" algn="ctr" rtl="0" eaLnBrk="0" fontAlgn="base" hangingPunct="0">
      <a:spcBef>
        <a:spcPct val="0"/>
      </a:spcBef>
      <a:spcAft>
        <a:spcPct val="0"/>
      </a:spcAft>
      <a:defRPr sz="4000" kern="1200">
        <a:solidFill>
          <a:schemeClr val="tx1"/>
        </a:solidFill>
        <a:latin typeface="Albertus Extra Bold" pitchFamily="34" charset="0"/>
        <a:ea typeface="+mn-ea"/>
        <a:cs typeface="+mn-cs"/>
      </a:defRPr>
    </a:lvl2pPr>
    <a:lvl3pPr marL="914400" algn="ctr" rtl="0" eaLnBrk="0" fontAlgn="base" hangingPunct="0">
      <a:spcBef>
        <a:spcPct val="0"/>
      </a:spcBef>
      <a:spcAft>
        <a:spcPct val="0"/>
      </a:spcAft>
      <a:defRPr sz="4000" kern="1200">
        <a:solidFill>
          <a:schemeClr val="tx1"/>
        </a:solidFill>
        <a:latin typeface="Albertus Extra Bold" pitchFamily="34" charset="0"/>
        <a:ea typeface="+mn-ea"/>
        <a:cs typeface="+mn-cs"/>
      </a:defRPr>
    </a:lvl3pPr>
    <a:lvl4pPr marL="1371600" algn="ctr" rtl="0" eaLnBrk="0" fontAlgn="base" hangingPunct="0">
      <a:spcBef>
        <a:spcPct val="0"/>
      </a:spcBef>
      <a:spcAft>
        <a:spcPct val="0"/>
      </a:spcAft>
      <a:defRPr sz="4000" kern="1200">
        <a:solidFill>
          <a:schemeClr val="tx1"/>
        </a:solidFill>
        <a:latin typeface="Albertus Extra Bold" pitchFamily="34" charset="0"/>
        <a:ea typeface="+mn-ea"/>
        <a:cs typeface="+mn-cs"/>
      </a:defRPr>
    </a:lvl4pPr>
    <a:lvl5pPr marL="1828800" algn="ctr" rtl="0" eaLnBrk="0" fontAlgn="base" hangingPunct="0">
      <a:spcBef>
        <a:spcPct val="0"/>
      </a:spcBef>
      <a:spcAft>
        <a:spcPct val="0"/>
      </a:spcAft>
      <a:defRPr sz="4000" kern="1200">
        <a:solidFill>
          <a:schemeClr val="tx1"/>
        </a:solidFill>
        <a:latin typeface="Albertus Extra Bold" pitchFamily="34" charset="0"/>
        <a:ea typeface="+mn-ea"/>
        <a:cs typeface="+mn-cs"/>
      </a:defRPr>
    </a:lvl5pPr>
    <a:lvl6pPr marL="2286000" algn="l" defTabSz="914400" rtl="0" eaLnBrk="1" latinLnBrk="0" hangingPunct="1">
      <a:defRPr sz="4000" kern="1200">
        <a:solidFill>
          <a:schemeClr val="tx1"/>
        </a:solidFill>
        <a:latin typeface="Albertus Extra Bold" pitchFamily="34" charset="0"/>
        <a:ea typeface="+mn-ea"/>
        <a:cs typeface="+mn-cs"/>
      </a:defRPr>
    </a:lvl6pPr>
    <a:lvl7pPr marL="2743200" algn="l" defTabSz="914400" rtl="0" eaLnBrk="1" latinLnBrk="0" hangingPunct="1">
      <a:defRPr sz="4000" kern="1200">
        <a:solidFill>
          <a:schemeClr val="tx1"/>
        </a:solidFill>
        <a:latin typeface="Albertus Extra Bold" pitchFamily="34" charset="0"/>
        <a:ea typeface="+mn-ea"/>
        <a:cs typeface="+mn-cs"/>
      </a:defRPr>
    </a:lvl7pPr>
    <a:lvl8pPr marL="3200400" algn="l" defTabSz="914400" rtl="0" eaLnBrk="1" latinLnBrk="0" hangingPunct="1">
      <a:defRPr sz="4000" kern="1200">
        <a:solidFill>
          <a:schemeClr val="tx1"/>
        </a:solidFill>
        <a:latin typeface="Albertus Extra Bold" pitchFamily="34" charset="0"/>
        <a:ea typeface="+mn-ea"/>
        <a:cs typeface="+mn-cs"/>
      </a:defRPr>
    </a:lvl8pPr>
    <a:lvl9pPr marL="3657600" algn="l" defTabSz="914400" rtl="0" eaLnBrk="1" latinLnBrk="0" hangingPunct="1">
      <a:defRPr sz="4000" kern="1200">
        <a:solidFill>
          <a:schemeClr val="tx1"/>
        </a:solidFill>
        <a:latin typeface="Albertus Extra Bold"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CC"/>
    <a:srgbClr val="33CCCC"/>
    <a:srgbClr val="006699"/>
    <a:srgbClr val="000066"/>
    <a:srgbClr val="006600"/>
    <a:srgbClr val="FFCC00"/>
    <a:srgbClr val="996633"/>
    <a:srgbClr val="FF5050"/>
    <a:srgbClr val="FFFF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88" y="-96"/>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5265809" y="0"/>
            <a:ext cx="4028440" cy="350520"/>
          </a:xfrm>
          <a:prstGeom prst="rect">
            <a:avLst/>
          </a:prstGeom>
        </p:spPr>
        <p:txBody>
          <a:bodyPr vert="horz" lIns="93177" tIns="46589" rIns="93177" bIns="46589" rtlCol="0"/>
          <a:lstStyle>
            <a:lvl1pPr algn="r">
              <a:defRPr sz="1200"/>
            </a:lvl1pPr>
          </a:lstStyle>
          <a:p>
            <a:fld id="{81F21B27-69EB-4628-80E6-9300112CABB8}" type="datetimeFigureOut">
              <a:rPr lang="en-US" smtClean="0"/>
              <a:pPr/>
              <a:t>1/16/2014</a:t>
            </a:fld>
            <a:endParaRPr lang="en-US"/>
          </a:p>
        </p:txBody>
      </p:sp>
      <p:sp>
        <p:nvSpPr>
          <p:cNvPr id="4" name="Footer Placeholder 3"/>
          <p:cNvSpPr>
            <a:spLocks noGrp="1"/>
          </p:cNvSpPr>
          <p:nvPr>
            <p:ph type="ftr" sz="quarter" idx="2"/>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5265809" y="6658664"/>
            <a:ext cx="4028440" cy="350520"/>
          </a:xfrm>
          <a:prstGeom prst="rect">
            <a:avLst/>
          </a:prstGeom>
        </p:spPr>
        <p:txBody>
          <a:bodyPr vert="horz" lIns="93177" tIns="46589" rIns="93177" bIns="46589" rtlCol="0" anchor="b"/>
          <a:lstStyle>
            <a:lvl1pPr algn="r">
              <a:defRPr sz="1200"/>
            </a:lvl1pPr>
          </a:lstStyle>
          <a:p>
            <a:fld id="{17127560-3B86-4B7E-9856-F60DB03C9642}" type="slidenum">
              <a:rPr lang="en-US" smtClean="0"/>
              <a:pPr/>
              <a:t>‹#›</a:t>
            </a:fld>
            <a:endParaRPr lang="en-US"/>
          </a:p>
        </p:txBody>
      </p:sp>
    </p:spTree>
    <p:extLst>
      <p:ext uri="{BB962C8B-B14F-4D97-AF65-F5344CB8AC3E}">
        <p14:creationId xmlns:p14="http://schemas.microsoft.com/office/powerpoint/2010/main" val="3676016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39" name="Rectangle 3"/>
          <p:cNvSpPr>
            <a:spLocks noGrp="1" noChangeArrowheads="1"/>
          </p:cNvSpPr>
          <p:nvPr>
            <p:ph type="dt" idx="1"/>
          </p:nvPr>
        </p:nvSpPr>
        <p:spPr bwMode="auto">
          <a:xfrm>
            <a:off x="5267960" y="0"/>
            <a:ext cx="4028440" cy="3505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29700" name="Rectangle 4"/>
          <p:cNvSpPr>
            <a:spLocks noGrp="1" noRot="1" noChangeAspect="1" noChangeArrowheads="1" noTextEdit="1"/>
          </p:cNvSpPr>
          <p:nvPr>
            <p:ph type="sldImg" idx="2"/>
          </p:nvPr>
        </p:nvSpPr>
        <p:spPr bwMode="auto">
          <a:xfrm>
            <a:off x="2895600" y="525463"/>
            <a:ext cx="3505200" cy="26289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1239520" y="3329940"/>
            <a:ext cx="6817360" cy="31546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a:latin typeface="Times New Roman" pitchFamily="18" charset="0"/>
              </a:defRPr>
            </a:lvl1pPr>
          </a:lstStyle>
          <a:p>
            <a:pPr>
              <a:defRPr/>
            </a:pPr>
            <a:endParaRPr lang="en-US"/>
          </a:p>
        </p:txBody>
      </p:sp>
      <p:sp>
        <p:nvSpPr>
          <p:cNvPr id="14343" name="Rectangle 7"/>
          <p:cNvSpPr>
            <a:spLocks noGrp="1" noChangeArrowheads="1"/>
          </p:cNvSpPr>
          <p:nvPr>
            <p:ph type="sldNum" sz="quarter" idx="5"/>
          </p:nvPr>
        </p:nvSpPr>
        <p:spPr bwMode="auto">
          <a:xfrm>
            <a:off x="5267960" y="6659880"/>
            <a:ext cx="4028440" cy="3505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itchFamily="18" charset="0"/>
              </a:defRPr>
            </a:lvl1pPr>
          </a:lstStyle>
          <a:p>
            <a:pPr>
              <a:defRPr/>
            </a:pPr>
            <a:fld id="{BEAA37DE-66E4-4DBD-95F0-FFFBE174DC34}" type="slidenum">
              <a:rPr lang="en-US"/>
              <a:pPr>
                <a:defRPr/>
              </a:pPr>
              <a:t>‹#›</a:t>
            </a:fld>
            <a:endParaRPr lang="en-US"/>
          </a:p>
        </p:txBody>
      </p:sp>
    </p:spTree>
    <p:extLst>
      <p:ext uri="{BB962C8B-B14F-4D97-AF65-F5344CB8AC3E}">
        <p14:creationId xmlns:p14="http://schemas.microsoft.com/office/powerpoint/2010/main" val="5389237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377034D-E81F-4889-812D-C8E6C22D9613}" type="slidenum">
              <a:rPr lang="en-US"/>
              <a:pPr>
                <a:defRPr/>
              </a:pPr>
              <a:t>‹#›</a:t>
            </a:fld>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05021C79-AA09-47D6-BC47-32E690AD0ADF}" type="slidenum">
              <a:rPr lang="en-US"/>
              <a:pPr>
                <a:defRPr/>
              </a:pPr>
              <a:t>‹#›</a:t>
            </a:fld>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20669D78-1085-46A7-9C34-D59C71094808}" type="slidenum">
              <a:rPr lang="en-US"/>
              <a:pPr>
                <a:defRPr/>
              </a:pPr>
              <a:t>‹#›</a:t>
            </a:fld>
            <a:endParaRPr lang="en-US"/>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117C9C28-3B6B-4836-88F6-CF093A2C2630}" type="slidenum">
              <a:rPr lang="en-US"/>
              <a:pPr>
                <a:defRPr/>
              </a:pPr>
              <a:t>‹#›</a:t>
            </a:fld>
            <a:endParaRPr lang="en-US"/>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9D4457D2-CA91-46A4-8A0B-71441CC84A80}" type="slidenum">
              <a:rPr lang="en-US"/>
              <a:pPr>
                <a:defRPr/>
              </a:pPr>
              <a:t>‹#›</a:t>
            </a:fld>
            <a:endParaRPr lang="en-US"/>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6A1E09FE-EF1C-453D-96A7-9183552C8AC1}" type="slidenum">
              <a:rPr lang="en-US"/>
              <a:pPr>
                <a:defRPr/>
              </a:pPr>
              <a:t>‹#›</a:t>
            </a:fld>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p:txBody>
          <a:bodyPr/>
          <a:lstStyle>
            <a:lvl1pPr>
              <a:defRPr/>
            </a:lvl1pPr>
          </a:lstStyle>
          <a:p>
            <a:pPr>
              <a:defRPr/>
            </a:pPr>
            <a:endParaRPr lang="en-US"/>
          </a:p>
        </p:txBody>
      </p:sp>
      <p:sp>
        <p:nvSpPr>
          <p:cNvPr id="8" name="Rectangle 5"/>
          <p:cNvSpPr>
            <a:spLocks noGrp="1" noChangeArrowheads="1"/>
          </p:cNvSpPr>
          <p:nvPr>
            <p:ph type="ftr" sz="quarter" idx="11"/>
          </p:nvPr>
        </p:nvSpPr>
        <p:spPr/>
        <p:txBody>
          <a:bodyPr/>
          <a:lstStyle>
            <a:lvl1pPr>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97EF7C5B-563F-4DB3-8880-C4502BB2ECAA}" type="slidenum">
              <a:rPr lang="en-US"/>
              <a:pPr>
                <a:defRPr/>
              </a:pPr>
              <a:t>‹#›</a:t>
            </a:fld>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632C1A9E-D379-4607-938D-1BC3913B3660}" type="slidenum">
              <a:rPr lang="en-US"/>
              <a:pPr>
                <a:defRPr/>
              </a:pPr>
              <a:t>‹#›</a:t>
            </a:fld>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87644689-DECB-4EF6-8EE1-E412D9E23DF7}" type="slidenum">
              <a:rPr lang="en-US"/>
              <a:pPr>
                <a:defRPr/>
              </a:pPr>
              <a:t>‹#›</a:t>
            </a:fld>
            <a:endParaRPr lang="en-US"/>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DFF3A23D-F28B-4362-85B2-2F3297768066}" type="slidenum">
              <a:rPr lang="en-US"/>
              <a:pPr>
                <a:defRPr/>
              </a:pPr>
              <a:t>‹#›</a:t>
            </a:fld>
            <a:endParaRPr lang="en-US"/>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C49E82E1-662F-4630-AD38-2C941ABE03C2}" type="slidenum">
              <a:rPr lang="en-US"/>
              <a:pPr>
                <a:defRPr/>
              </a:pPr>
              <a:t>‹#›</a:t>
            </a:fld>
            <a:endParaRPr lang="en-US"/>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007BADD7-BE2C-4FD9-B46D-7B0B5155E8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0" y="1066800"/>
            <a:ext cx="9144000" cy="1143000"/>
          </a:xfrm>
        </p:spPr>
        <p:txBody>
          <a:bodyPr/>
          <a:lstStyle/>
          <a:p>
            <a:r>
              <a:rPr lang="en-US" sz="3600" b="1" smtClean="0">
                <a:solidFill>
                  <a:srgbClr val="0066CC"/>
                </a:solidFill>
                <a:latin typeface="Albertus Extra Bold" pitchFamily="34" charset="0"/>
              </a:rPr>
              <a:t>Louisiana Young Readers’ Choice Award</a:t>
            </a:r>
            <a:endParaRPr lang="en-US" smtClean="0"/>
          </a:p>
        </p:txBody>
      </p:sp>
      <p:sp>
        <p:nvSpPr>
          <p:cNvPr id="13315" name="Rectangle 3"/>
          <p:cNvSpPr>
            <a:spLocks noGrp="1" noChangeArrowheads="1"/>
          </p:cNvSpPr>
          <p:nvPr>
            <p:ph type="subTitle" idx="1"/>
          </p:nvPr>
        </p:nvSpPr>
        <p:spPr>
          <a:xfrm>
            <a:off x="2209800" y="2971800"/>
            <a:ext cx="6400800" cy="1752600"/>
          </a:xfrm>
        </p:spPr>
        <p:txBody>
          <a:bodyPr anchor="ctr" anchorCtr="1"/>
          <a:lstStyle/>
          <a:p>
            <a:r>
              <a:rPr lang="en-US" b="1" dirty="0" smtClean="0">
                <a:solidFill>
                  <a:srgbClr val="009999"/>
                </a:solidFill>
                <a:latin typeface="Albertus Medium" pitchFamily="34" charset="0"/>
              </a:rPr>
              <a:t>Grades 6 - 8</a:t>
            </a:r>
            <a:endParaRPr lang="en-US" b="1" dirty="0" smtClean="0"/>
          </a:p>
        </p:txBody>
      </p:sp>
      <p:pic>
        <p:nvPicPr>
          <p:cNvPr id="13316" name="Picture 4" descr="halfaward"/>
          <p:cNvPicPr>
            <a:picLocks noChangeAspect="1" noChangeArrowheads="1"/>
          </p:cNvPicPr>
          <p:nvPr/>
        </p:nvPicPr>
        <p:blipFill>
          <a:blip r:embed="rId2" cstate="print"/>
          <a:srcRect/>
          <a:stretch>
            <a:fillRect/>
          </a:stretch>
        </p:blipFill>
        <p:spPr bwMode="auto">
          <a:xfrm>
            <a:off x="914400" y="2514600"/>
            <a:ext cx="2743200" cy="2717800"/>
          </a:xfrm>
          <a:prstGeom prst="rect">
            <a:avLst/>
          </a:prstGeom>
          <a:noFill/>
          <a:ln w="9525">
            <a:noFill/>
            <a:miter lim="800000"/>
            <a:headEnd/>
            <a:tailEnd/>
          </a:ln>
        </p:spPr>
      </p:pic>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0" y="76200"/>
            <a:ext cx="9144000" cy="1143000"/>
          </a:xfrm>
        </p:spPr>
        <p:txBody>
          <a:bodyPr/>
          <a:lstStyle/>
          <a:p>
            <a:r>
              <a:rPr lang="en-US" b="1" dirty="0" smtClean="0">
                <a:solidFill>
                  <a:srgbClr val="006600"/>
                </a:solidFill>
                <a:latin typeface="Albertus Extra Bold" pitchFamily="34" charset="0"/>
              </a:rPr>
              <a:t>The Last </a:t>
            </a:r>
            <a:r>
              <a:rPr lang="en-US" b="1" dirty="0" err="1" smtClean="0">
                <a:solidFill>
                  <a:srgbClr val="006600"/>
                </a:solidFill>
                <a:latin typeface="Albertus Extra Bold" pitchFamily="34" charset="0"/>
              </a:rPr>
              <a:t>Dragonslayer</a:t>
            </a:r>
            <a:endParaRPr lang="en-US" b="1" dirty="0" smtClean="0">
              <a:solidFill>
                <a:srgbClr val="006600"/>
              </a:solidFill>
              <a:latin typeface="Albertus Extra Bold" pitchFamily="34" charset="0"/>
            </a:endParaRPr>
          </a:p>
        </p:txBody>
      </p:sp>
      <p:sp>
        <p:nvSpPr>
          <p:cNvPr id="15363" name="Rectangle 8"/>
          <p:cNvSpPr>
            <a:spLocks noChangeArrowheads="1"/>
          </p:cNvSpPr>
          <p:nvPr/>
        </p:nvSpPr>
        <p:spPr bwMode="auto">
          <a:xfrm>
            <a:off x="270095" y="5791200"/>
            <a:ext cx="4495800" cy="838200"/>
          </a:xfrm>
          <a:prstGeom prst="rect">
            <a:avLst/>
          </a:prstGeom>
          <a:noFill/>
          <a:ln w="9525">
            <a:noFill/>
            <a:miter lim="800000"/>
            <a:headEnd/>
            <a:tailEnd/>
          </a:ln>
        </p:spPr>
        <p:txBody>
          <a:bodyPr anchor="ctr"/>
          <a:lstStyle/>
          <a:p>
            <a:pPr algn="l"/>
            <a:r>
              <a:rPr lang="en-US" sz="3200" dirty="0" smtClean="0">
                <a:solidFill>
                  <a:srgbClr val="006600"/>
                </a:solidFill>
              </a:rPr>
              <a:t>By</a:t>
            </a:r>
            <a:br>
              <a:rPr lang="en-US" sz="3200" dirty="0" smtClean="0">
                <a:solidFill>
                  <a:srgbClr val="006600"/>
                </a:solidFill>
              </a:rPr>
            </a:br>
            <a:r>
              <a:rPr lang="en-US" sz="3200" dirty="0" smtClean="0">
                <a:solidFill>
                  <a:srgbClr val="006600"/>
                </a:solidFill>
              </a:rPr>
              <a:t>Jasper </a:t>
            </a:r>
            <a:r>
              <a:rPr lang="en-US" sz="3200" dirty="0" err="1" smtClean="0">
                <a:solidFill>
                  <a:srgbClr val="006600"/>
                </a:solidFill>
              </a:rPr>
              <a:t>Fforde</a:t>
            </a:r>
            <a:endParaRPr lang="en-US" sz="4400" dirty="0">
              <a:solidFill>
                <a:srgbClr val="006600"/>
              </a:solidFill>
              <a:latin typeface="Times New Roman" pitchFamily="18" charset="0"/>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0" y="1935732"/>
            <a:ext cx="2445546" cy="3677513"/>
          </a:xfrm>
        </p:spPr>
      </p:pic>
      <p:sp>
        <p:nvSpPr>
          <p:cNvPr id="2" name="Rectangle 1"/>
          <p:cNvSpPr/>
          <p:nvPr/>
        </p:nvSpPr>
        <p:spPr>
          <a:xfrm>
            <a:off x="2819400" y="1143000"/>
            <a:ext cx="6248399" cy="5262979"/>
          </a:xfrm>
          <a:prstGeom prst="rect">
            <a:avLst/>
          </a:prstGeom>
        </p:spPr>
        <p:txBody>
          <a:bodyPr wrap="square">
            <a:spAutoFit/>
          </a:bodyPr>
          <a:lstStyle/>
          <a:p>
            <a:pPr algn="l"/>
            <a:r>
              <a:rPr lang="en-US" sz="2800" dirty="0"/>
              <a:t>In the good old days, magic was </a:t>
            </a:r>
            <a:r>
              <a:rPr lang="en-US" sz="2800" dirty="0" smtClean="0"/>
              <a:t>indispensable but </a:t>
            </a:r>
            <a:r>
              <a:rPr lang="en-US" sz="2800" dirty="0"/>
              <a:t>now magic is drying up and it is hard for 15 year old </a:t>
            </a:r>
            <a:r>
              <a:rPr lang="en-US" sz="2800" dirty="0" smtClean="0"/>
              <a:t>Jennifer, who </a:t>
            </a:r>
            <a:r>
              <a:rPr lang="en-US" sz="2800" dirty="0"/>
              <a:t>runs an employment agency for magicians to stay in business.  Then the visions start, predicting the death of the world's last dragon at the hands of an unnamed </a:t>
            </a:r>
            <a:r>
              <a:rPr lang="en-US" sz="2800" dirty="0" err="1"/>
              <a:t>Dragonslayer</a:t>
            </a:r>
            <a:r>
              <a:rPr lang="en-US" sz="2800" dirty="0"/>
              <a:t>. If the visions are true, everything will change because something is coming. Something known as . . . Big Magic.</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76200"/>
            <a:ext cx="9144000" cy="1143000"/>
          </a:xfrm>
        </p:spPr>
        <p:txBody>
          <a:bodyPr/>
          <a:lstStyle/>
          <a:p>
            <a:r>
              <a:rPr lang="en-US" b="1" dirty="0" smtClean="0">
                <a:solidFill>
                  <a:srgbClr val="FFCC00"/>
                </a:solidFill>
                <a:latin typeface="Albertus Extra Bold" pitchFamily="34" charset="0"/>
              </a:rPr>
              <a:t>Liar and Spy</a:t>
            </a:r>
          </a:p>
        </p:txBody>
      </p:sp>
      <p:sp>
        <p:nvSpPr>
          <p:cNvPr id="26627" name="Rectangle 8"/>
          <p:cNvSpPr>
            <a:spLocks noChangeArrowheads="1"/>
          </p:cNvSpPr>
          <p:nvPr/>
        </p:nvSpPr>
        <p:spPr bwMode="auto">
          <a:xfrm>
            <a:off x="114300" y="5708210"/>
            <a:ext cx="4495800" cy="947738"/>
          </a:xfrm>
          <a:prstGeom prst="rect">
            <a:avLst/>
          </a:prstGeom>
          <a:noFill/>
          <a:ln w="9525">
            <a:noFill/>
            <a:miter lim="800000"/>
            <a:headEnd/>
            <a:tailEnd/>
          </a:ln>
        </p:spPr>
        <p:txBody>
          <a:bodyPr anchor="ctr"/>
          <a:lstStyle/>
          <a:p>
            <a:pPr algn="l"/>
            <a:r>
              <a:rPr lang="en-US" sz="3200" dirty="0">
                <a:solidFill>
                  <a:srgbClr val="FFCC00"/>
                </a:solidFill>
              </a:rPr>
              <a:t>By</a:t>
            </a:r>
            <a:br>
              <a:rPr lang="en-US" sz="3200" dirty="0">
                <a:solidFill>
                  <a:srgbClr val="FFCC00"/>
                </a:solidFill>
              </a:rPr>
            </a:br>
            <a:r>
              <a:rPr lang="en-US" sz="3200" dirty="0" smtClean="0">
                <a:solidFill>
                  <a:srgbClr val="FFCC00"/>
                </a:solidFill>
              </a:rPr>
              <a:t>Rebecca Stead</a:t>
            </a:r>
            <a:endParaRPr lang="en-US" sz="4400" dirty="0">
              <a:solidFill>
                <a:srgbClr val="FFCC00"/>
              </a:solidFill>
              <a:latin typeface="Times New Roman" pitchFamily="18" charset="0"/>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0" y="1981200"/>
            <a:ext cx="2364867" cy="3529652"/>
          </a:xfrm>
          <a:ln w="9525" cmpd="sng"/>
        </p:spPr>
      </p:pic>
      <p:sp>
        <p:nvSpPr>
          <p:cNvPr id="2" name="Rectangle 1"/>
          <p:cNvSpPr/>
          <p:nvPr/>
        </p:nvSpPr>
        <p:spPr>
          <a:xfrm>
            <a:off x="2692651" y="1368848"/>
            <a:ext cx="6400800" cy="4832092"/>
          </a:xfrm>
          <a:prstGeom prst="rect">
            <a:avLst/>
          </a:prstGeom>
        </p:spPr>
        <p:txBody>
          <a:bodyPr wrap="square">
            <a:spAutoFit/>
          </a:bodyPr>
          <a:lstStyle/>
          <a:p>
            <a:pPr algn="l"/>
            <a:r>
              <a:rPr lang="en-US" sz="2800" dirty="0"/>
              <a:t>Seventh grader Georges moves into a Brooklyn apartment building and meets Safer, a twelve-year-old self-appointed spy. Georges becomes </a:t>
            </a:r>
            <a:r>
              <a:rPr lang="en-US" sz="2800" dirty="0" err="1"/>
              <a:t>Safer's</a:t>
            </a:r>
            <a:r>
              <a:rPr lang="en-US" sz="2800" dirty="0"/>
              <a:t> first spy recruit. His assignment? Tracking the mysterious Mr. X, who lives in the apartment upstairs. But as Safer becomes more demanding, Georges starts to wonder: what is a lie, and what is a game? How far is too far to go for your only friend?</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0" name="Rectangle 4"/>
          <p:cNvSpPr>
            <a:spLocks noGrp="1" noChangeArrowheads="1"/>
          </p:cNvSpPr>
          <p:nvPr>
            <p:ph type="title"/>
          </p:nvPr>
        </p:nvSpPr>
        <p:spPr>
          <a:xfrm>
            <a:off x="-21879" y="152400"/>
            <a:ext cx="9144000" cy="1143000"/>
          </a:xfrm>
        </p:spPr>
        <p:txBody>
          <a:bodyPr/>
          <a:lstStyle/>
          <a:p>
            <a:pPr>
              <a:defRPr/>
            </a:pPr>
            <a:r>
              <a:rPr lang="en-US" b="1" dirty="0" smtClean="0">
                <a:solidFill>
                  <a:schemeClr val="tx1"/>
                </a:solidFill>
                <a:latin typeface="Albertus Extra Bold" pitchFamily="34" charset="0"/>
              </a:rPr>
              <a:t>Anyway*</a:t>
            </a:r>
            <a:r>
              <a:rPr lang="en-US" b="1" dirty="0" smtClean="0">
                <a:solidFill>
                  <a:srgbClr val="5ECDF4"/>
                </a:solidFill>
                <a:latin typeface="Albertus Extra Bold" pitchFamily="34" charset="0"/>
              </a:rPr>
              <a:t/>
            </a:r>
            <a:br>
              <a:rPr lang="en-US" b="1" dirty="0" smtClean="0">
                <a:solidFill>
                  <a:srgbClr val="5ECDF4"/>
                </a:solidFill>
                <a:latin typeface="Albertus Extra Bold" pitchFamily="34" charset="0"/>
              </a:rPr>
            </a:br>
            <a:r>
              <a:rPr lang="en-US" sz="2400" b="1" dirty="0" smtClean="0">
                <a:solidFill>
                  <a:srgbClr val="00B0F0"/>
                </a:solidFill>
                <a:latin typeface="Albertus Extra Bold" pitchFamily="34" charset="0"/>
              </a:rPr>
              <a:t>*A Story About Me With 138 Footnotes, 27 Exaggerations, and 1 Plate of Spaghetti</a:t>
            </a:r>
          </a:p>
        </p:txBody>
      </p:sp>
      <p:sp>
        <p:nvSpPr>
          <p:cNvPr id="70664" name="Rectangle 8"/>
          <p:cNvSpPr>
            <a:spLocks noChangeArrowheads="1"/>
          </p:cNvSpPr>
          <p:nvPr/>
        </p:nvSpPr>
        <p:spPr bwMode="auto">
          <a:xfrm>
            <a:off x="152400" y="5715000"/>
            <a:ext cx="3962400" cy="947738"/>
          </a:xfrm>
          <a:prstGeom prst="rect">
            <a:avLst/>
          </a:prstGeom>
          <a:noFill/>
          <a:ln w="9525">
            <a:noFill/>
            <a:miter lim="800000"/>
            <a:headEnd/>
            <a:tailEnd/>
          </a:ln>
          <a:effectLst/>
        </p:spPr>
        <p:txBody>
          <a:bodyPr anchor="ctr"/>
          <a:lstStyle/>
          <a:p>
            <a:pPr algn="l">
              <a:defRPr/>
            </a:pPr>
            <a:r>
              <a:rPr lang="en-US" sz="3200" dirty="0" smtClean="0">
                <a:solidFill>
                  <a:srgbClr val="00B0F0"/>
                </a:solidFill>
              </a:rPr>
              <a:t>By</a:t>
            </a:r>
          </a:p>
          <a:p>
            <a:pPr algn="l">
              <a:defRPr/>
            </a:pPr>
            <a:r>
              <a:rPr lang="en-US" sz="3200" dirty="0" smtClean="0">
                <a:solidFill>
                  <a:srgbClr val="00B0F0"/>
                </a:solidFill>
              </a:rPr>
              <a:t>Arthur </a:t>
            </a:r>
            <a:r>
              <a:rPr lang="en-US" sz="3200" dirty="0" err="1" smtClean="0">
                <a:solidFill>
                  <a:srgbClr val="00B0F0"/>
                </a:solidFill>
              </a:rPr>
              <a:t>Salm</a:t>
            </a:r>
            <a:endParaRPr lang="en-US" sz="4400" dirty="0">
              <a:solidFill>
                <a:srgbClr val="00B0F0"/>
              </a:solidFill>
              <a:latin typeface="Times New Roman" pitchFamily="18" charset="0"/>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0" y="1676400"/>
            <a:ext cx="2614622" cy="3902421"/>
          </a:xfrm>
        </p:spPr>
      </p:pic>
      <p:sp>
        <p:nvSpPr>
          <p:cNvPr id="2" name="Rectangle 1"/>
          <p:cNvSpPr/>
          <p:nvPr/>
        </p:nvSpPr>
        <p:spPr>
          <a:xfrm>
            <a:off x="2971800" y="1676400"/>
            <a:ext cx="6096000" cy="4401205"/>
          </a:xfrm>
          <a:prstGeom prst="rect">
            <a:avLst/>
          </a:prstGeom>
        </p:spPr>
        <p:txBody>
          <a:bodyPr wrap="square">
            <a:spAutoFit/>
          </a:bodyPr>
          <a:lstStyle/>
          <a:p>
            <a:pPr algn="l"/>
            <a:r>
              <a:rPr lang="en-US" sz="2800" dirty="0"/>
              <a:t>At summer camp, twelve-year-old Max </a:t>
            </a:r>
            <a:r>
              <a:rPr lang="en-US" sz="2800" dirty="0" smtClean="0"/>
              <a:t>takes on a whole new personality reinventing </a:t>
            </a:r>
            <a:r>
              <a:rPr lang="en-US" sz="2800" dirty="0"/>
              <a:t>himself as daring and fearless "Mad Max," and although he regrets some of his behavior among strangers, he tries to keep some of that fearlessness when he returns home to his friends</a:t>
            </a:r>
            <a:r>
              <a:rPr lang="en-US" sz="2800" dirty="0" smtClean="0"/>
              <a:t>. </a:t>
            </a:r>
            <a:r>
              <a:rPr lang="en-US" sz="2800" dirty="0"/>
              <a:t>This is Max’s story complete with doodles and footnotes. </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0" y="76200"/>
            <a:ext cx="9144000" cy="1143000"/>
          </a:xfrm>
        </p:spPr>
        <p:txBody>
          <a:bodyPr/>
          <a:lstStyle/>
          <a:p>
            <a:r>
              <a:rPr lang="en-US" b="1" dirty="0" smtClean="0">
                <a:solidFill>
                  <a:schemeClr val="tx1"/>
                </a:solidFill>
                <a:latin typeface="Albertus Extra Bold" pitchFamily="34" charset="0"/>
              </a:rPr>
              <a:t>Believe</a:t>
            </a:r>
            <a:br>
              <a:rPr lang="en-US" b="1" dirty="0" smtClean="0">
                <a:solidFill>
                  <a:schemeClr val="tx1"/>
                </a:solidFill>
                <a:latin typeface="Albertus Extra Bold" pitchFamily="34" charset="0"/>
              </a:rPr>
            </a:br>
            <a:r>
              <a:rPr lang="en-US" sz="2800" b="1" dirty="0" smtClean="0">
                <a:solidFill>
                  <a:srgbClr val="FF5050"/>
                </a:solidFill>
                <a:latin typeface="Albertus Extra Bold" pitchFamily="34" charset="0"/>
              </a:rPr>
              <a:t>The Victorious Story of Eric </a:t>
            </a:r>
            <a:r>
              <a:rPr lang="en-US" sz="2800" b="1" dirty="0" err="1" smtClean="0">
                <a:solidFill>
                  <a:srgbClr val="FF5050"/>
                </a:solidFill>
                <a:latin typeface="Albertus Extra Bold" pitchFamily="34" charset="0"/>
              </a:rPr>
              <a:t>LeGrand</a:t>
            </a:r>
            <a:endParaRPr lang="en-US" sz="2800" b="1" dirty="0" smtClean="0">
              <a:solidFill>
                <a:srgbClr val="FF5050"/>
              </a:solidFill>
              <a:latin typeface="Albertus Extra Bold" pitchFamily="34" charset="0"/>
            </a:endParaRPr>
          </a:p>
        </p:txBody>
      </p:sp>
      <p:sp>
        <p:nvSpPr>
          <p:cNvPr id="15363" name="Rectangle 8"/>
          <p:cNvSpPr>
            <a:spLocks noChangeArrowheads="1"/>
          </p:cNvSpPr>
          <p:nvPr/>
        </p:nvSpPr>
        <p:spPr bwMode="auto">
          <a:xfrm>
            <a:off x="152400" y="5867400"/>
            <a:ext cx="4495800" cy="838200"/>
          </a:xfrm>
          <a:prstGeom prst="rect">
            <a:avLst/>
          </a:prstGeom>
          <a:noFill/>
          <a:ln w="9525">
            <a:noFill/>
            <a:miter lim="800000"/>
            <a:headEnd/>
            <a:tailEnd/>
          </a:ln>
        </p:spPr>
        <p:txBody>
          <a:bodyPr anchor="ctr"/>
          <a:lstStyle/>
          <a:p>
            <a:pPr algn="l"/>
            <a:r>
              <a:rPr lang="en-US" sz="3200" dirty="0" smtClean="0"/>
              <a:t>By</a:t>
            </a:r>
            <a:br>
              <a:rPr lang="en-US" sz="3200" dirty="0" smtClean="0"/>
            </a:br>
            <a:r>
              <a:rPr lang="en-US" sz="3200" dirty="0" smtClean="0"/>
              <a:t>Eric </a:t>
            </a:r>
            <a:r>
              <a:rPr lang="en-US" sz="3200" dirty="0" err="1" smtClean="0"/>
              <a:t>LeGrand</a:t>
            </a:r>
            <a:endParaRPr lang="en-US" sz="4400" dirty="0">
              <a:latin typeface="Times New Roman" pitchFamily="18" charset="0"/>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0507" y="1600200"/>
            <a:ext cx="2726055" cy="4114800"/>
          </a:xfrm>
        </p:spPr>
      </p:pic>
      <p:sp>
        <p:nvSpPr>
          <p:cNvPr id="2" name="Rectangle 1"/>
          <p:cNvSpPr/>
          <p:nvPr/>
        </p:nvSpPr>
        <p:spPr>
          <a:xfrm>
            <a:off x="3124200" y="1442621"/>
            <a:ext cx="5943600" cy="5262979"/>
          </a:xfrm>
          <a:prstGeom prst="rect">
            <a:avLst/>
          </a:prstGeom>
        </p:spPr>
        <p:txBody>
          <a:bodyPr wrap="square">
            <a:spAutoFit/>
          </a:bodyPr>
          <a:lstStyle/>
          <a:p>
            <a:pPr algn="l"/>
            <a:r>
              <a:rPr lang="en-US" sz="2800" dirty="0"/>
              <a:t>Eric </a:t>
            </a:r>
            <a:r>
              <a:rPr lang="en-US" sz="2800" dirty="0" err="1"/>
              <a:t>LeGrand</a:t>
            </a:r>
            <a:r>
              <a:rPr lang="en-US" sz="2800" dirty="0"/>
              <a:t> was a defensive tackle at Rutgers when a crushing tackle on the field left him paralyzed from the neck down. This story chronicles both his life before and after the </a:t>
            </a:r>
            <a:r>
              <a:rPr lang="en-US" sz="2800" dirty="0" smtClean="0"/>
              <a:t>accident and how </a:t>
            </a:r>
            <a:r>
              <a:rPr lang="en-US" sz="2800" dirty="0"/>
              <a:t>he rebuilds his life, continues his college education, and pursues a career in sports broadcasting. This uplifting memoir sends messages of hope and of finding strength in a new future. </a:t>
            </a: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Grp="1" noChangeArrowheads="1"/>
          </p:cNvSpPr>
          <p:nvPr>
            <p:ph type="title"/>
          </p:nvPr>
        </p:nvSpPr>
        <p:spPr>
          <a:xfrm>
            <a:off x="0" y="152400"/>
            <a:ext cx="9144000" cy="1143000"/>
          </a:xfrm>
        </p:spPr>
        <p:txBody>
          <a:bodyPr/>
          <a:lstStyle/>
          <a:p>
            <a:r>
              <a:rPr lang="en-US" b="1" dirty="0" smtClean="0">
                <a:solidFill>
                  <a:schemeClr val="accent2">
                    <a:lumMod val="50000"/>
                  </a:schemeClr>
                </a:solidFill>
                <a:latin typeface="Albertus Extra Bold" pitchFamily="34" charset="0"/>
              </a:rPr>
              <a:t>A Black Hole is not a Hole</a:t>
            </a:r>
          </a:p>
        </p:txBody>
      </p:sp>
      <p:sp>
        <p:nvSpPr>
          <p:cNvPr id="27651" name="Rectangle 8"/>
          <p:cNvSpPr>
            <a:spLocks noChangeArrowheads="1"/>
          </p:cNvSpPr>
          <p:nvPr/>
        </p:nvSpPr>
        <p:spPr bwMode="auto">
          <a:xfrm>
            <a:off x="221055" y="5715000"/>
            <a:ext cx="5486400" cy="947738"/>
          </a:xfrm>
          <a:prstGeom prst="rect">
            <a:avLst/>
          </a:prstGeom>
          <a:noFill/>
          <a:ln w="9525">
            <a:noFill/>
            <a:miter lim="800000"/>
            <a:headEnd/>
            <a:tailEnd/>
          </a:ln>
        </p:spPr>
        <p:txBody>
          <a:bodyPr anchor="ctr"/>
          <a:lstStyle/>
          <a:p>
            <a:pPr algn="l"/>
            <a:r>
              <a:rPr lang="en-US" sz="3200" dirty="0">
                <a:solidFill>
                  <a:schemeClr val="accent2">
                    <a:lumMod val="50000"/>
                  </a:schemeClr>
                </a:solidFill>
              </a:rPr>
              <a:t>By</a:t>
            </a:r>
            <a:br>
              <a:rPr lang="en-US" sz="3200" dirty="0">
                <a:solidFill>
                  <a:schemeClr val="accent2">
                    <a:lumMod val="50000"/>
                  </a:schemeClr>
                </a:solidFill>
              </a:rPr>
            </a:br>
            <a:r>
              <a:rPr lang="en-US" sz="3200" dirty="0" smtClean="0">
                <a:solidFill>
                  <a:schemeClr val="accent2">
                    <a:lumMod val="50000"/>
                  </a:schemeClr>
                </a:solidFill>
              </a:rPr>
              <a:t>Carolyn </a:t>
            </a:r>
            <a:r>
              <a:rPr lang="en-US" sz="3200" dirty="0" err="1" smtClean="0">
                <a:solidFill>
                  <a:schemeClr val="accent2">
                    <a:lumMod val="50000"/>
                  </a:schemeClr>
                </a:solidFill>
              </a:rPr>
              <a:t>Cinami</a:t>
            </a:r>
            <a:r>
              <a:rPr lang="en-US" sz="3200" dirty="0" smtClean="0">
                <a:solidFill>
                  <a:schemeClr val="accent2">
                    <a:lumMod val="50000"/>
                  </a:schemeClr>
                </a:solidFill>
              </a:rPr>
              <a:t> </a:t>
            </a:r>
            <a:r>
              <a:rPr lang="en-US" sz="3200" dirty="0" err="1" smtClean="0">
                <a:solidFill>
                  <a:schemeClr val="accent2">
                    <a:lumMod val="50000"/>
                  </a:schemeClr>
                </a:solidFill>
              </a:rPr>
              <a:t>DeCristofano</a:t>
            </a:r>
            <a:endParaRPr lang="en-US" sz="4400" dirty="0">
              <a:solidFill>
                <a:schemeClr val="accent2">
                  <a:lumMod val="50000"/>
                </a:schemeClr>
              </a:solidFill>
              <a:latin typeface="Times New Roman" pitchFamily="18" charset="0"/>
            </a:endParaRPr>
          </a:p>
        </p:txBody>
      </p:sp>
      <p:pic>
        <p:nvPicPr>
          <p:cNvPr id="7" name="Content Placeholder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02744" y="1981200"/>
            <a:ext cx="2793953" cy="3616767"/>
          </a:xfrm>
        </p:spPr>
      </p:pic>
      <p:sp>
        <p:nvSpPr>
          <p:cNvPr id="2" name="Rectangle 1"/>
          <p:cNvSpPr/>
          <p:nvPr/>
        </p:nvSpPr>
        <p:spPr>
          <a:xfrm>
            <a:off x="3200400" y="1600200"/>
            <a:ext cx="5867400" cy="3970318"/>
          </a:xfrm>
          <a:prstGeom prst="rect">
            <a:avLst/>
          </a:prstGeom>
        </p:spPr>
        <p:txBody>
          <a:bodyPr wrap="square">
            <a:spAutoFit/>
          </a:bodyPr>
          <a:lstStyle/>
          <a:p>
            <a:pPr algn="l"/>
            <a:r>
              <a:rPr lang="en-US" sz="2800" dirty="0"/>
              <a:t>Ever wonder what a black hole is or was or how it came to be? </a:t>
            </a:r>
            <a:r>
              <a:rPr lang="en-US" sz="2800" dirty="0" smtClean="0"/>
              <a:t>Find </a:t>
            </a:r>
            <a:r>
              <a:rPr lang="en-US" sz="2800" dirty="0"/>
              <a:t>out what black holes are, what causes them, and how scientists first discovered them. Learn how astronomers find black holes, get to know our nearest black-hole neighbor, and take a journey that will literally s-t-r-e-t-c-h the mind.</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a:xfrm>
            <a:off x="-2263" y="76200"/>
            <a:ext cx="9144000" cy="1295400"/>
          </a:xfrm>
        </p:spPr>
        <p:txBody>
          <a:bodyPr/>
          <a:lstStyle/>
          <a:p>
            <a:r>
              <a:rPr lang="en-US" b="1" dirty="0" smtClean="0">
                <a:solidFill>
                  <a:srgbClr val="CC0000"/>
                </a:solidFill>
                <a:latin typeface="Albertus Extra Bold" pitchFamily="34" charset="0"/>
              </a:rPr>
              <a:t>Buddy</a:t>
            </a:r>
          </a:p>
        </p:txBody>
      </p:sp>
      <p:sp>
        <p:nvSpPr>
          <p:cNvPr id="17411" name="Rectangle 8"/>
          <p:cNvSpPr>
            <a:spLocks noChangeArrowheads="1"/>
          </p:cNvSpPr>
          <p:nvPr/>
        </p:nvSpPr>
        <p:spPr bwMode="auto">
          <a:xfrm>
            <a:off x="152400" y="5715000"/>
            <a:ext cx="3276600" cy="947738"/>
          </a:xfrm>
          <a:prstGeom prst="rect">
            <a:avLst/>
          </a:prstGeom>
          <a:noFill/>
          <a:ln w="9525">
            <a:noFill/>
            <a:miter lim="800000"/>
            <a:headEnd/>
            <a:tailEnd/>
          </a:ln>
        </p:spPr>
        <p:txBody>
          <a:bodyPr anchor="ctr"/>
          <a:lstStyle/>
          <a:p>
            <a:pPr algn="l"/>
            <a:r>
              <a:rPr lang="en-US" sz="3200" dirty="0" smtClean="0">
                <a:solidFill>
                  <a:srgbClr val="CC0000"/>
                </a:solidFill>
              </a:rPr>
              <a:t>By</a:t>
            </a:r>
            <a:br>
              <a:rPr lang="en-US" sz="3200" dirty="0" smtClean="0">
                <a:solidFill>
                  <a:srgbClr val="CC0000"/>
                </a:solidFill>
              </a:rPr>
            </a:br>
            <a:r>
              <a:rPr lang="en-US" sz="3200" dirty="0" smtClean="0">
                <a:solidFill>
                  <a:srgbClr val="CC0000"/>
                </a:solidFill>
              </a:rPr>
              <a:t>M. H. </a:t>
            </a:r>
            <a:r>
              <a:rPr lang="en-US" sz="3200" dirty="0" err="1" smtClean="0">
                <a:solidFill>
                  <a:srgbClr val="CC0000"/>
                </a:solidFill>
              </a:rPr>
              <a:t>Herlong</a:t>
            </a:r>
            <a:endParaRPr lang="en-US" sz="4400" dirty="0">
              <a:solidFill>
                <a:srgbClr val="CC0000"/>
              </a:solidFill>
              <a:latin typeface="Times New Roman" pitchFamily="18" charset="0"/>
            </a:endParaRP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0" y="1524000"/>
            <a:ext cx="2709851" cy="4105835"/>
          </a:xfrm>
        </p:spPr>
      </p:pic>
      <p:sp>
        <p:nvSpPr>
          <p:cNvPr id="2" name="Rectangle 1"/>
          <p:cNvSpPr/>
          <p:nvPr/>
        </p:nvSpPr>
        <p:spPr>
          <a:xfrm>
            <a:off x="3048000" y="1447800"/>
            <a:ext cx="6019800" cy="4832092"/>
          </a:xfrm>
          <a:prstGeom prst="rect">
            <a:avLst/>
          </a:prstGeom>
        </p:spPr>
        <p:txBody>
          <a:bodyPr wrap="square">
            <a:spAutoFit/>
          </a:bodyPr>
          <a:lstStyle/>
          <a:p>
            <a:pPr algn="l"/>
            <a:r>
              <a:rPr lang="en-US" sz="2800" dirty="0" smtClean="0"/>
              <a:t>Lil </a:t>
            </a:r>
            <a:r>
              <a:rPr lang="en-US" sz="2800" dirty="0"/>
              <a:t>T has dreamed of having his own dog for as long as he can remember. When he and his family accidently hit one on their way to </a:t>
            </a:r>
            <a:r>
              <a:rPr lang="en-US" sz="2800" dirty="0" smtClean="0"/>
              <a:t>church </a:t>
            </a:r>
            <a:r>
              <a:rPr lang="en-US" sz="2800" dirty="0" smtClean="0"/>
              <a:t>Buddy </a:t>
            </a:r>
            <a:r>
              <a:rPr lang="en-US" sz="2800" dirty="0"/>
              <a:t>turns out to be </a:t>
            </a:r>
            <a:r>
              <a:rPr lang="en-US" sz="2800" dirty="0" smtClean="0"/>
              <a:t>that dog.  Then Hurricane </a:t>
            </a:r>
            <a:r>
              <a:rPr lang="en-US" sz="2800" dirty="0"/>
              <a:t>Katrina comes to New Orleans and he must leave Buddy behind. After the storm, </a:t>
            </a:r>
            <a:r>
              <a:rPr lang="en-US" sz="2800" dirty="0" err="1"/>
              <a:t>Li'l</a:t>
            </a:r>
            <a:r>
              <a:rPr lang="en-US" sz="2800" dirty="0"/>
              <a:t> T and his father return home </a:t>
            </a:r>
            <a:r>
              <a:rPr lang="en-US" sz="2800" dirty="0" smtClean="0"/>
              <a:t>to find </a:t>
            </a:r>
            <a:r>
              <a:rPr lang="en-US" sz="2800" dirty="0"/>
              <a:t>Buddy gone. But </a:t>
            </a:r>
            <a:r>
              <a:rPr lang="en-US" sz="2800" dirty="0" err="1"/>
              <a:t>Li'l</a:t>
            </a:r>
            <a:r>
              <a:rPr lang="en-US" sz="2800" dirty="0"/>
              <a:t> T refuses to give up </a:t>
            </a:r>
            <a:r>
              <a:rPr lang="en-US" sz="2800" dirty="0" smtClean="0"/>
              <a:t>on finding </a:t>
            </a:r>
            <a:r>
              <a:rPr lang="en-US" sz="2800" dirty="0"/>
              <a:t>his best friend. </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a:xfrm>
            <a:off x="0" y="76200"/>
            <a:ext cx="9144000" cy="1371600"/>
          </a:xfrm>
        </p:spPr>
        <p:txBody>
          <a:bodyPr/>
          <a:lstStyle/>
          <a:p>
            <a:r>
              <a:rPr lang="en-US" b="1" dirty="0" smtClean="0">
                <a:solidFill>
                  <a:srgbClr val="996633"/>
                </a:solidFill>
                <a:latin typeface="Albertus Extra Bold" pitchFamily="34" charset="0"/>
              </a:rPr>
              <a:t>Cardboard</a:t>
            </a:r>
            <a:endParaRPr lang="en-US" sz="2800" b="1" dirty="0" smtClean="0">
              <a:solidFill>
                <a:srgbClr val="996633"/>
              </a:solidFill>
              <a:latin typeface="Albertus Extra Bold" pitchFamily="34" charset="0"/>
            </a:endParaRPr>
          </a:p>
        </p:txBody>
      </p:sp>
      <p:sp>
        <p:nvSpPr>
          <p:cNvPr id="22531" name="Rectangle 8"/>
          <p:cNvSpPr>
            <a:spLocks noChangeArrowheads="1"/>
          </p:cNvSpPr>
          <p:nvPr/>
        </p:nvSpPr>
        <p:spPr bwMode="auto">
          <a:xfrm>
            <a:off x="202949" y="5715000"/>
            <a:ext cx="3962400" cy="947737"/>
          </a:xfrm>
          <a:prstGeom prst="rect">
            <a:avLst/>
          </a:prstGeom>
          <a:noFill/>
          <a:ln w="9525">
            <a:noFill/>
            <a:miter lim="800000"/>
            <a:headEnd/>
            <a:tailEnd/>
          </a:ln>
        </p:spPr>
        <p:txBody>
          <a:bodyPr anchor="ctr"/>
          <a:lstStyle/>
          <a:p>
            <a:pPr algn="l"/>
            <a:r>
              <a:rPr lang="en-US" sz="3200" dirty="0">
                <a:solidFill>
                  <a:srgbClr val="996633"/>
                </a:solidFill>
              </a:rPr>
              <a:t>By</a:t>
            </a:r>
            <a:br>
              <a:rPr lang="en-US" sz="3200" dirty="0">
                <a:solidFill>
                  <a:srgbClr val="996633"/>
                </a:solidFill>
              </a:rPr>
            </a:br>
            <a:r>
              <a:rPr lang="en-US" sz="3200" dirty="0" smtClean="0">
                <a:solidFill>
                  <a:srgbClr val="996633"/>
                </a:solidFill>
              </a:rPr>
              <a:t>Doug </a:t>
            </a:r>
            <a:r>
              <a:rPr lang="en-US" sz="3200" dirty="0" err="1" smtClean="0">
                <a:solidFill>
                  <a:srgbClr val="996633"/>
                </a:solidFill>
              </a:rPr>
              <a:t>TenNapel</a:t>
            </a:r>
            <a:endParaRPr lang="en-US" sz="3200" dirty="0">
              <a:solidFill>
                <a:srgbClr val="996633"/>
              </a:solidFill>
            </a:endParaRPr>
          </a:p>
        </p:txBody>
      </p:sp>
      <p:pic>
        <p:nvPicPr>
          <p:cNvPr id="8" name="Content Placeholder 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2386" y="1524000"/>
            <a:ext cx="2727293" cy="4040434"/>
          </a:xfrm>
        </p:spPr>
      </p:pic>
      <p:sp>
        <p:nvSpPr>
          <p:cNvPr id="2" name="Rectangle 1"/>
          <p:cNvSpPr/>
          <p:nvPr/>
        </p:nvSpPr>
        <p:spPr>
          <a:xfrm>
            <a:off x="3124199" y="1362827"/>
            <a:ext cx="5943599" cy="4832092"/>
          </a:xfrm>
          <a:prstGeom prst="rect">
            <a:avLst/>
          </a:prstGeom>
        </p:spPr>
        <p:txBody>
          <a:bodyPr wrap="square">
            <a:spAutoFit/>
          </a:bodyPr>
          <a:lstStyle/>
          <a:p>
            <a:pPr algn="l"/>
            <a:r>
              <a:rPr lang="en-US" sz="2800" dirty="0"/>
              <a:t>Cam’s father is strapped for cash. The only thing he can afford for Cam’s birthday is a cardboard box from a mysterious man. T</a:t>
            </a:r>
            <a:r>
              <a:rPr lang="en-US" sz="2800" dirty="0" smtClean="0"/>
              <a:t>hey </a:t>
            </a:r>
            <a:r>
              <a:rPr lang="en-US" sz="2800" dirty="0"/>
              <a:t>find that the box is much more than they bargained for, with the power to make everything made from it come to </a:t>
            </a:r>
            <a:r>
              <a:rPr lang="en-US" sz="2800" dirty="0" smtClean="0"/>
              <a:t>life. Then </a:t>
            </a:r>
            <a:r>
              <a:rPr lang="en-US" sz="2800" dirty="0"/>
              <a:t>his neighbor Marcus takes the cardboard </a:t>
            </a:r>
            <a:r>
              <a:rPr lang="en-US" sz="2800" dirty="0" smtClean="0"/>
              <a:t>box and makes evil </a:t>
            </a:r>
            <a:r>
              <a:rPr lang="en-US" sz="2800" dirty="0"/>
              <a:t>creations that threaten to destroy them all. </a:t>
            </a: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0" y="76200"/>
            <a:ext cx="9144000" cy="1143000"/>
          </a:xfrm>
        </p:spPr>
        <p:txBody>
          <a:bodyPr/>
          <a:lstStyle/>
          <a:p>
            <a:r>
              <a:rPr lang="en-US" b="1" dirty="0" smtClean="0">
                <a:solidFill>
                  <a:srgbClr val="000066"/>
                </a:solidFill>
                <a:latin typeface="Albertus Extra Bold" pitchFamily="34" charset="0"/>
              </a:rPr>
              <a:t>Double</a:t>
            </a:r>
          </a:p>
        </p:txBody>
      </p:sp>
      <p:sp>
        <p:nvSpPr>
          <p:cNvPr id="23555" name="Rectangle 8"/>
          <p:cNvSpPr>
            <a:spLocks noChangeArrowheads="1"/>
          </p:cNvSpPr>
          <p:nvPr/>
        </p:nvSpPr>
        <p:spPr bwMode="auto">
          <a:xfrm>
            <a:off x="199176" y="5715000"/>
            <a:ext cx="3962400" cy="947738"/>
          </a:xfrm>
          <a:prstGeom prst="rect">
            <a:avLst/>
          </a:prstGeom>
          <a:noFill/>
          <a:ln w="9525">
            <a:noFill/>
            <a:miter lim="800000"/>
            <a:headEnd/>
            <a:tailEnd/>
          </a:ln>
        </p:spPr>
        <p:txBody>
          <a:bodyPr anchor="ctr"/>
          <a:lstStyle/>
          <a:p>
            <a:pPr algn="l"/>
            <a:r>
              <a:rPr lang="en-US" sz="3200" dirty="0">
                <a:solidFill>
                  <a:srgbClr val="000066"/>
                </a:solidFill>
              </a:rPr>
              <a:t>By</a:t>
            </a:r>
            <a:br>
              <a:rPr lang="en-US" sz="3200" dirty="0">
                <a:solidFill>
                  <a:srgbClr val="000066"/>
                </a:solidFill>
              </a:rPr>
            </a:br>
            <a:r>
              <a:rPr lang="en-US" sz="3200" dirty="0" smtClean="0">
                <a:solidFill>
                  <a:srgbClr val="000066"/>
                </a:solidFill>
              </a:rPr>
              <a:t>Jenny Valentine</a:t>
            </a:r>
            <a:endParaRPr lang="en-US" sz="3200" dirty="0">
              <a:solidFill>
                <a:srgbClr val="000066"/>
              </a:solidFill>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00685" y="1676400"/>
            <a:ext cx="2532790" cy="3827894"/>
          </a:xfrm>
          <a:ln>
            <a:solidFill>
              <a:srgbClr val="00B050"/>
            </a:solidFill>
          </a:ln>
        </p:spPr>
      </p:pic>
      <p:sp>
        <p:nvSpPr>
          <p:cNvPr id="2" name="Rectangle 1"/>
          <p:cNvSpPr/>
          <p:nvPr/>
        </p:nvSpPr>
        <p:spPr>
          <a:xfrm>
            <a:off x="2971800" y="1295400"/>
            <a:ext cx="6096000" cy="4832092"/>
          </a:xfrm>
          <a:prstGeom prst="rect">
            <a:avLst/>
          </a:prstGeom>
        </p:spPr>
        <p:txBody>
          <a:bodyPr wrap="square">
            <a:spAutoFit/>
          </a:bodyPr>
          <a:lstStyle/>
          <a:p>
            <a:pPr algn="l"/>
            <a:r>
              <a:rPr lang="en-US" sz="2800" dirty="0"/>
              <a:t>When the sixteen-year-old runaway Chap is mistaken for a missing boy named </a:t>
            </a:r>
            <a:r>
              <a:rPr lang="en-US" sz="2800" dirty="0" err="1"/>
              <a:t>Cassiel</a:t>
            </a:r>
            <a:r>
              <a:rPr lang="en-US" sz="2800" dirty="0"/>
              <a:t>, his life changes dramatically. Chap takes on </a:t>
            </a:r>
            <a:r>
              <a:rPr lang="en-US" sz="2800" dirty="0" err="1"/>
              <a:t>Cassiel's</a:t>
            </a:r>
            <a:r>
              <a:rPr lang="en-US" sz="2800" dirty="0"/>
              <a:t> identity, gaining the family and friends he's always dreamed of having. But becoming someone else isn't as easy as he hoped—and Chap isn't the only one hiding a secret. </a:t>
            </a:r>
            <a:r>
              <a:rPr lang="en-US" sz="2800" dirty="0" smtClean="0"/>
              <a:t>After </a:t>
            </a:r>
            <a:r>
              <a:rPr lang="en-US" sz="2800" dirty="0"/>
              <a:t>all, you can't just steal a life and expect to get away with it</a:t>
            </a:r>
            <a:r>
              <a:rPr lang="en-US" sz="2800" dirty="0" smtClean="0"/>
              <a:t>.</a:t>
            </a:r>
            <a:endParaRPr lang="en-US" sz="2800" dirty="0"/>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0" y="76200"/>
            <a:ext cx="9144000" cy="1143000"/>
          </a:xfrm>
        </p:spPr>
        <p:txBody>
          <a:bodyPr/>
          <a:lstStyle/>
          <a:p>
            <a:r>
              <a:rPr lang="en-US" b="1" dirty="0" smtClean="0">
                <a:solidFill>
                  <a:srgbClr val="0099CC"/>
                </a:solidFill>
                <a:latin typeface="Albertus Extra Bold" pitchFamily="34" charset="0"/>
              </a:rPr>
              <a:t>Eye of the Storm</a:t>
            </a:r>
          </a:p>
        </p:txBody>
      </p:sp>
      <p:sp>
        <p:nvSpPr>
          <p:cNvPr id="23555" name="Rectangle 8"/>
          <p:cNvSpPr>
            <a:spLocks noChangeArrowheads="1"/>
          </p:cNvSpPr>
          <p:nvPr/>
        </p:nvSpPr>
        <p:spPr bwMode="auto">
          <a:xfrm>
            <a:off x="152400" y="5715000"/>
            <a:ext cx="3962400" cy="947738"/>
          </a:xfrm>
          <a:prstGeom prst="rect">
            <a:avLst/>
          </a:prstGeom>
          <a:noFill/>
          <a:ln w="9525">
            <a:noFill/>
            <a:miter lim="800000"/>
            <a:headEnd/>
            <a:tailEnd/>
          </a:ln>
        </p:spPr>
        <p:txBody>
          <a:bodyPr anchor="ctr"/>
          <a:lstStyle/>
          <a:p>
            <a:pPr algn="l"/>
            <a:r>
              <a:rPr lang="en-US" sz="3200" dirty="0">
                <a:solidFill>
                  <a:srgbClr val="0099CC"/>
                </a:solidFill>
              </a:rPr>
              <a:t>By</a:t>
            </a:r>
            <a:br>
              <a:rPr lang="en-US" sz="3200" dirty="0">
                <a:solidFill>
                  <a:srgbClr val="0099CC"/>
                </a:solidFill>
              </a:rPr>
            </a:br>
            <a:r>
              <a:rPr lang="en-US" sz="3200" dirty="0" smtClean="0">
                <a:solidFill>
                  <a:srgbClr val="0099CC"/>
                </a:solidFill>
              </a:rPr>
              <a:t>Kate </a:t>
            </a:r>
            <a:r>
              <a:rPr lang="en-US" sz="3200" dirty="0" err="1" smtClean="0">
                <a:solidFill>
                  <a:srgbClr val="0099CC"/>
                </a:solidFill>
              </a:rPr>
              <a:t>Messner</a:t>
            </a:r>
            <a:endParaRPr lang="en-US" sz="3200" dirty="0">
              <a:solidFill>
                <a:srgbClr val="0099CC"/>
              </a:solidFill>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8600" y="1676400"/>
            <a:ext cx="2532790" cy="3837561"/>
          </a:xfrm>
          <a:ln>
            <a:solidFill>
              <a:srgbClr val="00B050"/>
            </a:solidFill>
          </a:ln>
        </p:spPr>
      </p:pic>
      <p:sp>
        <p:nvSpPr>
          <p:cNvPr id="3" name="Rectangle 2"/>
          <p:cNvSpPr/>
          <p:nvPr/>
        </p:nvSpPr>
        <p:spPr>
          <a:xfrm>
            <a:off x="2971800" y="1295400"/>
            <a:ext cx="6096000" cy="5262979"/>
          </a:xfrm>
          <a:prstGeom prst="rect">
            <a:avLst/>
          </a:prstGeom>
        </p:spPr>
        <p:txBody>
          <a:bodyPr wrap="square">
            <a:spAutoFit/>
          </a:bodyPr>
          <a:lstStyle/>
          <a:p>
            <a:pPr algn="l"/>
            <a:r>
              <a:rPr lang="en-US" sz="2800" dirty="0" smtClean="0"/>
              <a:t>In the </a:t>
            </a:r>
            <a:r>
              <a:rPr lang="en-US" sz="2800" dirty="0"/>
              <a:t>future, huge </a:t>
            </a:r>
            <a:r>
              <a:rPr lang="en-US" sz="2800" dirty="0" smtClean="0"/>
              <a:t>tornadoes have </a:t>
            </a:r>
            <a:r>
              <a:rPr lang="en-US" sz="2800" dirty="0"/>
              <a:t>become a part of everyday life.  Thirteen-year-old </a:t>
            </a:r>
            <a:r>
              <a:rPr lang="en-US" sz="2800" dirty="0" smtClean="0"/>
              <a:t>Jaden </a:t>
            </a:r>
            <a:r>
              <a:rPr lang="en-US" sz="2800" dirty="0"/>
              <a:t>is sent to spend the summer with her </a:t>
            </a:r>
            <a:r>
              <a:rPr lang="en-US" sz="2800" dirty="0" smtClean="0"/>
              <a:t>scientist father who </a:t>
            </a:r>
            <a:r>
              <a:rPr lang="en-US" sz="2800" dirty="0"/>
              <a:t>has made a fortune developing </a:t>
            </a:r>
            <a:r>
              <a:rPr lang="en-US" sz="2800" dirty="0" smtClean="0"/>
              <a:t>a fancy </a:t>
            </a:r>
            <a:r>
              <a:rPr lang="en-US" sz="2800" dirty="0"/>
              <a:t>neighborhood that no tornado can touch. </a:t>
            </a:r>
            <a:r>
              <a:rPr lang="en-US" sz="2800" dirty="0" smtClean="0"/>
              <a:t>Jaden </a:t>
            </a:r>
            <a:r>
              <a:rPr lang="en-US" sz="2800" dirty="0"/>
              <a:t>and her new friends </a:t>
            </a:r>
            <a:r>
              <a:rPr lang="en-US" sz="2800" dirty="0" smtClean="0"/>
              <a:t>soon </a:t>
            </a:r>
            <a:r>
              <a:rPr lang="en-US" sz="2800" dirty="0"/>
              <a:t>discover that guaranteed safety comes at a high cost, leaving Jaden to decide if uncovering the truth is worth betraying her father.</a:t>
            </a:r>
          </a:p>
        </p:txBody>
      </p:sp>
    </p:spTree>
    <p:extLst>
      <p:ext uri="{BB962C8B-B14F-4D97-AF65-F5344CB8AC3E}">
        <p14:creationId xmlns:p14="http://schemas.microsoft.com/office/powerpoint/2010/main" val="2411363587"/>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Grp="1" noChangeArrowheads="1"/>
          </p:cNvSpPr>
          <p:nvPr>
            <p:ph type="title"/>
          </p:nvPr>
        </p:nvSpPr>
        <p:spPr>
          <a:xfrm>
            <a:off x="0" y="76200"/>
            <a:ext cx="9144000" cy="1143000"/>
          </a:xfrm>
        </p:spPr>
        <p:txBody>
          <a:bodyPr/>
          <a:lstStyle/>
          <a:p>
            <a:r>
              <a:rPr lang="en-US" b="1" dirty="0" smtClean="0">
                <a:solidFill>
                  <a:srgbClr val="FFCC00"/>
                </a:solidFill>
                <a:latin typeface="Albertus Extra Bold" pitchFamily="34" charset="0"/>
              </a:rPr>
              <a:t>The False Prince</a:t>
            </a:r>
          </a:p>
        </p:txBody>
      </p:sp>
      <p:sp>
        <p:nvSpPr>
          <p:cNvPr id="26627" name="Rectangle 8"/>
          <p:cNvSpPr>
            <a:spLocks noChangeArrowheads="1"/>
          </p:cNvSpPr>
          <p:nvPr/>
        </p:nvSpPr>
        <p:spPr bwMode="auto">
          <a:xfrm>
            <a:off x="152400" y="5715000"/>
            <a:ext cx="4495800" cy="947738"/>
          </a:xfrm>
          <a:prstGeom prst="rect">
            <a:avLst/>
          </a:prstGeom>
          <a:noFill/>
          <a:ln w="9525">
            <a:noFill/>
            <a:miter lim="800000"/>
            <a:headEnd/>
            <a:tailEnd/>
          </a:ln>
        </p:spPr>
        <p:txBody>
          <a:bodyPr anchor="ctr"/>
          <a:lstStyle/>
          <a:p>
            <a:pPr algn="l"/>
            <a:r>
              <a:rPr lang="en-US" sz="3200" dirty="0">
                <a:solidFill>
                  <a:srgbClr val="FFCC00"/>
                </a:solidFill>
              </a:rPr>
              <a:t>By</a:t>
            </a:r>
            <a:br>
              <a:rPr lang="en-US" sz="3200" dirty="0">
                <a:solidFill>
                  <a:srgbClr val="FFCC00"/>
                </a:solidFill>
              </a:rPr>
            </a:br>
            <a:r>
              <a:rPr lang="en-US" sz="3200" dirty="0" smtClean="0">
                <a:solidFill>
                  <a:srgbClr val="FFCC00"/>
                </a:solidFill>
              </a:rPr>
              <a:t>Jennifer A. Nielsen</a:t>
            </a:r>
            <a:endParaRPr lang="en-US" sz="4400" dirty="0">
              <a:solidFill>
                <a:srgbClr val="FFCC00"/>
              </a:solidFill>
              <a:latin typeface="Times New Roman" pitchFamily="18" charset="0"/>
            </a:endParaRPr>
          </a:p>
        </p:txBody>
      </p:sp>
      <p:pic>
        <p:nvPicPr>
          <p:cNvPr id="9" name="Content Placeholder 8"/>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52400" y="1772453"/>
            <a:ext cx="2501497" cy="3790147"/>
          </a:xfrm>
          <a:ln w="9525" cmpd="sng"/>
        </p:spPr>
      </p:pic>
      <p:sp>
        <p:nvSpPr>
          <p:cNvPr id="5" name="TextBox 4"/>
          <p:cNvSpPr txBox="1"/>
          <p:nvPr/>
        </p:nvSpPr>
        <p:spPr>
          <a:xfrm>
            <a:off x="2895600" y="1295400"/>
            <a:ext cx="6096000" cy="954107"/>
          </a:xfrm>
          <a:prstGeom prst="rect">
            <a:avLst/>
          </a:prstGeom>
          <a:noFill/>
        </p:spPr>
        <p:txBody>
          <a:bodyPr wrap="square" rtlCol="0">
            <a:spAutoFit/>
          </a:bodyPr>
          <a:lstStyle/>
          <a:p>
            <a:pPr algn="l"/>
            <a:endParaRPr lang="en-US" sz="2800" dirty="0" smtClean="0"/>
          </a:p>
          <a:p>
            <a:pPr algn="l"/>
            <a:endParaRPr lang="en-US" sz="2800" dirty="0"/>
          </a:p>
        </p:txBody>
      </p:sp>
      <p:sp>
        <p:nvSpPr>
          <p:cNvPr id="2" name="Rectangle 1"/>
          <p:cNvSpPr/>
          <p:nvPr/>
        </p:nvSpPr>
        <p:spPr>
          <a:xfrm>
            <a:off x="2895600" y="1066800"/>
            <a:ext cx="6172200" cy="5693866"/>
          </a:xfrm>
          <a:prstGeom prst="rect">
            <a:avLst/>
          </a:prstGeom>
        </p:spPr>
        <p:txBody>
          <a:bodyPr wrap="square">
            <a:spAutoFit/>
          </a:bodyPr>
          <a:lstStyle/>
          <a:p>
            <a:pPr algn="l"/>
            <a:r>
              <a:rPr lang="en-US" sz="2800" dirty="0"/>
              <a:t>The king, queen, and royal prince of </a:t>
            </a:r>
            <a:r>
              <a:rPr lang="en-US" sz="2800" dirty="0" err="1"/>
              <a:t>Carthya</a:t>
            </a:r>
            <a:r>
              <a:rPr lang="en-US" sz="2800" dirty="0"/>
              <a:t> are dead. The younger prince has been presumed dead for four years.  Conner, a nobleman of the court, comes up with a devious plan </a:t>
            </a:r>
            <a:r>
              <a:rPr lang="en-US" sz="2800" dirty="0" smtClean="0"/>
              <a:t>to find an orphan boy to impersonate </a:t>
            </a:r>
            <a:r>
              <a:rPr lang="en-US" sz="2800" dirty="0"/>
              <a:t>the king’s long-lost </a:t>
            </a:r>
            <a:r>
              <a:rPr lang="en-US" sz="2800" dirty="0" smtClean="0"/>
              <a:t>son.  Four </a:t>
            </a:r>
            <a:r>
              <a:rPr lang="en-US" sz="2800" dirty="0"/>
              <a:t>orphans are recruited to compete for the role, including a defiant boy named </a:t>
            </a:r>
            <a:r>
              <a:rPr lang="en-US" sz="2800" dirty="0" smtClean="0"/>
              <a:t>Sage who must </a:t>
            </a:r>
            <a:r>
              <a:rPr lang="en-US" sz="2800" dirty="0"/>
              <a:t>be chosen to play the prince or he will certainly be killed. </a:t>
            </a:r>
          </a:p>
          <a:p>
            <a:pPr algn="l"/>
            <a:endParaRPr lang="en-US" sz="2800" dirty="0"/>
          </a:p>
        </p:txBody>
      </p:sp>
    </p:spTree>
  </p:cSld>
  <p:clrMapOvr>
    <a:masterClrMapping/>
  </p:clrMapOvr>
  <p:transition spd="slow"/>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4000" b="0" i="0" u="none" strike="noStrike" cap="none" normalizeH="0" baseline="0" smtClean="0">
            <a:ln>
              <a:noFill/>
            </a:ln>
            <a:solidFill>
              <a:schemeClr val="tx1"/>
            </a:solidFill>
            <a:effectLst/>
            <a:latin typeface="Albertus Extra Bold"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1856</TotalTime>
  <Words>770</Words>
  <Application>Microsoft Office PowerPoint</Application>
  <PresentationFormat>On-screen Show (4:3)</PresentationFormat>
  <Paragraphs>33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Default Design</vt:lpstr>
      <vt:lpstr>Louisiana Young Readers’ Choice Award</vt:lpstr>
      <vt:lpstr>Anyway* *A Story About Me With 138 Footnotes, 27 Exaggerations, and 1 Plate of Spaghetti</vt:lpstr>
      <vt:lpstr>Believe The Victorious Story of Eric LeGrand</vt:lpstr>
      <vt:lpstr>A Black Hole is not a Hole</vt:lpstr>
      <vt:lpstr>Buddy</vt:lpstr>
      <vt:lpstr>Cardboard</vt:lpstr>
      <vt:lpstr>Double</vt:lpstr>
      <vt:lpstr>Eye of the Storm</vt:lpstr>
      <vt:lpstr>The False Prince</vt:lpstr>
      <vt:lpstr>The Last Dragonslayer</vt:lpstr>
      <vt:lpstr>Liar and Spy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Kirsten M. Steintrager</dc:creator>
  <cp:lastModifiedBy>Kirsten Steintrager</cp:lastModifiedBy>
  <cp:revision>145</cp:revision>
  <dcterms:created xsi:type="dcterms:W3CDTF">2005-05-21T18:10:15Z</dcterms:created>
  <dcterms:modified xsi:type="dcterms:W3CDTF">2014-01-16T19:00:48Z</dcterms:modified>
</cp:coreProperties>
</file>