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71" r:id="rId2"/>
    <p:sldId id="289" r:id="rId3"/>
    <p:sldId id="290" r:id="rId4"/>
    <p:sldId id="276" r:id="rId5"/>
    <p:sldId id="277" r:id="rId6"/>
    <p:sldId id="283" r:id="rId7"/>
    <p:sldId id="281" r:id="rId8"/>
    <p:sldId id="292" r:id="rId9"/>
    <p:sldId id="278" r:id="rId10"/>
    <p:sldId id="272" r:id="rId11"/>
    <p:sldId id="291" r:id="rId12"/>
    <p:sldId id="293" r:id="rId13"/>
    <p:sldId id="294" r:id="rId14"/>
  </p:sldIdLst>
  <p:sldSz cx="9144000" cy="6858000" type="screen4x3"/>
  <p:notesSz cx="9296400" cy="7010400"/>
  <p:defaultTextStyle>
    <a:defPPr>
      <a:defRPr lang="en-US"/>
    </a:defPPr>
    <a:lvl1pPr algn="ctr" rtl="0" eaLnBrk="0" fontAlgn="base" hangingPunct="0">
      <a:spcBef>
        <a:spcPct val="0"/>
      </a:spcBef>
      <a:spcAft>
        <a:spcPct val="0"/>
      </a:spcAft>
      <a:defRPr sz="4000" kern="1200">
        <a:solidFill>
          <a:schemeClr val="tx1"/>
        </a:solidFill>
        <a:latin typeface="Albertus Extra Bold" pitchFamily="34" charset="0"/>
        <a:ea typeface="+mn-ea"/>
        <a:cs typeface="+mn-cs"/>
      </a:defRPr>
    </a:lvl1pPr>
    <a:lvl2pPr marL="457200" algn="ctr" rtl="0" eaLnBrk="0" fontAlgn="base" hangingPunct="0">
      <a:spcBef>
        <a:spcPct val="0"/>
      </a:spcBef>
      <a:spcAft>
        <a:spcPct val="0"/>
      </a:spcAft>
      <a:defRPr sz="4000" kern="1200">
        <a:solidFill>
          <a:schemeClr val="tx1"/>
        </a:solidFill>
        <a:latin typeface="Albertus Extra Bold" pitchFamily="34" charset="0"/>
        <a:ea typeface="+mn-ea"/>
        <a:cs typeface="+mn-cs"/>
      </a:defRPr>
    </a:lvl2pPr>
    <a:lvl3pPr marL="914400" algn="ctr" rtl="0" eaLnBrk="0" fontAlgn="base" hangingPunct="0">
      <a:spcBef>
        <a:spcPct val="0"/>
      </a:spcBef>
      <a:spcAft>
        <a:spcPct val="0"/>
      </a:spcAft>
      <a:defRPr sz="4000" kern="1200">
        <a:solidFill>
          <a:schemeClr val="tx1"/>
        </a:solidFill>
        <a:latin typeface="Albertus Extra Bold" pitchFamily="34" charset="0"/>
        <a:ea typeface="+mn-ea"/>
        <a:cs typeface="+mn-cs"/>
      </a:defRPr>
    </a:lvl3pPr>
    <a:lvl4pPr marL="1371600" algn="ctr" rtl="0" eaLnBrk="0" fontAlgn="base" hangingPunct="0">
      <a:spcBef>
        <a:spcPct val="0"/>
      </a:spcBef>
      <a:spcAft>
        <a:spcPct val="0"/>
      </a:spcAft>
      <a:defRPr sz="4000" kern="1200">
        <a:solidFill>
          <a:schemeClr val="tx1"/>
        </a:solidFill>
        <a:latin typeface="Albertus Extra Bold" pitchFamily="34" charset="0"/>
        <a:ea typeface="+mn-ea"/>
        <a:cs typeface="+mn-cs"/>
      </a:defRPr>
    </a:lvl4pPr>
    <a:lvl5pPr marL="1828800" algn="ctr" rtl="0" eaLnBrk="0" fontAlgn="base" hangingPunct="0">
      <a:spcBef>
        <a:spcPct val="0"/>
      </a:spcBef>
      <a:spcAft>
        <a:spcPct val="0"/>
      </a:spcAft>
      <a:defRPr sz="4000" kern="1200">
        <a:solidFill>
          <a:schemeClr val="tx1"/>
        </a:solidFill>
        <a:latin typeface="Albertus Extra Bold" pitchFamily="34" charset="0"/>
        <a:ea typeface="+mn-ea"/>
        <a:cs typeface="+mn-cs"/>
      </a:defRPr>
    </a:lvl5pPr>
    <a:lvl6pPr marL="2286000" algn="l" defTabSz="914400" rtl="0" eaLnBrk="1" latinLnBrk="0" hangingPunct="1">
      <a:defRPr sz="4000" kern="1200">
        <a:solidFill>
          <a:schemeClr val="tx1"/>
        </a:solidFill>
        <a:latin typeface="Albertus Extra Bold" pitchFamily="34" charset="0"/>
        <a:ea typeface="+mn-ea"/>
        <a:cs typeface="+mn-cs"/>
      </a:defRPr>
    </a:lvl6pPr>
    <a:lvl7pPr marL="2743200" algn="l" defTabSz="914400" rtl="0" eaLnBrk="1" latinLnBrk="0" hangingPunct="1">
      <a:defRPr sz="4000" kern="1200">
        <a:solidFill>
          <a:schemeClr val="tx1"/>
        </a:solidFill>
        <a:latin typeface="Albertus Extra Bold" pitchFamily="34" charset="0"/>
        <a:ea typeface="+mn-ea"/>
        <a:cs typeface="+mn-cs"/>
      </a:defRPr>
    </a:lvl7pPr>
    <a:lvl8pPr marL="3200400" algn="l" defTabSz="914400" rtl="0" eaLnBrk="1" latinLnBrk="0" hangingPunct="1">
      <a:defRPr sz="4000" kern="1200">
        <a:solidFill>
          <a:schemeClr val="tx1"/>
        </a:solidFill>
        <a:latin typeface="Albertus Extra Bold" pitchFamily="34" charset="0"/>
        <a:ea typeface="+mn-ea"/>
        <a:cs typeface="+mn-cs"/>
      </a:defRPr>
    </a:lvl8pPr>
    <a:lvl9pPr marL="3657600" algn="l" defTabSz="914400" rtl="0" eaLnBrk="1" latinLnBrk="0" hangingPunct="1">
      <a:defRPr sz="4000" kern="1200">
        <a:solidFill>
          <a:schemeClr val="tx1"/>
        </a:solidFill>
        <a:latin typeface="Albertus Extra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CC"/>
    <a:srgbClr val="33CCCC"/>
    <a:srgbClr val="006699"/>
    <a:srgbClr val="000066"/>
    <a:srgbClr val="006600"/>
    <a:srgbClr val="FFCC00"/>
    <a:srgbClr val="996633"/>
    <a:srgbClr val="FF50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81F21B27-69EB-4628-80E6-9300112CABB8}" type="datetimeFigureOut">
              <a:rPr lang="en-US" smtClean="0"/>
              <a:pPr/>
              <a:t>4/17/2014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17127560-3B86-4B7E-9856-F60DB03C9642}" type="slidenum">
              <a:rPr lang="en-US" smtClean="0"/>
              <a:pPr/>
              <a:t>‹#›</a:t>
            </a:fld>
            <a:endParaRPr lang="en-US"/>
          </a:p>
        </p:txBody>
      </p:sp>
    </p:spTree>
    <p:extLst>
      <p:ext uri="{BB962C8B-B14F-4D97-AF65-F5344CB8AC3E}">
        <p14:creationId xmlns:p14="http://schemas.microsoft.com/office/powerpoint/2010/main" val="3676016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4339" name="Rectangle 3"/>
          <p:cNvSpPr>
            <a:spLocks noGrp="1" noChangeArrowheads="1"/>
          </p:cNvSpPr>
          <p:nvPr>
            <p:ph type="dt" idx="1"/>
          </p:nvPr>
        </p:nvSpPr>
        <p:spPr bwMode="auto">
          <a:xfrm>
            <a:off x="526796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1239520" y="3329940"/>
            <a:ext cx="681736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4343" name="Rectangle 7"/>
          <p:cNvSpPr>
            <a:spLocks noGrp="1" noChangeArrowheads="1"/>
          </p:cNvSpPr>
          <p:nvPr>
            <p:ph type="sldNum" sz="quarter" idx="5"/>
          </p:nvPr>
        </p:nvSpPr>
        <p:spPr bwMode="auto">
          <a:xfrm>
            <a:off x="5267960" y="6659880"/>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BEAA37DE-66E4-4DBD-95F0-FFFBE174DC34}" type="slidenum">
              <a:rPr lang="en-US"/>
              <a:pPr>
                <a:defRPr/>
              </a:pPr>
              <a:t>‹#›</a:t>
            </a:fld>
            <a:endParaRPr lang="en-US"/>
          </a:p>
        </p:txBody>
      </p:sp>
    </p:spTree>
    <p:extLst>
      <p:ext uri="{BB962C8B-B14F-4D97-AF65-F5344CB8AC3E}">
        <p14:creationId xmlns:p14="http://schemas.microsoft.com/office/powerpoint/2010/main" val="538923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Small Medium at Large </a:t>
            </a:r>
            <a:r>
              <a:rPr lang="en-US" sz="1200" kern="1200" dirty="0" smtClean="0">
                <a:solidFill>
                  <a:schemeClr val="tx1"/>
                </a:solidFill>
                <a:effectLst/>
                <a:latin typeface="+mn-lt"/>
                <a:ea typeface="+mn-ea"/>
                <a:cs typeface="+mn-cs"/>
              </a:rPr>
              <a:t>by Joanne Levy</a:t>
            </a:r>
          </a:p>
          <a:p>
            <a:r>
              <a:rPr lang="en-US" sz="1200" kern="1200" dirty="0" err="1" smtClean="0">
                <a:solidFill>
                  <a:schemeClr val="tx1"/>
                </a:solidFill>
                <a:effectLst/>
                <a:latin typeface="+mn-lt"/>
                <a:ea typeface="+mn-ea"/>
                <a:cs typeface="+mn-cs"/>
              </a:rPr>
              <a:t>Lilah</a:t>
            </a:r>
            <a:r>
              <a:rPr lang="en-US" sz="1200" kern="1200" dirty="0" smtClean="0">
                <a:solidFill>
                  <a:schemeClr val="tx1"/>
                </a:solidFill>
                <a:effectLst/>
                <a:latin typeface="+mn-lt"/>
                <a:ea typeface="+mn-ea"/>
                <a:cs typeface="+mn-cs"/>
              </a:rPr>
              <a:t> Bloom is minding her own business when she’s struck by lightning at her mother’s wedding—it wasn’t even raining yet. When she wakes up, she’s totally fine, but her Bubby Dora has a lot more to say than she had the day before. Of course, Bubby Dora’s been dead for four years; she probably shouldn’t be telling </a:t>
            </a:r>
            <a:r>
              <a:rPr lang="en-US" sz="1200" kern="1200" dirty="0" err="1" smtClean="0">
                <a:solidFill>
                  <a:schemeClr val="tx1"/>
                </a:solidFill>
                <a:effectLst/>
                <a:latin typeface="+mn-lt"/>
                <a:ea typeface="+mn-ea"/>
                <a:cs typeface="+mn-cs"/>
              </a:rPr>
              <a:t>Lilah</a:t>
            </a:r>
            <a:r>
              <a:rPr lang="en-US" sz="1200" kern="1200" dirty="0" smtClean="0">
                <a:solidFill>
                  <a:schemeClr val="tx1"/>
                </a:solidFill>
                <a:effectLst/>
                <a:latin typeface="+mn-lt"/>
                <a:ea typeface="+mn-ea"/>
                <a:cs typeface="+mn-cs"/>
              </a:rPr>
              <a:t> anything. </a:t>
            </a:r>
          </a:p>
          <a:p>
            <a:r>
              <a:rPr lang="en-US" sz="1200" kern="1200" dirty="0" err="1" smtClean="0">
                <a:solidFill>
                  <a:schemeClr val="tx1"/>
                </a:solidFill>
                <a:effectLst/>
                <a:latin typeface="+mn-lt"/>
                <a:ea typeface="+mn-ea"/>
                <a:cs typeface="+mn-cs"/>
              </a:rPr>
              <a:t>Lilah’s</a:t>
            </a:r>
            <a:r>
              <a:rPr lang="en-US" sz="1200" kern="1200" dirty="0" smtClean="0">
                <a:solidFill>
                  <a:schemeClr val="tx1"/>
                </a:solidFill>
                <a:effectLst/>
                <a:latin typeface="+mn-lt"/>
                <a:ea typeface="+mn-ea"/>
                <a:cs typeface="+mn-cs"/>
              </a:rPr>
              <a:t> grandmother enlists </a:t>
            </a:r>
            <a:r>
              <a:rPr lang="en-US" sz="1200" kern="1200" dirty="0" err="1" smtClean="0">
                <a:solidFill>
                  <a:schemeClr val="tx1"/>
                </a:solidFill>
                <a:effectLst/>
                <a:latin typeface="+mn-lt"/>
                <a:ea typeface="+mn-ea"/>
                <a:cs typeface="+mn-cs"/>
              </a:rPr>
              <a:t>Lilah’s</a:t>
            </a:r>
            <a:r>
              <a:rPr lang="en-US" sz="1200" kern="1200" dirty="0" smtClean="0">
                <a:solidFill>
                  <a:schemeClr val="tx1"/>
                </a:solidFill>
                <a:effectLst/>
                <a:latin typeface="+mn-lt"/>
                <a:ea typeface="+mn-ea"/>
                <a:cs typeface="+mn-cs"/>
              </a:rPr>
              <a:t> help to get her father dating again. But that’s not the only ghost </a:t>
            </a:r>
            <a:r>
              <a:rPr lang="en-US" sz="1200" kern="1200" dirty="0" err="1" smtClean="0">
                <a:solidFill>
                  <a:schemeClr val="tx1"/>
                </a:solidFill>
                <a:effectLst/>
                <a:latin typeface="+mn-lt"/>
                <a:ea typeface="+mn-ea"/>
                <a:cs typeface="+mn-cs"/>
              </a:rPr>
              <a:t>Lilah</a:t>
            </a:r>
            <a:r>
              <a:rPr lang="en-US" sz="1200" kern="1200" dirty="0" smtClean="0">
                <a:solidFill>
                  <a:schemeClr val="tx1"/>
                </a:solidFill>
                <a:effectLst/>
                <a:latin typeface="+mn-lt"/>
                <a:ea typeface="+mn-ea"/>
                <a:cs typeface="+mn-cs"/>
              </a:rPr>
              <a:t> can see. Spirits of total strangers are coming up to her and asking for help with their unfinished business, including the ghost of her crush’s father. It’s up to </a:t>
            </a:r>
            <a:r>
              <a:rPr lang="en-US" sz="1200" kern="1200" dirty="0" err="1" smtClean="0">
                <a:solidFill>
                  <a:schemeClr val="tx1"/>
                </a:solidFill>
                <a:effectLst/>
                <a:latin typeface="+mn-lt"/>
                <a:ea typeface="+mn-ea"/>
                <a:cs typeface="+mn-cs"/>
              </a:rPr>
              <a:t>Lilah</a:t>
            </a:r>
            <a:r>
              <a:rPr lang="en-US" sz="1200" kern="1200" dirty="0" smtClean="0">
                <a:solidFill>
                  <a:schemeClr val="tx1"/>
                </a:solidFill>
                <a:effectLst/>
                <a:latin typeface="+mn-lt"/>
                <a:ea typeface="+mn-ea"/>
                <a:cs typeface="+mn-cs"/>
              </a:rPr>
              <a:t> and her best friend Alex to make the most of </a:t>
            </a:r>
            <a:r>
              <a:rPr lang="en-US" sz="1200" kern="1200" dirty="0" err="1" smtClean="0">
                <a:solidFill>
                  <a:schemeClr val="tx1"/>
                </a:solidFill>
                <a:effectLst/>
                <a:latin typeface="+mn-lt"/>
                <a:ea typeface="+mn-ea"/>
                <a:cs typeface="+mn-cs"/>
              </a:rPr>
              <a:t>Lilah’s</a:t>
            </a:r>
            <a:r>
              <a:rPr lang="en-US" sz="1200" kern="1200" dirty="0" smtClean="0">
                <a:solidFill>
                  <a:schemeClr val="tx1"/>
                </a:solidFill>
                <a:effectLst/>
                <a:latin typeface="+mn-lt"/>
                <a:ea typeface="+mn-ea"/>
                <a:cs typeface="+mn-cs"/>
              </a:rPr>
              <a:t> maybe-temporary status as a medium to help as many people as she can before her powers vanish as mysteriously as they appeared (but hopefully a lot less painfully than a lighting strike). </a:t>
            </a:r>
          </a:p>
          <a:p>
            <a:r>
              <a:rPr lang="en-US" sz="1200" kern="1200" dirty="0" smtClean="0">
                <a:solidFill>
                  <a:schemeClr val="tx1"/>
                </a:solidFill>
                <a:effectLst/>
                <a:latin typeface="+mn-lt"/>
                <a:ea typeface="+mn-ea"/>
                <a:cs typeface="+mn-cs"/>
              </a:rPr>
              <a:t>Maybe </a:t>
            </a:r>
            <a:r>
              <a:rPr lang="en-US" sz="1200" kern="1200" dirty="0" err="1" smtClean="0">
                <a:solidFill>
                  <a:schemeClr val="tx1"/>
                </a:solidFill>
                <a:effectLst/>
                <a:latin typeface="+mn-lt"/>
                <a:ea typeface="+mn-ea"/>
                <a:cs typeface="+mn-cs"/>
              </a:rPr>
              <a:t>Lilah</a:t>
            </a:r>
            <a:r>
              <a:rPr lang="en-US" sz="1200" kern="1200" dirty="0" smtClean="0">
                <a:solidFill>
                  <a:schemeClr val="tx1"/>
                </a:solidFill>
                <a:effectLst/>
                <a:latin typeface="+mn-lt"/>
                <a:ea typeface="+mn-ea"/>
                <a:cs typeface="+mn-cs"/>
              </a:rPr>
              <a:t> can even get herself a date to the school dance out of it.</a:t>
            </a:r>
          </a:p>
          <a:p>
            <a:endParaRPr lang="en-US" dirty="0"/>
          </a:p>
        </p:txBody>
      </p:sp>
      <p:sp>
        <p:nvSpPr>
          <p:cNvPr id="4" name="Slide Number Placeholder 3"/>
          <p:cNvSpPr>
            <a:spLocks noGrp="1"/>
          </p:cNvSpPr>
          <p:nvPr>
            <p:ph type="sldNum" sz="quarter" idx="10"/>
          </p:nvPr>
        </p:nvSpPr>
        <p:spPr/>
        <p:txBody>
          <a:bodyPr/>
          <a:lstStyle/>
          <a:p>
            <a:fld id="{6BF0199E-9CF1-4E00-9738-21BAD3E72A59}" type="slidenum">
              <a:rPr lang="en-US" smtClean="0"/>
              <a:t>12</a:t>
            </a:fld>
            <a:endParaRPr lang="en-US"/>
          </a:p>
        </p:txBody>
      </p:sp>
    </p:spTree>
    <p:extLst>
      <p:ext uri="{BB962C8B-B14F-4D97-AF65-F5344CB8AC3E}">
        <p14:creationId xmlns:p14="http://schemas.microsoft.com/office/powerpoint/2010/main" val="298714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One for the </a:t>
            </a:r>
            <a:r>
              <a:rPr lang="en-US" sz="1200" b="1" i="1" kern="1200" dirty="0" err="1" smtClean="0">
                <a:solidFill>
                  <a:schemeClr val="tx1"/>
                </a:solidFill>
                <a:effectLst/>
                <a:latin typeface="+mn-lt"/>
                <a:ea typeface="+mn-ea"/>
                <a:cs typeface="+mn-cs"/>
              </a:rPr>
              <a:t>Murphys</a:t>
            </a:r>
            <a:r>
              <a:rPr lang="en-US" sz="1200" kern="1200" dirty="0" smtClean="0">
                <a:solidFill>
                  <a:schemeClr val="tx1"/>
                </a:solidFill>
                <a:effectLst/>
                <a:latin typeface="+mn-lt"/>
                <a:ea typeface="+mn-ea"/>
                <a:cs typeface="+mn-cs"/>
              </a:rPr>
              <a:t> by Lynda </a:t>
            </a:r>
            <a:r>
              <a:rPr lang="en-US" sz="1200" kern="1200" dirty="0" err="1" smtClean="0">
                <a:solidFill>
                  <a:schemeClr val="tx1"/>
                </a:solidFill>
                <a:effectLst/>
                <a:latin typeface="+mn-lt"/>
                <a:ea typeface="+mn-ea"/>
                <a:cs typeface="+mn-cs"/>
              </a:rPr>
              <a:t>Mullaly</a:t>
            </a:r>
            <a:r>
              <a:rPr lang="en-US" sz="1200" kern="1200" dirty="0" smtClean="0">
                <a:solidFill>
                  <a:schemeClr val="tx1"/>
                </a:solidFill>
                <a:effectLst/>
                <a:latin typeface="+mn-lt"/>
                <a:ea typeface="+mn-ea"/>
                <a:cs typeface="+mn-cs"/>
              </a:rPr>
              <a:t> Hunt</a:t>
            </a:r>
          </a:p>
          <a:p>
            <a:r>
              <a:rPr lang="en-US" sz="1200" kern="1200" dirty="0" smtClean="0">
                <a:solidFill>
                  <a:schemeClr val="tx1"/>
                </a:solidFill>
                <a:effectLst/>
                <a:latin typeface="+mn-lt"/>
                <a:ea typeface="+mn-ea"/>
                <a:cs typeface="+mn-cs"/>
              </a:rPr>
              <a:t>Street smart </a:t>
            </a:r>
            <a:r>
              <a:rPr lang="en-US" sz="1200" kern="1200" dirty="0" err="1" smtClean="0">
                <a:solidFill>
                  <a:schemeClr val="tx1"/>
                </a:solidFill>
                <a:effectLst/>
                <a:latin typeface="+mn-lt"/>
                <a:ea typeface="+mn-ea"/>
                <a:cs typeface="+mn-cs"/>
              </a:rPr>
              <a:t>Carley</a:t>
            </a:r>
            <a:r>
              <a:rPr lang="en-US" sz="1200" kern="1200" dirty="0" smtClean="0">
                <a:solidFill>
                  <a:schemeClr val="tx1"/>
                </a:solidFill>
                <a:effectLst/>
                <a:latin typeface="+mn-lt"/>
                <a:ea typeface="+mn-ea"/>
                <a:cs typeface="+mn-cs"/>
              </a:rPr>
              <a:t> Connors didn’t go to school and did her shopping from the donation bins at Salvation Army. Twelve-year-old </a:t>
            </a:r>
            <a:r>
              <a:rPr lang="en-US" sz="1200" kern="1200" dirty="0" err="1" smtClean="0">
                <a:solidFill>
                  <a:schemeClr val="tx1"/>
                </a:solidFill>
                <a:effectLst/>
                <a:latin typeface="+mn-lt"/>
                <a:ea typeface="+mn-ea"/>
                <a:cs typeface="+mn-cs"/>
              </a:rPr>
              <a:t>Carley</a:t>
            </a:r>
            <a:r>
              <a:rPr lang="en-US" sz="1200" kern="1200" dirty="0" smtClean="0">
                <a:solidFill>
                  <a:schemeClr val="tx1"/>
                </a:solidFill>
                <a:effectLst/>
                <a:latin typeface="+mn-lt"/>
                <a:ea typeface="+mn-ea"/>
                <a:cs typeface="+mn-cs"/>
              </a:rPr>
              <a:t> is abused by her step-father and put in a hospital, along with her mother. While her mother is in the hospital and then rehab for physical therapy from the abuse, the Murphy family takes </a:t>
            </a:r>
            <a:r>
              <a:rPr lang="en-US" sz="1200" kern="1200" dirty="0" err="1" smtClean="0">
                <a:solidFill>
                  <a:schemeClr val="tx1"/>
                </a:solidFill>
                <a:effectLst/>
                <a:latin typeface="+mn-lt"/>
                <a:ea typeface="+mn-ea"/>
                <a:cs typeface="+mn-cs"/>
              </a:rPr>
              <a:t>Carley</a:t>
            </a:r>
            <a:r>
              <a:rPr lang="en-US" sz="1200" kern="1200" dirty="0" smtClean="0">
                <a:solidFill>
                  <a:schemeClr val="tx1"/>
                </a:solidFill>
                <a:effectLst/>
                <a:latin typeface="+mn-lt"/>
                <a:ea typeface="+mn-ea"/>
                <a:cs typeface="+mn-cs"/>
              </a:rPr>
              <a:t> in as a foster child.  </a:t>
            </a:r>
          </a:p>
          <a:p>
            <a:r>
              <a:rPr lang="en-US" sz="1200" kern="1200" dirty="0" smtClean="0">
                <a:solidFill>
                  <a:schemeClr val="tx1"/>
                </a:solidFill>
                <a:effectLst/>
                <a:latin typeface="+mn-lt"/>
                <a:ea typeface="+mn-ea"/>
                <a:cs typeface="+mn-cs"/>
              </a:rPr>
              <a:t>Being treated with kindness and respect was a new and confusing experience for her. Being with a family that truly shows kindness and compassion helps </a:t>
            </a:r>
            <a:r>
              <a:rPr lang="en-US" sz="1200" kern="1200" dirty="0" err="1" smtClean="0">
                <a:solidFill>
                  <a:schemeClr val="tx1"/>
                </a:solidFill>
                <a:effectLst/>
                <a:latin typeface="+mn-lt"/>
                <a:ea typeface="+mn-ea"/>
                <a:cs typeface="+mn-cs"/>
              </a:rPr>
              <a:t>Carley</a:t>
            </a:r>
            <a:r>
              <a:rPr lang="en-US" sz="1200" kern="1200" dirty="0" smtClean="0">
                <a:solidFill>
                  <a:schemeClr val="tx1"/>
                </a:solidFill>
                <a:effectLst/>
                <a:latin typeface="+mn-lt"/>
                <a:ea typeface="+mn-ea"/>
                <a:cs typeface="+mn-cs"/>
              </a:rPr>
              <a:t> understand what a normal family feels like. Being placed with the </a:t>
            </a:r>
            <a:r>
              <a:rPr lang="en-US" sz="1200" kern="1200" dirty="0" err="1" smtClean="0">
                <a:solidFill>
                  <a:schemeClr val="tx1"/>
                </a:solidFill>
                <a:effectLst/>
                <a:latin typeface="+mn-lt"/>
                <a:ea typeface="+mn-ea"/>
                <a:cs typeface="+mn-cs"/>
              </a:rPr>
              <a:t>Murphys</a:t>
            </a:r>
            <a:r>
              <a:rPr lang="en-US" sz="1200" kern="1200" dirty="0" smtClean="0">
                <a:solidFill>
                  <a:schemeClr val="tx1"/>
                </a:solidFill>
                <a:effectLst/>
                <a:latin typeface="+mn-lt"/>
                <a:ea typeface="+mn-ea"/>
                <a:cs typeface="+mn-cs"/>
              </a:rPr>
              <a:t> is not what </a:t>
            </a:r>
            <a:r>
              <a:rPr lang="en-US" sz="1200" kern="1200" dirty="0" err="1" smtClean="0">
                <a:solidFill>
                  <a:schemeClr val="tx1"/>
                </a:solidFill>
                <a:effectLst/>
                <a:latin typeface="+mn-lt"/>
                <a:ea typeface="+mn-ea"/>
                <a:cs typeface="+mn-cs"/>
              </a:rPr>
              <a:t>Carley</a:t>
            </a:r>
            <a:r>
              <a:rPr lang="en-US" sz="1200" kern="1200" dirty="0" smtClean="0">
                <a:solidFill>
                  <a:schemeClr val="tx1"/>
                </a:solidFill>
                <a:effectLst/>
                <a:latin typeface="+mn-lt"/>
                <a:ea typeface="+mn-ea"/>
                <a:cs typeface="+mn-cs"/>
              </a:rPr>
              <a:t> wants, but are they what </a:t>
            </a:r>
            <a:r>
              <a:rPr lang="en-US" sz="1200" kern="1200" dirty="0" err="1" smtClean="0">
                <a:solidFill>
                  <a:schemeClr val="tx1"/>
                </a:solidFill>
                <a:effectLst/>
                <a:latin typeface="+mn-lt"/>
                <a:ea typeface="+mn-ea"/>
                <a:cs typeface="+mn-cs"/>
              </a:rPr>
              <a:t>Carley</a:t>
            </a:r>
            <a:r>
              <a:rPr lang="en-US" sz="1200" kern="1200" dirty="0" smtClean="0">
                <a:solidFill>
                  <a:schemeClr val="tx1"/>
                </a:solidFill>
                <a:effectLst/>
                <a:latin typeface="+mn-lt"/>
                <a:ea typeface="+mn-ea"/>
                <a:cs typeface="+mn-cs"/>
              </a:rPr>
              <a:t> needs? Will her real mother want her back after once she is well or could her mother be part of the reason </a:t>
            </a:r>
            <a:r>
              <a:rPr lang="en-US" sz="1200" kern="1200" dirty="0" err="1" smtClean="0">
                <a:solidFill>
                  <a:schemeClr val="tx1"/>
                </a:solidFill>
                <a:effectLst/>
                <a:latin typeface="+mn-lt"/>
                <a:ea typeface="+mn-ea"/>
                <a:cs typeface="+mn-cs"/>
              </a:rPr>
              <a:t>Carley</a:t>
            </a:r>
            <a:r>
              <a:rPr lang="en-US" sz="1200" kern="1200" dirty="0" smtClean="0">
                <a:solidFill>
                  <a:schemeClr val="tx1"/>
                </a:solidFill>
                <a:effectLst/>
                <a:latin typeface="+mn-lt"/>
                <a:ea typeface="+mn-ea"/>
                <a:cs typeface="+mn-cs"/>
              </a:rPr>
              <a:t> was put in the hospital herself?</a:t>
            </a:r>
          </a:p>
          <a:p>
            <a:r>
              <a:rPr lang="en-US" sz="1200" i="1" kern="1200" dirty="0" smtClean="0">
                <a:solidFill>
                  <a:schemeClr val="tx1"/>
                </a:solidFill>
                <a:effectLst/>
                <a:latin typeface="+mn-lt"/>
                <a:ea typeface="+mn-ea"/>
                <a:cs typeface="+mn-cs"/>
              </a:rPr>
              <a:t>"This is a beautiful book, filled with hope. You'll cry and laugh along with </a:t>
            </a:r>
            <a:r>
              <a:rPr lang="en-US" sz="1200" i="1" kern="1200" dirty="0" err="1" smtClean="0">
                <a:solidFill>
                  <a:schemeClr val="tx1"/>
                </a:solidFill>
                <a:effectLst/>
                <a:latin typeface="+mn-lt"/>
                <a:ea typeface="+mn-ea"/>
                <a:cs typeface="+mn-cs"/>
              </a:rPr>
              <a:t>Carley</a:t>
            </a:r>
            <a:r>
              <a:rPr lang="en-US" sz="1200" i="1" kern="1200" dirty="0" smtClean="0">
                <a:solidFill>
                  <a:schemeClr val="tx1"/>
                </a:solidFill>
                <a:effectLst/>
                <a:latin typeface="+mn-lt"/>
                <a:ea typeface="+mn-ea"/>
                <a:cs typeface="+mn-cs"/>
              </a:rPr>
              <a:t> as she learns to lower her defenses enough to love--and, more surprisingly, be loved. It's a story you'll long remember."</a:t>
            </a:r>
            <a:r>
              <a:rPr lang="en-US" sz="1200" kern="1200" dirty="0" smtClean="0">
                <a:solidFill>
                  <a:schemeClr val="tx1"/>
                </a:solidFill>
                <a:effectLst/>
                <a:latin typeface="+mn-lt"/>
                <a:ea typeface="+mn-ea"/>
                <a:cs typeface="+mn-cs"/>
              </a:rPr>
              <a:t> —Patricia Reilly </a:t>
            </a:r>
            <a:r>
              <a:rPr lang="en-US" sz="1200" kern="1200" dirty="0" err="1" smtClean="0">
                <a:solidFill>
                  <a:schemeClr val="tx1"/>
                </a:solidFill>
                <a:effectLst/>
                <a:latin typeface="+mn-lt"/>
                <a:ea typeface="+mn-ea"/>
                <a:cs typeface="+mn-cs"/>
              </a:rPr>
              <a:t>Giff</a:t>
            </a:r>
            <a:r>
              <a:rPr lang="en-US" sz="1200" kern="1200" dirty="0" smtClean="0">
                <a:solidFill>
                  <a:schemeClr val="tx1"/>
                </a:solidFill>
                <a:effectLst/>
                <a:latin typeface="+mn-lt"/>
                <a:ea typeface="+mn-ea"/>
                <a:cs typeface="+mn-cs"/>
              </a:rPr>
              <a:t>, Newbery Honor-winning author of </a:t>
            </a:r>
            <a:r>
              <a:rPr lang="en-US" sz="1200" i="1" kern="1200" dirty="0" smtClean="0">
                <a:solidFill>
                  <a:schemeClr val="tx1"/>
                </a:solidFill>
                <a:effectLst/>
                <a:latin typeface="+mn-lt"/>
                <a:ea typeface="+mn-ea"/>
                <a:cs typeface="+mn-cs"/>
              </a:rPr>
              <a:t>Pictures of Hollis Woods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Lily's Crossing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F0199E-9CF1-4E00-9738-21BAD3E72A59}" type="slidenum">
              <a:rPr lang="en-US" smtClean="0"/>
              <a:t>13</a:t>
            </a:fld>
            <a:endParaRPr lang="en-US"/>
          </a:p>
        </p:txBody>
      </p:sp>
    </p:spTree>
    <p:extLst>
      <p:ext uri="{BB962C8B-B14F-4D97-AF65-F5344CB8AC3E}">
        <p14:creationId xmlns:p14="http://schemas.microsoft.com/office/powerpoint/2010/main" val="29136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377034D-E81F-4889-812D-C8E6C22D9613}"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5021C79-AA09-47D6-BC47-32E690AD0ADF}"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0669D78-1085-46A7-9C34-D59C71094808}"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17C9C28-3B6B-4836-88F6-CF093A2C2630}"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D4457D2-CA91-46A4-8A0B-71441CC84A80}"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A1E09FE-EF1C-453D-96A7-9183552C8AC1}"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7EF7C5B-563F-4DB3-8880-C4502BB2ECAA}"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32C1A9E-D379-4607-938D-1BC3913B3660}"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7644689-DECB-4EF6-8EE1-E412D9E23DF7}"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FF3A23D-F28B-4362-85B2-2F3297768066}"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49E82E1-662F-4630-AD38-2C941ABE03C2}"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07BADD7-BE2C-4FD9-B46D-7B0B5155E8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1066800"/>
            <a:ext cx="9144000" cy="1143000"/>
          </a:xfrm>
        </p:spPr>
        <p:txBody>
          <a:bodyPr/>
          <a:lstStyle/>
          <a:p>
            <a:r>
              <a:rPr lang="en-US" sz="3600" b="1" smtClean="0">
                <a:solidFill>
                  <a:srgbClr val="0066CC"/>
                </a:solidFill>
                <a:latin typeface="Albertus Extra Bold" pitchFamily="34" charset="0"/>
              </a:rPr>
              <a:t>Louisiana Young Readers’ Choice Award</a:t>
            </a:r>
            <a:endParaRPr lang="en-US" smtClean="0"/>
          </a:p>
        </p:txBody>
      </p:sp>
      <p:sp>
        <p:nvSpPr>
          <p:cNvPr id="13315" name="Rectangle 3"/>
          <p:cNvSpPr>
            <a:spLocks noGrp="1" noChangeArrowheads="1"/>
          </p:cNvSpPr>
          <p:nvPr>
            <p:ph type="subTitle" idx="1"/>
          </p:nvPr>
        </p:nvSpPr>
        <p:spPr>
          <a:xfrm>
            <a:off x="2209800" y="2971800"/>
            <a:ext cx="6400800" cy="1752600"/>
          </a:xfrm>
        </p:spPr>
        <p:txBody>
          <a:bodyPr anchor="ctr" anchorCtr="1"/>
          <a:lstStyle/>
          <a:p>
            <a:r>
              <a:rPr lang="en-US" sz="3500" b="1" dirty="0" smtClean="0">
                <a:solidFill>
                  <a:srgbClr val="009999"/>
                </a:solidFill>
                <a:latin typeface="Albertus Medium" pitchFamily="34" charset="0"/>
              </a:rPr>
              <a:t>Grades 6 - 8</a:t>
            </a:r>
            <a:endParaRPr lang="en-US" sz="3500" b="1" dirty="0" smtClean="0"/>
          </a:p>
        </p:txBody>
      </p:sp>
      <p:pic>
        <p:nvPicPr>
          <p:cNvPr id="13316" name="Picture 4" descr="halfaward"/>
          <p:cNvPicPr>
            <a:picLocks noChangeAspect="1" noChangeArrowheads="1"/>
          </p:cNvPicPr>
          <p:nvPr/>
        </p:nvPicPr>
        <p:blipFill>
          <a:blip r:embed="rId2" cstate="print"/>
          <a:srcRect/>
          <a:stretch>
            <a:fillRect/>
          </a:stretch>
        </p:blipFill>
        <p:spPr bwMode="auto">
          <a:xfrm>
            <a:off x="914400" y="2514600"/>
            <a:ext cx="2743200" cy="2717800"/>
          </a:xfrm>
          <a:prstGeom prst="rect">
            <a:avLst/>
          </a:prstGeom>
          <a:noFill/>
          <a:ln w="9525">
            <a:noFill/>
            <a:miter lim="800000"/>
            <a:headEnd/>
            <a:tailEnd/>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76200"/>
            <a:ext cx="9144000" cy="1143000"/>
          </a:xfrm>
        </p:spPr>
        <p:txBody>
          <a:bodyPr/>
          <a:lstStyle/>
          <a:p>
            <a:r>
              <a:rPr lang="en-US" b="1" dirty="0" smtClean="0">
                <a:solidFill>
                  <a:srgbClr val="006600"/>
                </a:solidFill>
                <a:latin typeface="Albertus Extra Bold" pitchFamily="34" charset="0"/>
              </a:rPr>
              <a:t>The Last </a:t>
            </a:r>
            <a:r>
              <a:rPr lang="en-US" b="1" dirty="0" err="1" smtClean="0">
                <a:solidFill>
                  <a:srgbClr val="006600"/>
                </a:solidFill>
                <a:latin typeface="Albertus Extra Bold" pitchFamily="34" charset="0"/>
              </a:rPr>
              <a:t>Dragonslayer</a:t>
            </a:r>
            <a:endParaRPr lang="en-US" b="1" dirty="0" smtClean="0">
              <a:solidFill>
                <a:srgbClr val="006600"/>
              </a:solidFill>
              <a:latin typeface="Albertus Extra Bold" pitchFamily="34" charset="0"/>
            </a:endParaRPr>
          </a:p>
        </p:txBody>
      </p:sp>
      <p:sp>
        <p:nvSpPr>
          <p:cNvPr id="15363" name="Rectangle 8"/>
          <p:cNvSpPr>
            <a:spLocks noChangeArrowheads="1"/>
          </p:cNvSpPr>
          <p:nvPr/>
        </p:nvSpPr>
        <p:spPr bwMode="auto">
          <a:xfrm>
            <a:off x="270095" y="5791200"/>
            <a:ext cx="4495800" cy="838200"/>
          </a:xfrm>
          <a:prstGeom prst="rect">
            <a:avLst/>
          </a:prstGeom>
          <a:noFill/>
          <a:ln w="9525">
            <a:noFill/>
            <a:miter lim="800000"/>
            <a:headEnd/>
            <a:tailEnd/>
          </a:ln>
        </p:spPr>
        <p:txBody>
          <a:bodyPr anchor="ctr"/>
          <a:lstStyle/>
          <a:p>
            <a:pPr algn="l"/>
            <a:r>
              <a:rPr lang="en-US" sz="3200" dirty="0" smtClean="0">
                <a:solidFill>
                  <a:srgbClr val="006600"/>
                </a:solidFill>
              </a:rPr>
              <a:t>By</a:t>
            </a:r>
            <a:br>
              <a:rPr lang="en-US" sz="3200" dirty="0" smtClean="0">
                <a:solidFill>
                  <a:srgbClr val="006600"/>
                </a:solidFill>
              </a:rPr>
            </a:br>
            <a:r>
              <a:rPr lang="en-US" sz="3200" dirty="0" smtClean="0">
                <a:solidFill>
                  <a:srgbClr val="006600"/>
                </a:solidFill>
              </a:rPr>
              <a:t>Jasper </a:t>
            </a:r>
            <a:r>
              <a:rPr lang="en-US" sz="3200" dirty="0" err="1" smtClean="0">
                <a:solidFill>
                  <a:srgbClr val="006600"/>
                </a:solidFill>
              </a:rPr>
              <a:t>Fforde</a:t>
            </a:r>
            <a:endParaRPr lang="en-US" sz="4400" dirty="0">
              <a:solidFill>
                <a:srgbClr val="006600"/>
              </a:solidFill>
              <a:latin typeface="Times New Roman" pitchFamily="18" charset="0"/>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935732"/>
            <a:ext cx="2445546" cy="3677513"/>
          </a:xfrm>
        </p:spPr>
      </p:pic>
      <p:sp>
        <p:nvSpPr>
          <p:cNvPr id="2" name="Rectangle 1"/>
          <p:cNvSpPr/>
          <p:nvPr/>
        </p:nvSpPr>
        <p:spPr>
          <a:xfrm>
            <a:off x="2819400" y="1143000"/>
            <a:ext cx="6248399" cy="5262979"/>
          </a:xfrm>
          <a:prstGeom prst="rect">
            <a:avLst/>
          </a:prstGeom>
        </p:spPr>
        <p:txBody>
          <a:bodyPr wrap="square">
            <a:spAutoFit/>
          </a:bodyPr>
          <a:lstStyle/>
          <a:p>
            <a:pPr algn="l"/>
            <a:r>
              <a:rPr lang="en-US" sz="2800" dirty="0"/>
              <a:t>In the good old days, magic was </a:t>
            </a:r>
            <a:r>
              <a:rPr lang="en-US" sz="2800" dirty="0" smtClean="0"/>
              <a:t>indispensable but </a:t>
            </a:r>
            <a:r>
              <a:rPr lang="en-US" sz="2800" dirty="0"/>
              <a:t>now magic is drying up and it is hard for 15 year old </a:t>
            </a:r>
            <a:r>
              <a:rPr lang="en-US" sz="2800" dirty="0" smtClean="0"/>
              <a:t>Jennifer, who </a:t>
            </a:r>
            <a:r>
              <a:rPr lang="en-US" sz="2800" dirty="0"/>
              <a:t>runs an employment agency for magicians to stay in business.  Then the visions start, predicting the death of the world's last dragon at the hands of an unnamed </a:t>
            </a:r>
            <a:r>
              <a:rPr lang="en-US" sz="2800" dirty="0" err="1"/>
              <a:t>Dragonslayer</a:t>
            </a:r>
            <a:r>
              <a:rPr lang="en-US" sz="2800" dirty="0"/>
              <a:t>. If the visions are true, everything will change because something is coming. Something known as . . . Big Magic.</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0" y="76200"/>
            <a:ext cx="9144000" cy="1143000"/>
          </a:xfrm>
        </p:spPr>
        <p:txBody>
          <a:bodyPr/>
          <a:lstStyle/>
          <a:p>
            <a:r>
              <a:rPr lang="en-US" b="1" dirty="0" smtClean="0">
                <a:solidFill>
                  <a:srgbClr val="FFCC00"/>
                </a:solidFill>
                <a:latin typeface="Albertus Extra Bold" pitchFamily="34" charset="0"/>
              </a:rPr>
              <a:t>Liar and Spy</a:t>
            </a:r>
          </a:p>
        </p:txBody>
      </p:sp>
      <p:sp>
        <p:nvSpPr>
          <p:cNvPr id="26627" name="Rectangle 8"/>
          <p:cNvSpPr>
            <a:spLocks noChangeArrowheads="1"/>
          </p:cNvSpPr>
          <p:nvPr/>
        </p:nvSpPr>
        <p:spPr bwMode="auto">
          <a:xfrm>
            <a:off x="114300" y="5708210"/>
            <a:ext cx="4495800" cy="947738"/>
          </a:xfrm>
          <a:prstGeom prst="rect">
            <a:avLst/>
          </a:prstGeom>
          <a:noFill/>
          <a:ln w="9525">
            <a:noFill/>
            <a:miter lim="800000"/>
            <a:headEnd/>
            <a:tailEnd/>
          </a:ln>
        </p:spPr>
        <p:txBody>
          <a:bodyPr anchor="ctr"/>
          <a:lstStyle/>
          <a:p>
            <a:pPr algn="l"/>
            <a:r>
              <a:rPr lang="en-US" sz="3200" dirty="0">
                <a:solidFill>
                  <a:srgbClr val="FFCC00"/>
                </a:solidFill>
              </a:rPr>
              <a:t>By</a:t>
            </a:r>
            <a:br>
              <a:rPr lang="en-US" sz="3200" dirty="0">
                <a:solidFill>
                  <a:srgbClr val="FFCC00"/>
                </a:solidFill>
              </a:rPr>
            </a:br>
            <a:r>
              <a:rPr lang="en-US" sz="3200" dirty="0" smtClean="0">
                <a:solidFill>
                  <a:srgbClr val="FFCC00"/>
                </a:solidFill>
              </a:rPr>
              <a:t>Rebecca Stead</a:t>
            </a:r>
            <a:endParaRPr lang="en-US" sz="4400" dirty="0">
              <a:solidFill>
                <a:srgbClr val="FFCC00"/>
              </a:solidFill>
              <a:latin typeface="Times New Roman" pitchFamily="18" charset="0"/>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981200"/>
            <a:ext cx="2364867" cy="3529652"/>
          </a:xfrm>
          <a:ln w="9525" cmpd="sng"/>
        </p:spPr>
      </p:pic>
      <p:sp>
        <p:nvSpPr>
          <p:cNvPr id="2" name="Rectangle 1"/>
          <p:cNvSpPr/>
          <p:nvPr/>
        </p:nvSpPr>
        <p:spPr>
          <a:xfrm>
            <a:off x="2692651" y="1368848"/>
            <a:ext cx="6400800" cy="4832092"/>
          </a:xfrm>
          <a:prstGeom prst="rect">
            <a:avLst/>
          </a:prstGeom>
        </p:spPr>
        <p:txBody>
          <a:bodyPr wrap="square">
            <a:spAutoFit/>
          </a:bodyPr>
          <a:lstStyle/>
          <a:p>
            <a:pPr algn="l"/>
            <a:r>
              <a:rPr lang="en-US" sz="2800" dirty="0"/>
              <a:t>Seventh grader Georges moves into a Brooklyn apartment building and meets Safer, a twelve-year-old self-appointed spy. Georges becomes </a:t>
            </a:r>
            <a:r>
              <a:rPr lang="en-US" sz="2800" dirty="0" err="1"/>
              <a:t>Safer's</a:t>
            </a:r>
            <a:r>
              <a:rPr lang="en-US" sz="2800" dirty="0"/>
              <a:t> first spy recruit. His assignment? Tracking the mysterious Mr. X, who lives in the apartment upstairs. But as Safer becomes more demanding, Georges starts to wonder: what is a lie, and what is a game? How far is too far to go for your only friend?</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r>
              <a:rPr lang="en-US" dirty="0" smtClean="0">
                <a:solidFill>
                  <a:srgbClr val="0070C0"/>
                </a:solidFill>
                <a:latin typeface="Albertus Extra Bold"/>
              </a:rPr>
              <a:t>Small Medium at Large</a:t>
            </a:r>
            <a:endParaRPr lang="en-US" dirty="0">
              <a:solidFill>
                <a:srgbClr val="0070C0"/>
              </a:solidFill>
              <a:latin typeface="Albertus Extra Bold"/>
            </a:endParaRPr>
          </a:p>
        </p:txBody>
      </p:sp>
      <p:sp>
        <p:nvSpPr>
          <p:cNvPr id="3" name="Content Placeholder 2"/>
          <p:cNvSpPr>
            <a:spLocks noGrp="1"/>
          </p:cNvSpPr>
          <p:nvPr>
            <p:ph sz="half" idx="1"/>
          </p:nvPr>
        </p:nvSpPr>
        <p:spPr>
          <a:xfrm>
            <a:off x="666803" y="5638800"/>
            <a:ext cx="2579571" cy="487363"/>
          </a:xfrm>
        </p:spPr>
        <p:txBody>
          <a:bodyPr>
            <a:noAutofit/>
          </a:bodyPr>
          <a:lstStyle/>
          <a:p>
            <a:pPr marL="0" indent="0">
              <a:spcBef>
                <a:spcPts val="0"/>
              </a:spcBef>
              <a:buNone/>
            </a:pPr>
            <a:r>
              <a:rPr lang="en-US" b="1" dirty="0" smtClean="0">
                <a:solidFill>
                  <a:srgbClr val="0070C0"/>
                </a:solidFill>
                <a:latin typeface="Albertus Extra Bold"/>
              </a:rPr>
              <a:t>B</a:t>
            </a:r>
            <a:r>
              <a:rPr lang="en-US" b="1" dirty="0" smtClean="0">
                <a:solidFill>
                  <a:srgbClr val="0070C0"/>
                </a:solidFill>
                <a:latin typeface="Albertus Extra Bold"/>
              </a:rPr>
              <a:t>y</a:t>
            </a:r>
          </a:p>
          <a:p>
            <a:pPr marL="0" indent="0">
              <a:spcBef>
                <a:spcPts val="0"/>
              </a:spcBef>
              <a:buNone/>
            </a:pPr>
            <a:r>
              <a:rPr lang="en-US" b="1" dirty="0" smtClean="0">
                <a:solidFill>
                  <a:srgbClr val="0070C0"/>
                </a:solidFill>
                <a:latin typeface="Albertus Extra Bold"/>
              </a:rPr>
              <a:t>Joanne </a:t>
            </a:r>
            <a:r>
              <a:rPr lang="en-US" b="1" dirty="0" smtClean="0">
                <a:solidFill>
                  <a:srgbClr val="0070C0"/>
                </a:solidFill>
                <a:latin typeface="Albertus Extra Bold"/>
              </a:rPr>
              <a:t>Levy</a:t>
            </a:r>
            <a:endParaRPr lang="en-US" b="1" dirty="0">
              <a:solidFill>
                <a:srgbClr val="0070C0"/>
              </a:solidFill>
              <a:latin typeface="Albertus Extra Bold"/>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286537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52800" y="1066800"/>
            <a:ext cx="5638800" cy="5293757"/>
          </a:xfrm>
          <a:prstGeom prst="rect">
            <a:avLst/>
          </a:prstGeom>
          <a:noFill/>
        </p:spPr>
        <p:txBody>
          <a:bodyPr wrap="square" rtlCol="0">
            <a:spAutoFit/>
          </a:bodyPr>
          <a:lstStyle/>
          <a:p>
            <a:pPr algn="l"/>
            <a:r>
              <a:rPr lang="en-US" sz="2600" dirty="0" err="1"/>
              <a:t>Lilah</a:t>
            </a:r>
            <a:r>
              <a:rPr lang="en-US" sz="2600" dirty="0"/>
              <a:t> bloom thinks that being struck by lightning at her mother’s wedding is the strangest thing that could ever happen to her, but it’s nothing compared to what comes next. Soon, she is hearing voices from beyond the grave, including her grandmother bubby Dora and the father of her crush! Now </a:t>
            </a:r>
            <a:r>
              <a:rPr lang="en-US" sz="2600" dirty="0" err="1"/>
              <a:t>Lilah</a:t>
            </a:r>
            <a:r>
              <a:rPr lang="en-US" sz="2600" dirty="0"/>
              <a:t> has to help these ghosts help the loved ones they’ve left behind, even if that means fulfilling Bubby’s wish for </a:t>
            </a:r>
            <a:r>
              <a:rPr lang="en-US" sz="2600" dirty="0" err="1"/>
              <a:t>Lilah’s</a:t>
            </a:r>
            <a:r>
              <a:rPr lang="en-US" sz="2600" dirty="0"/>
              <a:t> father to start </a:t>
            </a:r>
            <a:r>
              <a:rPr lang="en-US" sz="2600" dirty="0" smtClean="0"/>
              <a:t>dating again.</a:t>
            </a:r>
            <a:endParaRPr lang="en-US" sz="2600" dirty="0"/>
          </a:p>
        </p:txBody>
      </p:sp>
    </p:spTree>
    <p:extLst>
      <p:ext uri="{BB962C8B-B14F-4D97-AF65-F5344CB8AC3E}">
        <p14:creationId xmlns:p14="http://schemas.microsoft.com/office/powerpoint/2010/main" val="1458634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84"/>
            <a:ext cx="7772400" cy="1143000"/>
          </a:xfrm>
        </p:spPr>
        <p:txBody>
          <a:bodyPr/>
          <a:lstStyle/>
          <a:p>
            <a:r>
              <a:rPr lang="en-US" dirty="0" smtClean="0">
                <a:solidFill>
                  <a:srgbClr val="008000"/>
                </a:solidFill>
                <a:latin typeface="Albertus Extra Bold"/>
              </a:rPr>
              <a:t>One for the </a:t>
            </a:r>
            <a:r>
              <a:rPr lang="en-US" dirty="0" err="1" smtClean="0">
                <a:solidFill>
                  <a:srgbClr val="008000"/>
                </a:solidFill>
                <a:latin typeface="Albertus Extra Bold"/>
              </a:rPr>
              <a:t>Murphys</a:t>
            </a:r>
            <a:endParaRPr lang="en-US" dirty="0">
              <a:solidFill>
                <a:srgbClr val="008000"/>
              </a:solidFill>
              <a:latin typeface="Albertus Extra Bold"/>
            </a:endParaRPr>
          </a:p>
        </p:txBody>
      </p:sp>
      <p:sp>
        <p:nvSpPr>
          <p:cNvPr id="3" name="Content Placeholder 2"/>
          <p:cNvSpPr>
            <a:spLocks noGrp="1"/>
          </p:cNvSpPr>
          <p:nvPr>
            <p:ph sz="half" idx="1"/>
          </p:nvPr>
        </p:nvSpPr>
        <p:spPr>
          <a:xfrm>
            <a:off x="76200" y="5300523"/>
            <a:ext cx="3886200" cy="487363"/>
          </a:xfrm>
        </p:spPr>
        <p:txBody>
          <a:bodyPr>
            <a:noAutofit/>
          </a:bodyPr>
          <a:lstStyle/>
          <a:p>
            <a:pPr marL="0" indent="0">
              <a:buNone/>
            </a:pPr>
            <a:r>
              <a:rPr lang="en-US" sz="2400" b="1" dirty="0" smtClean="0">
                <a:solidFill>
                  <a:srgbClr val="008000"/>
                </a:solidFill>
                <a:latin typeface="Albertus Extra Bold"/>
              </a:rPr>
              <a:t>B</a:t>
            </a:r>
            <a:r>
              <a:rPr lang="en-US" sz="2400" b="1" dirty="0" smtClean="0">
                <a:solidFill>
                  <a:srgbClr val="008000"/>
                </a:solidFill>
                <a:latin typeface="Albertus Extra Bold"/>
              </a:rPr>
              <a:t>y</a:t>
            </a:r>
          </a:p>
          <a:p>
            <a:pPr marL="0" indent="0">
              <a:buNone/>
            </a:pPr>
            <a:r>
              <a:rPr lang="en-US" sz="2400" b="1" dirty="0" smtClean="0">
                <a:solidFill>
                  <a:srgbClr val="008000"/>
                </a:solidFill>
                <a:latin typeface="Albertus Extra Bold"/>
              </a:rPr>
              <a:t>Lynda </a:t>
            </a:r>
            <a:r>
              <a:rPr lang="en-US" sz="2400" b="1" dirty="0" err="1" smtClean="0">
                <a:solidFill>
                  <a:srgbClr val="008000"/>
                </a:solidFill>
                <a:latin typeface="Albertus Extra Bold"/>
              </a:rPr>
              <a:t>Mullaly</a:t>
            </a:r>
            <a:r>
              <a:rPr lang="en-US" sz="2400" b="1" dirty="0" smtClean="0">
                <a:solidFill>
                  <a:srgbClr val="008000"/>
                </a:solidFill>
                <a:latin typeface="Albertus Extra Bold"/>
              </a:rPr>
              <a:t> Hunt</a:t>
            </a:r>
            <a:endParaRPr lang="en-US" sz="2400" b="1" dirty="0">
              <a:solidFill>
                <a:srgbClr val="008000"/>
              </a:solidFill>
              <a:latin typeface="Albertus Extra Bold"/>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271305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00400" y="990600"/>
            <a:ext cx="5867400" cy="5509200"/>
          </a:xfrm>
          <a:prstGeom prst="rect">
            <a:avLst/>
          </a:prstGeom>
          <a:noFill/>
        </p:spPr>
        <p:txBody>
          <a:bodyPr wrap="square" rtlCol="0">
            <a:spAutoFit/>
          </a:bodyPr>
          <a:lstStyle/>
          <a:p>
            <a:pPr algn="l"/>
            <a:r>
              <a:rPr lang="en-US" sz="2200" dirty="0"/>
              <a:t>Street smart </a:t>
            </a:r>
            <a:r>
              <a:rPr lang="en-US" sz="2200" dirty="0" err="1"/>
              <a:t>Carley</a:t>
            </a:r>
            <a:r>
              <a:rPr lang="en-US" sz="2200" dirty="0"/>
              <a:t> </a:t>
            </a:r>
            <a:r>
              <a:rPr lang="en-US" sz="2200" dirty="0" smtClean="0"/>
              <a:t>didn’t </a:t>
            </a:r>
            <a:r>
              <a:rPr lang="en-US" sz="2200" dirty="0"/>
              <a:t>go to school and did her shopping from the donation bins at Salvation Army. </a:t>
            </a:r>
            <a:r>
              <a:rPr lang="en-US" sz="2200" dirty="0" err="1" smtClean="0"/>
              <a:t>Carley</a:t>
            </a:r>
            <a:r>
              <a:rPr lang="en-US" sz="2200" dirty="0" smtClean="0"/>
              <a:t> </a:t>
            </a:r>
            <a:r>
              <a:rPr lang="en-US" sz="2200" dirty="0"/>
              <a:t>is abused by her step-father and put in a hospital, along with her mother. While her mother is in the hospital and then rehab for physical therapy from the abuse, the Murphy family takes </a:t>
            </a:r>
            <a:r>
              <a:rPr lang="en-US" sz="2200" dirty="0" err="1"/>
              <a:t>Carley</a:t>
            </a:r>
            <a:r>
              <a:rPr lang="en-US" sz="2200" dirty="0"/>
              <a:t> in as a foster child.  Being treated with kindness and respect is a new and confusing experience for her. Being with a family that truly shows kindness and compassion helps </a:t>
            </a:r>
            <a:r>
              <a:rPr lang="en-US" sz="2200" dirty="0" err="1"/>
              <a:t>Carley</a:t>
            </a:r>
            <a:r>
              <a:rPr lang="en-US" sz="2200" dirty="0"/>
              <a:t> understand what a normal family feels like. Being placed with the </a:t>
            </a:r>
            <a:r>
              <a:rPr lang="en-US" sz="2200" dirty="0" err="1"/>
              <a:t>Murphys</a:t>
            </a:r>
            <a:r>
              <a:rPr lang="en-US" sz="2200" dirty="0"/>
              <a:t> is not what </a:t>
            </a:r>
            <a:r>
              <a:rPr lang="en-US" sz="2200" dirty="0" err="1"/>
              <a:t>Carley</a:t>
            </a:r>
            <a:r>
              <a:rPr lang="en-US" sz="2200" dirty="0"/>
              <a:t> wants, but are they what </a:t>
            </a:r>
            <a:r>
              <a:rPr lang="en-US" sz="2200" dirty="0" err="1"/>
              <a:t>Carley</a:t>
            </a:r>
            <a:r>
              <a:rPr lang="en-US" sz="2200" dirty="0"/>
              <a:t> needs? </a:t>
            </a:r>
            <a:r>
              <a:rPr lang="en-US" sz="2200" dirty="0" smtClean="0"/>
              <a:t>And will her mother want her back when she is better?</a:t>
            </a:r>
            <a:endParaRPr lang="en-US" sz="2200" dirty="0"/>
          </a:p>
        </p:txBody>
      </p:sp>
    </p:spTree>
    <p:extLst>
      <p:ext uri="{BB962C8B-B14F-4D97-AF65-F5344CB8AC3E}">
        <p14:creationId xmlns:p14="http://schemas.microsoft.com/office/powerpoint/2010/main" val="1369116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21879" y="152400"/>
            <a:ext cx="9144000" cy="1143000"/>
          </a:xfrm>
        </p:spPr>
        <p:txBody>
          <a:bodyPr/>
          <a:lstStyle/>
          <a:p>
            <a:pPr>
              <a:defRPr/>
            </a:pPr>
            <a:r>
              <a:rPr lang="en-US" b="1" dirty="0" smtClean="0">
                <a:solidFill>
                  <a:schemeClr val="tx1"/>
                </a:solidFill>
                <a:latin typeface="Albertus Extra Bold" pitchFamily="34" charset="0"/>
              </a:rPr>
              <a:t>Anyway*</a:t>
            </a:r>
            <a:r>
              <a:rPr lang="en-US" b="1" dirty="0" smtClean="0">
                <a:solidFill>
                  <a:srgbClr val="5ECDF4"/>
                </a:solidFill>
                <a:latin typeface="Albertus Extra Bold" pitchFamily="34" charset="0"/>
              </a:rPr>
              <a:t/>
            </a:r>
            <a:br>
              <a:rPr lang="en-US" b="1" dirty="0" smtClean="0">
                <a:solidFill>
                  <a:srgbClr val="5ECDF4"/>
                </a:solidFill>
                <a:latin typeface="Albertus Extra Bold" pitchFamily="34" charset="0"/>
              </a:rPr>
            </a:br>
            <a:r>
              <a:rPr lang="en-US" sz="2400" b="1" dirty="0" smtClean="0">
                <a:solidFill>
                  <a:srgbClr val="00B0F0"/>
                </a:solidFill>
                <a:latin typeface="Albertus Extra Bold" pitchFamily="34" charset="0"/>
              </a:rPr>
              <a:t>*A Story About Me With 138 Footnotes, 27 Exaggerations, and 1 Plate of Spaghetti</a:t>
            </a:r>
          </a:p>
        </p:txBody>
      </p:sp>
      <p:sp>
        <p:nvSpPr>
          <p:cNvPr id="70664" name="Rectangle 8"/>
          <p:cNvSpPr>
            <a:spLocks noChangeArrowheads="1"/>
          </p:cNvSpPr>
          <p:nvPr/>
        </p:nvSpPr>
        <p:spPr bwMode="auto">
          <a:xfrm>
            <a:off x="152400" y="5715000"/>
            <a:ext cx="3962400" cy="947738"/>
          </a:xfrm>
          <a:prstGeom prst="rect">
            <a:avLst/>
          </a:prstGeom>
          <a:noFill/>
          <a:ln w="9525">
            <a:noFill/>
            <a:miter lim="800000"/>
            <a:headEnd/>
            <a:tailEnd/>
          </a:ln>
          <a:effectLst/>
        </p:spPr>
        <p:txBody>
          <a:bodyPr anchor="ctr"/>
          <a:lstStyle/>
          <a:p>
            <a:pPr algn="l">
              <a:defRPr/>
            </a:pPr>
            <a:r>
              <a:rPr lang="en-US" sz="3200" dirty="0" smtClean="0">
                <a:solidFill>
                  <a:srgbClr val="00B0F0"/>
                </a:solidFill>
              </a:rPr>
              <a:t>By</a:t>
            </a:r>
          </a:p>
          <a:p>
            <a:pPr algn="l">
              <a:defRPr/>
            </a:pPr>
            <a:r>
              <a:rPr lang="en-US" sz="3200" dirty="0" smtClean="0">
                <a:solidFill>
                  <a:srgbClr val="00B0F0"/>
                </a:solidFill>
              </a:rPr>
              <a:t>Arthur </a:t>
            </a:r>
            <a:r>
              <a:rPr lang="en-US" sz="3200" dirty="0" err="1" smtClean="0">
                <a:solidFill>
                  <a:srgbClr val="00B0F0"/>
                </a:solidFill>
              </a:rPr>
              <a:t>Salm</a:t>
            </a:r>
            <a:endParaRPr lang="en-US" sz="4400" dirty="0">
              <a:solidFill>
                <a:srgbClr val="00B0F0"/>
              </a:solidFill>
              <a:latin typeface="Times New Roman" pitchFamily="18" charset="0"/>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676400"/>
            <a:ext cx="2614622" cy="3902421"/>
          </a:xfrm>
        </p:spPr>
      </p:pic>
      <p:sp>
        <p:nvSpPr>
          <p:cNvPr id="2" name="Rectangle 1"/>
          <p:cNvSpPr/>
          <p:nvPr/>
        </p:nvSpPr>
        <p:spPr>
          <a:xfrm>
            <a:off x="2971800" y="1676400"/>
            <a:ext cx="6096000" cy="4401205"/>
          </a:xfrm>
          <a:prstGeom prst="rect">
            <a:avLst/>
          </a:prstGeom>
        </p:spPr>
        <p:txBody>
          <a:bodyPr wrap="square">
            <a:spAutoFit/>
          </a:bodyPr>
          <a:lstStyle/>
          <a:p>
            <a:pPr algn="l"/>
            <a:r>
              <a:rPr lang="en-US" sz="2800" dirty="0"/>
              <a:t>At summer camp, twelve-year-old Max </a:t>
            </a:r>
            <a:r>
              <a:rPr lang="en-US" sz="2800" dirty="0" smtClean="0"/>
              <a:t>takes on a whole new personality reinventing </a:t>
            </a:r>
            <a:r>
              <a:rPr lang="en-US" sz="2800" dirty="0"/>
              <a:t>himself as daring and fearless "Mad Max," and although he regrets some of his behavior among strangers, he tries to keep some of that fearlessness when he returns home to his friends</a:t>
            </a:r>
            <a:r>
              <a:rPr lang="en-US" sz="2800" dirty="0" smtClean="0"/>
              <a:t>. </a:t>
            </a:r>
            <a:r>
              <a:rPr lang="en-US" sz="2800" dirty="0"/>
              <a:t>This is Max’s story complete with doodles and footnotes.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76200"/>
            <a:ext cx="9144000" cy="1143000"/>
          </a:xfrm>
        </p:spPr>
        <p:txBody>
          <a:bodyPr/>
          <a:lstStyle/>
          <a:p>
            <a:r>
              <a:rPr lang="en-US" b="1" dirty="0" smtClean="0">
                <a:solidFill>
                  <a:schemeClr val="tx1"/>
                </a:solidFill>
                <a:latin typeface="Albertus Extra Bold" pitchFamily="34" charset="0"/>
              </a:rPr>
              <a:t>Believe</a:t>
            </a:r>
            <a:br>
              <a:rPr lang="en-US" b="1" dirty="0" smtClean="0">
                <a:solidFill>
                  <a:schemeClr val="tx1"/>
                </a:solidFill>
                <a:latin typeface="Albertus Extra Bold" pitchFamily="34" charset="0"/>
              </a:rPr>
            </a:br>
            <a:r>
              <a:rPr lang="en-US" sz="2800" b="1" dirty="0" smtClean="0">
                <a:solidFill>
                  <a:srgbClr val="FF5050"/>
                </a:solidFill>
                <a:latin typeface="Albertus Extra Bold" pitchFamily="34" charset="0"/>
              </a:rPr>
              <a:t>The Victorious Story of Eric </a:t>
            </a:r>
            <a:r>
              <a:rPr lang="en-US" sz="2800" b="1" dirty="0" err="1" smtClean="0">
                <a:solidFill>
                  <a:srgbClr val="FF5050"/>
                </a:solidFill>
                <a:latin typeface="Albertus Extra Bold" pitchFamily="34" charset="0"/>
              </a:rPr>
              <a:t>LeGrand</a:t>
            </a:r>
            <a:endParaRPr lang="en-US" sz="2800" b="1" dirty="0" smtClean="0">
              <a:solidFill>
                <a:srgbClr val="FF5050"/>
              </a:solidFill>
              <a:latin typeface="Albertus Extra Bold" pitchFamily="34" charset="0"/>
            </a:endParaRPr>
          </a:p>
        </p:txBody>
      </p:sp>
      <p:sp>
        <p:nvSpPr>
          <p:cNvPr id="15363" name="Rectangle 8"/>
          <p:cNvSpPr>
            <a:spLocks noChangeArrowheads="1"/>
          </p:cNvSpPr>
          <p:nvPr/>
        </p:nvSpPr>
        <p:spPr bwMode="auto">
          <a:xfrm>
            <a:off x="152400" y="5867400"/>
            <a:ext cx="4495800" cy="838200"/>
          </a:xfrm>
          <a:prstGeom prst="rect">
            <a:avLst/>
          </a:prstGeom>
          <a:noFill/>
          <a:ln w="9525">
            <a:noFill/>
            <a:miter lim="800000"/>
            <a:headEnd/>
            <a:tailEnd/>
          </a:ln>
        </p:spPr>
        <p:txBody>
          <a:bodyPr anchor="ctr"/>
          <a:lstStyle/>
          <a:p>
            <a:pPr algn="l"/>
            <a:r>
              <a:rPr lang="en-US" sz="3200" dirty="0" smtClean="0"/>
              <a:t>By</a:t>
            </a:r>
            <a:br>
              <a:rPr lang="en-US" sz="3200" dirty="0" smtClean="0"/>
            </a:br>
            <a:r>
              <a:rPr lang="en-US" sz="3200" dirty="0" smtClean="0"/>
              <a:t>Eric </a:t>
            </a:r>
            <a:r>
              <a:rPr lang="en-US" sz="3200" dirty="0" err="1" smtClean="0"/>
              <a:t>LeGrand</a:t>
            </a:r>
            <a:endParaRPr lang="en-US" sz="4400" dirty="0">
              <a:latin typeface="Times New Roman" pitchFamily="18"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0507" y="1600200"/>
            <a:ext cx="2726055" cy="4114800"/>
          </a:xfrm>
        </p:spPr>
      </p:pic>
      <p:sp>
        <p:nvSpPr>
          <p:cNvPr id="2" name="Rectangle 1"/>
          <p:cNvSpPr/>
          <p:nvPr/>
        </p:nvSpPr>
        <p:spPr>
          <a:xfrm>
            <a:off x="3124200" y="1442621"/>
            <a:ext cx="5943600" cy="5262979"/>
          </a:xfrm>
          <a:prstGeom prst="rect">
            <a:avLst/>
          </a:prstGeom>
        </p:spPr>
        <p:txBody>
          <a:bodyPr wrap="square">
            <a:spAutoFit/>
          </a:bodyPr>
          <a:lstStyle/>
          <a:p>
            <a:pPr algn="l"/>
            <a:r>
              <a:rPr lang="en-US" sz="2800" dirty="0"/>
              <a:t>Eric </a:t>
            </a:r>
            <a:r>
              <a:rPr lang="en-US" sz="2800" dirty="0" err="1"/>
              <a:t>LeGrand</a:t>
            </a:r>
            <a:r>
              <a:rPr lang="en-US" sz="2800" dirty="0"/>
              <a:t> was a defensive tackle at Rutgers when a crushing tackle on the field left him paralyzed from the neck down. This story chronicles both his life before and after the </a:t>
            </a:r>
            <a:r>
              <a:rPr lang="en-US" sz="2800" dirty="0" smtClean="0"/>
              <a:t>accident and how </a:t>
            </a:r>
            <a:r>
              <a:rPr lang="en-US" sz="2800" dirty="0"/>
              <a:t>he rebuilds his life, continues his college education, and pursues a career in sports broadcasting. This uplifting memoir sends messages of hope and of finding strength in a new future.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0" y="152400"/>
            <a:ext cx="9144000" cy="1143000"/>
          </a:xfrm>
        </p:spPr>
        <p:txBody>
          <a:bodyPr/>
          <a:lstStyle/>
          <a:p>
            <a:r>
              <a:rPr lang="en-US" b="1" dirty="0" smtClean="0">
                <a:solidFill>
                  <a:schemeClr val="accent2">
                    <a:lumMod val="50000"/>
                  </a:schemeClr>
                </a:solidFill>
                <a:latin typeface="Albertus Extra Bold" pitchFamily="34" charset="0"/>
              </a:rPr>
              <a:t>A Black Hole is not a Hole</a:t>
            </a:r>
          </a:p>
        </p:txBody>
      </p:sp>
      <p:sp>
        <p:nvSpPr>
          <p:cNvPr id="27651" name="Rectangle 8"/>
          <p:cNvSpPr>
            <a:spLocks noChangeArrowheads="1"/>
          </p:cNvSpPr>
          <p:nvPr/>
        </p:nvSpPr>
        <p:spPr bwMode="auto">
          <a:xfrm>
            <a:off x="221055" y="5715000"/>
            <a:ext cx="5486400" cy="947738"/>
          </a:xfrm>
          <a:prstGeom prst="rect">
            <a:avLst/>
          </a:prstGeom>
          <a:noFill/>
          <a:ln w="9525">
            <a:noFill/>
            <a:miter lim="800000"/>
            <a:headEnd/>
            <a:tailEnd/>
          </a:ln>
        </p:spPr>
        <p:txBody>
          <a:bodyPr anchor="ctr"/>
          <a:lstStyle/>
          <a:p>
            <a:pPr algn="l"/>
            <a:r>
              <a:rPr lang="en-US" sz="3200" dirty="0">
                <a:solidFill>
                  <a:schemeClr val="accent2">
                    <a:lumMod val="50000"/>
                  </a:schemeClr>
                </a:solidFill>
              </a:rPr>
              <a:t>By</a:t>
            </a:r>
            <a:br>
              <a:rPr lang="en-US" sz="3200" dirty="0">
                <a:solidFill>
                  <a:schemeClr val="accent2">
                    <a:lumMod val="50000"/>
                  </a:schemeClr>
                </a:solidFill>
              </a:rPr>
            </a:br>
            <a:r>
              <a:rPr lang="en-US" sz="3200" dirty="0" smtClean="0">
                <a:solidFill>
                  <a:schemeClr val="accent2">
                    <a:lumMod val="50000"/>
                  </a:schemeClr>
                </a:solidFill>
              </a:rPr>
              <a:t>Carolyn </a:t>
            </a:r>
            <a:r>
              <a:rPr lang="en-US" sz="3200" dirty="0" err="1" smtClean="0">
                <a:solidFill>
                  <a:schemeClr val="accent2">
                    <a:lumMod val="50000"/>
                  </a:schemeClr>
                </a:solidFill>
              </a:rPr>
              <a:t>Cinami</a:t>
            </a:r>
            <a:r>
              <a:rPr lang="en-US" sz="3200" dirty="0" smtClean="0">
                <a:solidFill>
                  <a:schemeClr val="accent2">
                    <a:lumMod val="50000"/>
                  </a:schemeClr>
                </a:solidFill>
              </a:rPr>
              <a:t> </a:t>
            </a:r>
            <a:r>
              <a:rPr lang="en-US" sz="3200" dirty="0" err="1" smtClean="0">
                <a:solidFill>
                  <a:schemeClr val="accent2">
                    <a:lumMod val="50000"/>
                  </a:schemeClr>
                </a:solidFill>
              </a:rPr>
              <a:t>DeCristofano</a:t>
            </a:r>
            <a:endParaRPr lang="en-US" sz="4400" dirty="0">
              <a:solidFill>
                <a:schemeClr val="accent2">
                  <a:lumMod val="50000"/>
                </a:schemeClr>
              </a:solidFill>
              <a:latin typeface="Times New Roman"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2744" y="1981200"/>
            <a:ext cx="2793953" cy="3616767"/>
          </a:xfrm>
        </p:spPr>
      </p:pic>
      <p:sp>
        <p:nvSpPr>
          <p:cNvPr id="2" name="Rectangle 1"/>
          <p:cNvSpPr/>
          <p:nvPr/>
        </p:nvSpPr>
        <p:spPr>
          <a:xfrm>
            <a:off x="3200400" y="1600200"/>
            <a:ext cx="5867400" cy="3970318"/>
          </a:xfrm>
          <a:prstGeom prst="rect">
            <a:avLst/>
          </a:prstGeom>
        </p:spPr>
        <p:txBody>
          <a:bodyPr wrap="square">
            <a:spAutoFit/>
          </a:bodyPr>
          <a:lstStyle/>
          <a:p>
            <a:pPr algn="l"/>
            <a:r>
              <a:rPr lang="en-US" sz="2800" dirty="0"/>
              <a:t>Ever wonder what a black hole is or was or how it came to be? </a:t>
            </a:r>
            <a:r>
              <a:rPr lang="en-US" sz="2800" dirty="0" smtClean="0"/>
              <a:t>Find </a:t>
            </a:r>
            <a:r>
              <a:rPr lang="en-US" sz="2800" dirty="0"/>
              <a:t>out what black holes are, what causes them, and how scientists first discovered them. Learn how astronomers find black holes, get to know our nearest black-hole neighbor, and take a journey that will literally s-t-r-e-t-c-h the mind.</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2263" y="76200"/>
            <a:ext cx="9144000" cy="1295400"/>
          </a:xfrm>
        </p:spPr>
        <p:txBody>
          <a:bodyPr/>
          <a:lstStyle/>
          <a:p>
            <a:r>
              <a:rPr lang="en-US" b="1" dirty="0" smtClean="0">
                <a:solidFill>
                  <a:srgbClr val="CC0000"/>
                </a:solidFill>
                <a:latin typeface="Albertus Extra Bold" pitchFamily="34" charset="0"/>
              </a:rPr>
              <a:t>Buddy</a:t>
            </a:r>
          </a:p>
        </p:txBody>
      </p:sp>
      <p:sp>
        <p:nvSpPr>
          <p:cNvPr id="17411" name="Rectangle 8"/>
          <p:cNvSpPr>
            <a:spLocks noChangeArrowheads="1"/>
          </p:cNvSpPr>
          <p:nvPr/>
        </p:nvSpPr>
        <p:spPr bwMode="auto">
          <a:xfrm>
            <a:off x="152400" y="5715000"/>
            <a:ext cx="3276600" cy="947738"/>
          </a:xfrm>
          <a:prstGeom prst="rect">
            <a:avLst/>
          </a:prstGeom>
          <a:noFill/>
          <a:ln w="9525">
            <a:noFill/>
            <a:miter lim="800000"/>
            <a:headEnd/>
            <a:tailEnd/>
          </a:ln>
        </p:spPr>
        <p:txBody>
          <a:bodyPr anchor="ctr"/>
          <a:lstStyle/>
          <a:p>
            <a:pPr algn="l"/>
            <a:r>
              <a:rPr lang="en-US" sz="3200" dirty="0" smtClean="0">
                <a:solidFill>
                  <a:srgbClr val="CC0000"/>
                </a:solidFill>
              </a:rPr>
              <a:t>By</a:t>
            </a:r>
            <a:br>
              <a:rPr lang="en-US" sz="3200" dirty="0" smtClean="0">
                <a:solidFill>
                  <a:srgbClr val="CC0000"/>
                </a:solidFill>
              </a:rPr>
            </a:br>
            <a:r>
              <a:rPr lang="en-US" sz="3200" dirty="0" smtClean="0">
                <a:solidFill>
                  <a:srgbClr val="CC0000"/>
                </a:solidFill>
              </a:rPr>
              <a:t>M. H. </a:t>
            </a:r>
            <a:r>
              <a:rPr lang="en-US" sz="3200" dirty="0" err="1" smtClean="0">
                <a:solidFill>
                  <a:srgbClr val="CC0000"/>
                </a:solidFill>
              </a:rPr>
              <a:t>Herlong</a:t>
            </a:r>
            <a:endParaRPr lang="en-US" sz="4400" dirty="0">
              <a:solidFill>
                <a:srgbClr val="CC0000"/>
              </a:solidFill>
              <a:latin typeface="Times New Roman" pitchFamily="18" charset="0"/>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524000"/>
            <a:ext cx="2709851" cy="4105835"/>
          </a:xfrm>
        </p:spPr>
      </p:pic>
      <p:sp>
        <p:nvSpPr>
          <p:cNvPr id="2" name="Rectangle 1"/>
          <p:cNvSpPr/>
          <p:nvPr/>
        </p:nvSpPr>
        <p:spPr>
          <a:xfrm>
            <a:off x="3048000" y="1447800"/>
            <a:ext cx="6019800" cy="4832092"/>
          </a:xfrm>
          <a:prstGeom prst="rect">
            <a:avLst/>
          </a:prstGeom>
        </p:spPr>
        <p:txBody>
          <a:bodyPr wrap="square">
            <a:spAutoFit/>
          </a:bodyPr>
          <a:lstStyle/>
          <a:p>
            <a:pPr algn="l"/>
            <a:r>
              <a:rPr lang="en-US" sz="2800" dirty="0" smtClean="0"/>
              <a:t>Lil </a:t>
            </a:r>
            <a:r>
              <a:rPr lang="en-US" sz="2800" dirty="0"/>
              <a:t>T has dreamed of having his own dog for as long as he can remember. When he and his family accidently hit one on their way to </a:t>
            </a:r>
            <a:r>
              <a:rPr lang="en-US" sz="2800" dirty="0" smtClean="0"/>
              <a:t>church Buddy </a:t>
            </a:r>
            <a:r>
              <a:rPr lang="en-US" sz="2800" dirty="0"/>
              <a:t>turns out to be </a:t>
            </a:r>
            <a:r>
              <a:rPr lang="en-US" sz="2800" dirty="0" smtClean="0"/>
              <a:t>that dog.  Then Hurricane </a:t>
            </a:r>
            <a:r>
              <a:rPr lang="en-US" sz="2800" dirty="0"/>
              <a:t>Katrina comes to New Orleans and he must leave Buddy behind. After the storm, </a:t>
            </a:r>
            <a:r>
              <a:rPr lang="en-US" sz="2800" dirty="0" err="1"/>
              <a:t>Li'l</a:t>
            </a:r>
            <a:r>
              <a:rPr lang="en-US" sz="2800" dirty="0"/>
              <a:t> T and his father return home </a:t>
            </a:r>
            <a:r>
              <a:rPr lang="en-US" sz="2800" dirty="0" smtClean="0"/>
              <a:t>to find </a:t>
            </a:r>
            <a:r>
              <a:rPr lang="en-US" sz="2800" dirty="0"/>
              <a:t>Buddy gone. But </a:t>
            </a:r>
            <a:r>
              <a:rPr lang="en-US" sz="2800" dirty="0" err="1"/>
              <a:t>Li'l</a:t>
            </a:r>
            <a:r>
              <a:rPr lang="en-US" sz="2800" dirty="0"/>
              <a:t> T refuses to give up </a:t>
            </a:r>
            <a:r>
              <a:rPr lang="en-US" sz="2800" dirty="0" smtClean="0"/>
              <a:t>on finding </a:t>
            </a:r>
            <a:r>
              <a:rPr lang="en-US" sz="2800" dirty="0"/>
              <a:t>his best friend.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0" y="76200"/>
            <a:ext cx="9144000" cy="1371600"/>
          </a:xfrm>
        </p:spPr>
        <p:txBody>
          <a:bodyPr/>
          <a:lstStyle/>
          <a:p>
            <a:r>
              <a:rPr lang="en-US" b="1" dirty="0" smtClean="0">
                <a:solidFill>
                  <a:srgbClr val="996633"/>
                </a:solidFill>
                <a:latin typeface="Albertus Extra Bold" pitchFamily="34" charset="0"/>
              </a:rPr>
              <a:t>Cardboard</a:t>
            </a:r>
            <a:endParaRPr lang="en-US" sz="2800" b="1" dirty="0" smtClean="0">
              <a:solidFill>
                <a:srgbClr val="996633"/>
              </a:solidFill>
              <a:latin typeface="Albertus Extra Bold" pitchFamily="34" charset="0"/>
            </a:endParaRPr>
          </a:p>
        </p:txBody>
      </p:sp>
      <p:sp>
        <p:nvSpPr>
          <p:cNvPr id="22531" name="Rectangle 8"/>
          <p:cNvSpPr>
            <a:spLocks noChangeArrowheads="1"/>
          </p:cNvSpPr>
          <p:nvPr/>
        </p:nvSpPr>
        <p:spPr bwMode="auto">
          <a:xfrm>
            <a:off x="202949" y="5715000"/>
            <a:ext cx="3962400" cy="947737"/>
          </a:xfrm>
          <a:prstGeom prst="rect">
            <a:avLst/>
          </a:prstGeom>
          <a:noFill/>
          <a:ln w="9525">
            <a:noFill/>
            <a:miter lim="800000"/>
            <a:headEnd/>
            <a:tailEnd/>
          </a:ln>
        </p:spPr>
        <p:txBody>
          <a:bodyPr anchor="ctr"/>
          <a:lstStyle/>
          <a:p>
            <a:pPr algn="l"/>
            <a:r>
              <a:rPr lang="en-US" sz="3200" dirty="0">
                <a:solidFill>
                  <a:srgbClr val="996633"/>
                </a:solidFill>
              </a:rPr>
              <a:t>By</a:t>
            </a:r>
            <a:br>
              <a:rPr lang="en-US" sz="3200" dirty="0">
                <a:solidFill>
                  <a:srgbClr val="996633"/>
                </a:solidFill>
              </a:rPr>
            </a:br>
            <a:r>
              <a:rPr lang="en-US" sz="3200" dirty="0" smtClean="0">
                <a:solidFill>
                  <a:srgbClr val="996633"/>
                </a:solidFill>
              </a:rPr>
              <a:t>Doug </a:t>
            </a:r>
            <a:r>
              <a:rPr lang="en-US" sz="3200" dirty="0" err="1" smtClean="0">
                <a:solidFill>
                  <a:srgbClr val="996633"/>
                </a:solidFill>
              </a:rPr>
              <a:t>TenNapel</a:t>
            </a:r>
            <a:endParaRPr lang="en-US" sz="3200" dirty="0">
              <a:solidFill>
                <a:srgbClr val="996633"/>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386" y="1524000"/>
            <a:ext cx="2727293" cy="4040434"/>
          </a:xfrm>
        </p:spPr>
      </p:pic>
      <p:sp>
        <p:nvSpPr>
          <p:cNvPr id="2" name="Rectangle 1"/>
          <p:cNvSpPr/>
          <p:nvPr/>
        </p:nvSpPr>
        <p:spPr>
          <a:xfrm>
            <a:off x="3124199" y="1362827"/>
            <a:ext cx="5943599" cy="4832092"/>
          </a:xfrm>
          <a:prstGeom prst="rect">
            <a:avLst/>
          </a:prstGeom>
        </p:spPr>
        <p:txBody>
          <a:bodyPr wrap="square">
            <a:spAutoFit/>
          </a:bodyPr>
          <a:lstStyle/>
          <a:p>
            <a:pPr algn="l"/>
            <a:r>
              <a:rPr lang="en-US" sz="2800" dirty="0"/>
              <a:t>Cam’s father is strapped for cash. The only thing he can afford for Cam’s birthday is a cardboard box from a mysterious man. T</a:t>
            </a:r>
            <a:r>
              <a:rPr lang="en-US" sz="2800" dirty="0" smtClean="0"/>
              <a:t>hey </a:t>
            </a:r>
            <a:r>
              <a:rPr lang="en-US" sz="2800" dirty="0"/>
              <a:t>find that the box is much more than they bargained for, with the power to make everything made from it come to </a:t>
            </a:r>
            <a:r>
              <a:rPr lang="en-US" sz="2800" dirty="0" smtClean="0"/>
              <a:t>life. Then </a:t>
            </a:r>
            <a:r>
              <a:rPr lang="en-US" sz="2800" dirty="0"/>
              <a:t>his neighbor Marcus takes the cardboard </a:t>
            </a:r>
            <a:r>
              <a:rPr lang="en-US" sz="2800" dirty="0" smtClean="0"/>
              <a:t>box and makes evil </a:t>
            </a:r>
            <a:r>
              <a:rPr lang="en-US" sz="2800" dirty="0"/>
              <a:t>creations that threaten to destroy them all.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0" y="76200"/>
            <a:ext cx="9144000" cy="1143000"/>
          </a:xfrm>
        </p:spPr>
        <p:txBody>
          <a:bodyPr/>
          <a:lstStyle/>
          <a:p>
            <a:r>
              <a:rPr lang="en-US" b="1" dirty="0" smtClean="0">
                <a:solidFill>
                  <a:srgbClr val="000066"/>
                </a:solidFill>
                <a:latin typeface="Albertus Extra Bold" pitchFamily="34" charset="0"/>
              </a:rPr>
              <a:t>Double</a:t>
            </a:r>
          </a:p>
        </p:txBody>
      </p:sp>
      <p:sp>
        <p:nvSpPr>
          <p:cNvPr id="23555" name="Rectangle 8"/>
          <p:cNvSpPr>
            <a:spLocks noChangeArrowheads="1"/>
          </p:cNvSpPr>
          <p:nvPr/>
        </p:nvSpPr>
        <p:spPr bwMode="auto">
          <a:xfrm>
            <a:off x="199176" y="5715000"/>
            <a:ext cx="3962400" cy="947738"/>
          </a:xfrm>
          <a:prstGeom prst="rect">
            <a:avLst/>
          </a:prstGeom>
          <a:noFill/>
          <a:ln w="9525">
            <a:noFill/>
            <a:miter lim="800000"/>
            <a:headEnd/>
            <a:tailEnd/>
          </a:ln>
        </p:spPr>
        <p:txBody>
          <a:bodyPr anchor="ctr"/>
          <a:lstStyle/>
          <a:p>
            <a:pPr algn="l"/>
            <a:r>
              <a:rPr lang="en-US" sz="3200" dirty="0">
                <a:solidFill>
                  <a:srgbClr val="000066"/>
                </a:solidFill>
              </a:rPr>
              <a:t>By</a:t>
            </a:r>
            <a:br>
              <a:rPr lang="en-US" sz="3200" dirty="0">
                <a:solidFill>
                  <a:srgbClr val="000066"/>
                </a:solidFill>
              </a:rPr>
            </a:br>
            <a:r>
              <a:rPr lang="en-US" sz="3200" dirty="0" smtClean="0">
                <a:solidFill>
                  <a:srgbClr val="000066"/>
                </a:solidFill>
              </a:rPr>
              <a:t>Jenny Valentine</a:t>
            </a:r>
            <a:endParaRPr lang="en-US" sz="3200" dirty="0">
              <a:solidFill>
                <a:srgbClr val="000066"/>
              </a:solidFill>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685" y="1676400"/>
            <a:ext cx="2532790" cy="3827894"/>
          </a:xfrm>
          <a:ln>
            <a:solidFill>
              <a:srgbClr val="00B050"/>
            </a:solidFill>
          </a:ln>
        </p:spPr>
      </p:pic>
      <p:sp>
        <p:nvSpPr>
          <p:cNvPr id="2" name="Rectangle 1"/>
          <p:cNvSpPr/>
          <p:nvPr/>
        </p:nvSpPr>
        <p:spPr>
          <a:xfrm>
            <a:off x="2971800" y="1295400"/>
            <a:ext cx="6096000" cy="4832092"/>
          </a:xfrm>
          <a:prstGeom prst="rect">
            <a:avLst/>
          </a:prstGeom>
        </p:spPr>
        <p:txBody>
          <a:bodyPr wrap="square">
            <a:spAutoFit/>
          </a:bodyPr>
          <a:lstStyle/>
          <a:p>
            <a:pPr algn="l"/>
            <a:r>
              <a:rPr lang="en-US" sz="2800" dirty="0"/>
              <a:t>When the sixteen-year-old runaway Chap is mistaken for a missing boy named </a:t>
            </a:r>
            <a:r>
              <a:rPr lang="en-US" sz="2800" dirty="0" err="1"/>
              <a:t>Cassiel</a:t>
            </a:r>
            <a:r>
              <a:rPr lang="en-US" sz="2800" dirty="0"/>
              <a:t>, his life changes dramatically. Chap takes on </a:t>
            </a:r>
            <a:r>
              <a:rPr lang="en-US" sz="2800" dirty="0" err="1"/>
              <a:t>Cassiel's</a:t>
            </a:r>
            <a:r>
              <a:rPr lang="en-US" sz="2800" dirty="0"/>
              <a:t> identity, gaining the family and friends he's always dreamed of having. But becoming someone else isn't as easy as he hoped—and Chap isn't the only one hiding a secret. </a:t>
            </a:r>
            <a:r>
              <a:rPr lang="en-US" sz="2800" dirty="0" smtClean="0"/>
              <a:t>After </a:t>
            </a:r>
            <a:r>
              <a:rPr lang="en-US" sz="2800" dirty="0"/>
              <a:t>all, you can't just steal a life and expect to get away with it</a:t>
            </a:r>
            <a:r>
              <a:rPr lang="en-US" sz="2800" dirty="0" smtClean="0"/>
              <a:t>.</a:t>
            </a:r>
            <a:endParaRPr lang="en-US" sz="2800"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0" y="76200"/>
            <a:ext cx="9144000" cy="1143000"/>
          </a:xfrm>
        </p:spPr>
        <p:txBody>
          <a:bodyPr/>
          <a:lstStyle/>
          <a:p>
            <a:r>
              <a:rPr lang="en-US" b="1" dirty="0" smtClean="0">
                <a:solidFill>
                  <a:srgbClr val="0099CC"/>
                </a:solidFill>
                <a:latin typeface="Albertus Extra Bold" pitchFamily="34" charset="0"/>
              </a:rPr>
              <a:t>Eye of the Storm</a:t>
            </a:r>
          </a:p>
        </p:txBody>
      </p:sp>
      <p:sp>
        <p:nvSpPr>
          <p:cNvPr id="23555" name="Rectangle 8"/>
          <p:cNvSpPr>
            <a:spLocks noChangeArrowheads="1"/>
          </p:cNvSpPr>
          <p:nvPr/>
        </p:nvSpPr>
        <p:spPr bwMode="auto">
          <a:xfrm>
            <a:off x="152400" y="5715000"/>
            <a:ext cx="3962400" cy="947738"/>
          </a:xfrm>
          <a:prstGeom prst="rect">
            <a:avLst/>
          </a:prstGeom>
          <a:noFill/>
          <a:ln w="9525">
            <a:noFill/>
            <a:miter lim="800000"/>
            <a:headEnd/>
            <a:tailEnd/>
          </a:ln>
        </p:spPr>
        <p:txBody>
          <a:bodyPr anchor="ctr"/>
          <a:lstStyle/>
          <a:p>
            <a:pPr algn="l"/>
            <a:r>
              <a:rPr lang="en-US" sz="3200" dirty="0">
                <a:solidFill>
                  <a:srgbClr val="0099CC"/>
                </a:solidFill>
              </a:rPr>
              <a:t>By</a:t>
            </a:r>
            <a:br>
              <a:rPr lang="en-US" sz="3200" dirty="0">
                <a:solidFill>
                  <a:srgbClr val="0099CC"/>
                </a:solidFill>
              </a:rPr>
            </a:br>
            <a:r>
              <a:rPr lang="en-US" sz="3200" dirty="0" smtClean="0">
                <a:solidFill>
                  <a:srgbClr val="0099CC"/>
                </a:solidFill>
              </a:rPr>
              <a:t>Kate </a:t>
            </a:r>
            <a:r>
              <a:rPr lang="en-US" sz="3200" dirty="0" err="1" smtClean="0">
                <a:solidFill>
                  <a:srgbClr val="0099CC"/>
                </a:solidFill>
              </a:rPr>
              <a:t>Messner</a:t>
            </a:r>
            <a:endParaRPr lang="en-US" sz="3200" dirty="0">
              <a:solidFill>
                <a:srgbClr val="0099CC"/>
              </a:solidFill>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676400"/>
            <a:ext cx="2532790" cy="3837561"/>
          </a:xfrm>
          <a:ln>
            <a:solidFill>
              <a:srgbClr val="00B050"/>
            </a:solidFill>
          </a:ln>
        </p:spPr>
      </p:pic>
      <p:sp>
        <p:nvSpPr>
          <p:cNvPr id="3" name="Rectangle 2"/>
          <p:cNvSpPr/>
          <p:nvPr/>
        </p:nvSpPr>
        <p:spPr>
          <a:xfrm>
            <a:off x="2971800" y="1295400"/>
            <a:ext cx="6096000" cy="5262979"/>
          </a:xfrm>
          <a:prstGeom prst="rect">
            <a:avLst/>
          </a:prstGeom>
        </p:spPr>
        <p:txBody>
          <a:bodyPr wrap="square">
            <a:spAutoFit/>
          </a:bodyPr>
          <a:lstStyle/>
          <a:p>
            <a:pPr algn="l"/>
            <a:r>
              <a:rPr lang="en-US" sz="2800" dirty="0" smtClean="0"/>
              <a:t>In the </a:t>
            </a:r>
            <a:r>
              <a:rPr lang="en-US" sz="2800" dirty="0"/>
              <a:t>future, huge </a:t>
            </a:r>
            <a:r>
              <a:rPr lang="en-US" sz="2800" dirty="0" smtClean="0"/>
              <a:t>tornadoes have </a:t>
            </a:r>
            <a:r>
              <a:rPr lang="en-US" sz="2800" dirty="0"/>
              <a:t>become a part of everyday life.  Thirteen-year-old </a:t>
            </a:r>
            <a:r>
              <a:rPr lang="en-US" sz="2800" dirty="0" smtClean="0"/>
              <a:t>Jaden </a:t>
            </a:r>
            <a:r>
              <a:rPr lang="en-US" sz="2800" dirty="0"/>
              <a:t>is sent to spend the summer with her </a:t>
            </a:r>
            <a:r>
              <a:rPr lang="en-US" sz="2800" dirty="0" smtClean="0"/>
              <a:t>scientist father who </a:t>
            </a:r>
            <a:r>
              <a:rPr lang="en-US" sz="2800" dirty="0"/>
              <a:t>has made a fortune developing </a:t>
            </a:r>
            <a:r>
              <a:rPr lang="en-US" sz="2800" dirty="0" smtClean="0"/>
              <a:t>a fancy </a:t>
            </a:r>
            <a:r>
              <a:rPr lang="en-US" sz="2800" dirty="0"/>
              <a:t>neighborhood that no tornado can touch. </a:t>
            </a:r>
            <a:r>
              <a:rPr lang="en-US" sz="2800" dirty="0" smtClean="0"/>
              <a:t>Jaden </a:t>
            </a:r>
            <a:r>
              <a:rPr lang="en-US" sz="2800" dirty="0"/>
              <a:t>and her new friends </a:t>
            </a:r>
            <a:r>
              <a:rPr lang="en-US" sz="2800" dirty="0" smtClean="0"/>
              <a:t>soon </a:t>
            </a:r>
            <a:r>
              <a:rPr lang="en-US" sz="2800" dirty="0"/>
              <a:t>discover that guaranteed safety comes at a high cost, leaving Jaden to decide if uncovering the truth is worth betraying her father.</a:t>
            </a:r>
          </a:p>
        </p:txBody>
      </p:sp>
    </p:spTree>
    <p:extLst>
      <p:ext uri="{BB962C8B-B14F-4D97-AF65-F5344CB8AC3E}">
        <p14:creationId xmlns:p14="http://schemas.microsoft.com/office/powerpoint/2010/main" val="241136358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0" y="76200"/>
            <a:ext cx="9144000" cy="1143000"/>
          </a:xfrm>
        </p:spPr>
        <p:txBody>
          <a:bodyPr/>
          <a:lstStyle/>
          <a:p>
            <a:r>
              <a:rPr lang="en-US" b="1" dirty="0" smtClean="0">
                <a:solidFill>
                  <a:srgbClr val="FFCC00"/>
                </a:solidFill>
                <a:latin typeface="Albertus Extra Bold" pitchFamily="34" charset="0"/>
              </a:rPr>
              <a:t>The False Prince</a:t>
            </a:r>
          </a:p>
        </p:txBody>
      </p:sp>
      <p:sp>
        <p:nvSpPr>
          <p:cNvPr id="26627" name="Rectangle 8"/>
          <p:cNvSpPr>
            <a:spLocks noChangeArrowheads="1"/>
          </p:cNvSpPr>
          <p:nvPr/>
        </p:nvSpPr>
        <p:spPr bwMode="auto">
          <a:xfrm>
            <a:off x="152400" y="5715000"/>
            <a:ext cx="4495800" cy="947738"/>
          </a:xfrm>
          <a:prstGeom prst="rect">
            <a:avLst/>
          </a:prstGeom>
          <a:noFill/>
          <a:ln w="9525">
            <a:noFill/>
            <a:miter lim="800000"/>
            <a:headEnd/>
            <a:tailEnd/>
          </a:ln>
        </p:spPr>
        <p:txBody>
          <a:bodyPr anchor="ctr"/>
          <a:lstStyle/>
          <a:p>
            <a:pPr algn="l"/>
            <a:r>
              <a:rPr lang="en-US" sz="3200" dirty="0">
                <a:solidFill>
                  <a:srgbClr val="FFCC00"/>
                </a:solidFill>
              </a:rPr>
              <a:t>By</a:t>
            </a:r>
            <a:br>
              <a:rPr lang="en-US" sz="3200" dirty="0">
                <a:solidFill>
                  <a:srgbClr val="FFCC00"/>
                </a:solidFill>
              </a:rPr>
            </a:br>
            <a:r>
              <a:rPr lang="en-US" sz="3200" dirty="0" smtClean="0">
                <a:solidFill>
                  <a:srgbClr val="FFCC00"/>
                </a:solidFill>
              </a:rPr>
              <a:t>Jennifer A. Nielsen</a:t>
            </a:r>
            <a:endParaRPr lang="en-US" sz="4400" dirty="0">
              <a:solidFill>
                <a:srgbClr val="FFCC00"/>
              </a:solidFill>
              <a:latin typeface="Times New Roman" pitchFamily="18" charset="0"/>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772453"/>
            <a:ext cx="2501497" cy="3790147"/>
          </a:xfrm>
          <a:ln w="9525" cmpd="sng"/>
        </p:spPr>
      </p:pic>
      <p:sp>
        <p:nvSpPr>
          <p:cNvPr id="5" name="TextBox 4"/>
          <p:cNvSpPr txBox="1"/>
          <p:nvPr/>
        </p:nvSpPr>
        <p:spPr>
          <a:xfrm>
            <a:off x="2895600" y="1295400"/>
            <a:ext cx="6096000" cy="954107"/>
          </a:xfrm>
          <a:prstGeom prst="rect">
            <a:avLst/>
          </a:prstGeom>
          <a:noFill/>
        </p:spPr>
        <p:txBody>
          <a:bodyPr wrap="square" rtlCol="0">
            <a:spAutoFit/>
          </a:bodyPr>
          <a:lstStyle/>
          <a:p>
            <a:pPr algn="l"/>
            <a:endParaRPr lang="en-US" sz="2800" dirty="0" smtClean="0"/>
          </a:p>
          <a:p>
            <a:pPr algn="l"/>
            <a:endParaRPr lang="en-US" sz="2800" dirty="0"/>
          </a:p>
        </p:txBody>
      </p:sp>
      <p:sp>
        <p:nvSpPr>
          <p:cNvPr id="2" name="Rectangle 1"/>
          <p:cNvSpPr/>
          <p:nvPr/>
        </p:nvSpPr>
        <p:spPr>
          <a:xfrm>
            <a:off x="2895600" y="1066800"/>
            <a:ext cx="6172200" cy="5693866"/>
          </a:xfrm>
          <a:prstGeom prst="rect">
            <a:avLst/>
          </a:prstGeom>
        </p:spPr>
        <p:txBody>
          <a:bodyPr wrap="square">
            <a:spAutoFit/>
          </a:bodyPr>
          <a:lstStyle/>
          <a:p>
            <a:pPr algn="l"/>
            <a:r>
              <a:rPr lang="en-US" sz="2800" dirty="0"/>
              <a:t>The king, queen, and royal prince of </a:t>
            </a:r>
            <a:r>
              <a:rPr lang="en-US" sz="2800" dirty="0" err="1"/>
              <a:t>Carthya</a:t>
            </a:r>
            <a:r>
              <a:rPr lang="en-US" sz="2800" dirty="0"/>
              <a:t> are dead. The younger prince has been presumed dead for four years.  Conner, a nobleman of the court, comes up with a devious plan </a:t>
            </a:r>
            <a:r>
              <a:rPr lang="en-US" sz="2800" dirty="0" smtClean="0"/>
              <a:t>to find an orphan boy to impersonate </a:t>
            </a:r>
            <a:r>
              <a:rPr lang="en-US" sz="2800" dirty="0"/>
              <a:t>the king’s long-lost </a:t>
            </a:r>
            <a:r>
              <a:rPr lang="en-US" sz="2800" dirty="0" smtClean="0"/>
              <a:t>son.  Four </a:t>
            </a:r>
            <a:r>
              <a:rPr lang="en-US" sz="2800" dirty="0"/>
              <a:t>orphans are recruited to compete for the role, including a defiant boy named </a:t>
            </a:r>
            <a:r>
              <a:rPr lang="en-US" sz="2800" dirty="0" smtClean="0"/>
              <a:t>Sage who must </a:t>
            </a:r>
            <a:r>
              <a:rPr lang="en-US" sz="2800" dirty="0"/>
              <a:t>be chosen to play the prince or he will certainly be killed. </a:t>
            </a:r>
          </a:p>
          <a:p>
            <a:pPr algn="l"/>
            <a:endParaRPr lang="en-US" sz="2800" dirty="0"/>
          </a:p>
        </p:txBody>
      </p:sp>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lbertus Extra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lbertus Extra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1882</TotalTime>
  <Words>1403</Words>
  <Application>Microsoft Office PowerPoint</Application>
  <PresentationFormat>On-screen Show (4:3)</PresentationFormat>
  <Paragraphs>51</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Louisiana Young Readers’ Choice Award</vt:lpstr>
      <vt:lpstr>Anyway* *A Story About Me With 138 Footnotes, 27 Exaggerations, and 1 Plate of Spaghetti</vt:lpstr>
      <vt:lpstr>Believe The Victorious Story of Eric LeGrand</vt:lpstr>
      <vt:lpstr>A Black Hole is not a Hole</vt:lpstr>
      <vt:lpstr>Buddy</vt:lpstr>
      <vt:lpstr>Cardboard</vt:lpstr>
      <vt:lpstr>Double</vt:lpstr>
      <vt:lpstr>Eye of the Storm</vt:lpstr>
      <vt:lpstr>The False Prince</vt:lpstr>
      <vt:lpstr>The Last Dragonslayer</vt:lpstr>
      <vt:lpstr>Liar and Spy</vt:lpstr>
      <vt:lpstr>Small Medium at Large</vt:lpstr>
      <vt:lpstr>One for the Murphys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Kirsten M. Steintrager</dc:creator>
  <cp:lastModifiedBy>Angela Germany</cp:lastModifiedBy>
  <cp:revision>148</cp:revision>
  <dcterms:created xsi:type="dcterms:W3CDTF">2005-05-21T18:10:15Z</dcterms:created>
  <dcterms:modified xsi:type="dcterms:W3CDTF">2014-04-17T16:24:37Z</dcterms:modified>
</cp:coreProperties>
</file>