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5" r:id="rId3"/>
    <p:sldId id="258" r:id="rId4"/>
    <p:sldId id="259" r:id="rId5"/>
    <p:sldId id="260" r:id="rId6"/>
    <p:sldId id="263" r:id="rId7"/>
    <p:sldId id="296" r:id="rId8"/>
    <p:sldId id="297" r:id="rId9"/>
    <p:sldId id="298" r:id="rId10"/>
    <p:sldId id="284" r:id="rId11"/>
    <p:sldId id="266" r:id="rId12"/>
    <p:sldId id="268" r:id="rId13"/>
    <p:sldId id="287" r:id="rId14"/>
    <p:sldId id="267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CAD"/>
    <a:srgbClr val="943436"/>
    <a:srgbClr val="D8B285"/>
    <a:srgbClr val="DEB179"/>
    <a:srgbClr val="D29C5D"/>
    <a:srgbClr val="524845"/>
    <a:srgbClr val="E9B03C"/>
    <a:srgbClr val="063B88"/>
    <a:srgbClr val="232E2D"/>
    <a:srgbClr val="82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71360" autoAdjust="0"/>
  </p:normalViewPr>
  <p:slideViewPr>
    <p:cSldViewPr>
      <p:cViewPr varScale="1">
        <p:scale>
          <a:sx n="62" d="100"/>
          <a:sy n="62" d="100"/>
        </p:scale>
        <p:origin x="131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651C-6F17-4DA9-8BF5-FEA20E4BA8C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2EA6-1B2B-4C7E-A82C-A51759BAE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2EA6-1B2B-4C7E-A82C-A51759BAEC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 to the Rescue!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Megan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 Bryant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4.6 - AR Pts: 2.0 AR Quiz No. 195713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[Humor, two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2EA6-1B2B-4C7E-A82C-A51759BAEC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Hammering for Freedom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Rita Lorraine Hubbard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LG - BL: 4.6 - AR Pts: 0.5 AR Quiz No. 198102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[Picture Book Biography]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Einstein: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Genius Experiment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James Patterson and Chris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Grabenstein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352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5.1 - AR Pts: 7.0 AR Quiz No. 197771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[Action and Adventure]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Miscalculations of Lightning Girl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Stacy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McAnulty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304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3.7 - AR Pts: 7.0 AR Quiz No. 195064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[Realistic fiction, three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Phantom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Tower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Keir Graff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288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5.6 - AR Pts: 9.0 AR Quiz No. 198741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[Horror]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Saving Fiona: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Story of the World’s Most Famous Baby Hippo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Thayne Maynard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LG - BL: 5.8 - AR Pts: 0.5 AR Quiz No. 195657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[Picture Book Nonfiction]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2EA6-1B2B-4C7E-A82C-A51759BAEC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07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Strongheart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Wonder Dog of the Silver Screen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Candace Fleming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4.1 - AR Pts: 2.0 AR Quiz No. 194405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[Historical fiction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2EA6-1B2B-4C7E-A82C-A51759BAEC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That Trash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Meghan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McCarthy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LG - BL: 5.0 - AR Pts: 0.5 AR Quiz No. 194390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[Picture Book Nonfiction, 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 of the Swap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Kristine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Asselin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Jen Malone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352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5.3 - AR Pts: 10.0 AR Quiz No. 182330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[Fantasy]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Lines: How Ernie Barnes Went from the Football Field to the Art Gallery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Sandra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Neil Wallace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LG - BL: 4.0 - AR Pts: 0.5 AR Quiz No. 193445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[Picture Book Biography, four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Boo-Boos That Changed the World: A True Story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an Accidental Invention (Really!)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Barry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Wittenstein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LG - BL: 3.9 - AR Pts: 0.5 AR Quiz No. 193557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[Picture Book Biography, 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Charlie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Frog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Karen Kane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4.1 - AR Pts: 6.0 AR Quiz No. 196540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[Mystery, 2019 Edgar Award Nominee]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4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Chester Nez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Unbreakable Code: A Navajo Code Talker’s Story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Joseph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Bruchac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LG - BL: 5.0 - AR Pts: 0.5 AR Quiz No. 194390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[Picture Book Biography, 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Counting on Katherine: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Katherine Johnson Saved Apollo 13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Helaine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Becker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LG - BL: 4.2 - AR Pts: 0.5 AR Quiz No. 196205</a:t>
            </a:r>
            <a:r>
              <a:rPr lang="pt-BR" dirty="0" smtClean="0"/>
              <a:t>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[Picture Book Biography, two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reviews]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Sister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Alison McGhee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 pages</a:t>
            </a:r>
            <a:endParaRPr lang="en-US" b="0" dirty="0" smtClean="0">
              <a:effectLst/>
            </a:endParaRPr>
          </a:p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IL: MG - BL: 3.6 - AR Pts: 0.5 AR Quiz No. 198093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[Graphic Novel, 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starred review]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Booktalk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by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CF5-7758-41D5-9E7B-7DDABA7FB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5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3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0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14EB-691A-42C6-B95E-047300EE599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B403-30F6-4224-BD40-8860C7D4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839200" cy="18478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Louisiana Young Readers’ Choice Award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>2020-2021 Nominated List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86200"/>
            <a:ext cx="47244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Grades 3-5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alfa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27432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7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100" dirty="0" smtClean="0">
                <a:solidFill>
                  <a:srgbClr val="C00000"/>
                </a:solidFill>
                <a:latin typeface="Juice ITC" panose="04040403040A02020202" pitchFamily="82" charset="0"/>
              </a:rPr>
              <a:t>Fly to the Rescue!</a:t>
            </a:r>
            <a:endParaRPr lang="en-US" sz="8000" b="1" spc="100" dirty="0">
              <a:solidFill>
                <a:srgbClr val="C00000"/>
              </a:solidFill>
              <a:latin typeface="Juice ITC" panose="04040403040A020202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Juice ITC" panose="04040403040A02020202" pitchFamily="82" charset="0"/>
              </a:rPr>
              <a:t>Megan E. Bryant</a:t>
            </a:r>
            <a:endParaRPr lang="en-US" sz="5400" dirty="0">
              <a:solidFill>
                <a:srgbClr val="C00000"/>
              </a:solidFill>
              <a:latin typeface="Juice ITC" panose="04040403040A02020202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513" y="1221536"/>
            <a:ext cx="3228975" cy="469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970" y="1752600"/>
            <a:ext cx="4582061" cy="371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75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A84A36"/>
                </a:solidFill>
                <a:latin typeface="Algerian" panose="04020705040A02060702" pitchFamily="82" charset="0"/>
              </a:rPr>
              <a:t>Hammering for Freedom</a:t>
            </a:r>
            <a:endParaRPr lang="en-US" sz="5400" dirty="0">
              <a:solidFill>
                <a:srgbClr val="A84A36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1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84A36"/>
                </a:solidFill>
                <a:latin typeface="Algerian" panose="04020705040A02060702" pitchFamily="82" charset="0"/>
              </a:rPr>
              <a:t>Rita Lorraine Hubbard</a:t>
            </a:r>
            <a:endParaRPr lang="en-US" sz="4400" dirty="0">
              <a:solidFill>
                <a:srgbClr val="A84A36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4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3583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Max Einstein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The Genius Experiment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20825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James Patterson and Chris </a:t>
            </a:r>
            <a:r>
              <a:rPr lang="en-US" sz="29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Grabenstein</a:t>
            </a:r>
            <a:endParaRPr lang="en-US" sz="2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843" y="1600001"/>
            <a:ext cx="2972314" cy="44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97" y="5334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n>
                  <a:solidFill>
                    <a:srgbClr val="A5CD9B"/>
                  </a:solidFill>
                </a:ln>
                <a:solidFill>
                  <a:srgbClr val="232E2D"/>
                </a:solidFill>
                <a:latin typeface="Kristen ITC" panose="03050502040202030202" pitchFamily="66" charset="0"/>
              </a:rPr>
              <a:t>The Miscalculations of Lightning Girl</a:t>
            </a:r>
            <a:endParaRPr lang="en-US" sz="3800" b="1" dirty="0">
              <a:ln>
                <a:solidFill>
                  <a:srgbClr val="A5CD9B"/>
                </a:solidFill>
              </a:ln>
              <a:solidFill>
                <a:srgbClr val="232E2D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600501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rgbClr val="A5CD9B"/>
                  </a:solidFill>
                </a:ln>
                <a:solidFill>
                  <a:srgbClr val="232E2D"/>
                </a:solidFill>
                <a:latin typeface="Kristen ITC" panose="03050502040202030202" pitchFamily="66" charset="0"/>
              </a:rPr>
              <a:t>Stacy McAnulty</a:t>
            </a:r>
            <a:endParaRPr lang="en-US" sz="3000" dirty="0">
              <a:ln>
                <a:solidFill>
                  <a:srgbClr val="A5CD9B"/>
                </a:solidFill>
              </a:ln>
              <a:solidFill>
                <a:srgbClr val="232E2D"/>
              </a:solidFill>
              <a:latin typeface="Kristen ITC" panose="03050502040202030202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514310"/>
            <a:ext cx="2820280" cy="42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E5CCAD"/>
                </a:solidFill>
                <a:latin typeface="Felix Titling" panose="04060505060202020A04" pitchFamily="82" charset="0"/>
              </a:rPr>
              <a:t>Keir Graff</a:t>
            </a:r>
            <a:endParaRPr lang="en-US" sz="4000" dirty="0">
              <a:solidFill>
                <a:srgbClr val="E5CCAD"/>
              </a:solidFill>
              <a:latin typeface="Felix Titling" panose="04060505060202020A04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275" y="1219200"/>
            <a:ext cx="293745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050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E5CCAD"/>
                </a:solidFill>
                <a:latin typeface="Felix Titling" panose="04060505060202020A04" pitchFamily="82" charset="0"/>
              </a:rPr>
              <a:t>The Phantom Tower</a:t>
            </a:r>
            <a:endParaRPr lang="en-US" sz="5000" b="1" dirty="0">
              <a:solidFill>
                <a:srgbClr val="E5CCAD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94503" y="382412"/>
            <a:ext cx="944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Saving Fiona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The Story of the World’s Most Famous Baby Hippo</a:t>
            </a:r>
            <a:endParaRPr lang="en-US" sz="24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98403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Thane Maynard</a:t>
            </a:r>
            <a:endParaRPr lang="en-US" sz="35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AutoShape 2" descr="Image result for wish o'con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wish o'conn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wish o'connor"/>
          <p:cNvSpPr>
            <a:spLocks noChangeAspect="1" noChangeArrowheads="1"/>
          </p:cNvSpPr>
          <p:nvPr/>
        </p:nvSpPr>
        <p:spPr bwMode="auto">
          <a:xfrm>
            <a:off x="155575" y="-1989138"/>
            <a:ext cx="28194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778" y="2223912"/>
            <a:ext cx="3274443" cy="327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8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3"/>
            </a:gs>
            <a:gs pos="93000">
              <a:schemeClr val="accent3">
                <a:lumMod val="50000"/>
              </a:schemeClr>
            </a:gs>
            <a:gs pos="72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pc="1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pperplate Gothic Light" panose="020E0507020206020404" pitchFamily="34" charset="0"/>
              </a:rPr>
              <a:t>Strongheart</a:t>
            </a:r>
            <a:endParaRPr lang="en-US" sz="5000" b="1" spc="100" dirty="0" smtClean="0">
              <a:solidFill>
                <a:schemeClr val="accent3">
                  <a:lumMod val="20000"/>
                  <a:lumOff val="80000"/>
                </a:schemeClr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2800" spc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pperplate Gothic Light" panose="020E0507020206020404" pitchFamily="34" charset="0"/>
              </a:rPr>
              <a:t>Wonder Dog of the Silver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73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pperplate Gothic Light" panose="020E0507020206020404" pitchFamily="34" charset="0"/>
              </a:rPr>
              <a:t>Candace Fleming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AutoShape 2" descr="Image result for Word of M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107" y="1588770"/>
            <a:ext cx="3411786" cy="443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2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275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Meghan McCarthy</a:t>
            </a:r>
            <a:endParaRPr lang="en-US" sz="40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3011" y="2075259"/>
            <a:ext cx="3037978" cy="336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All That Trash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Story of the 1987 Garbage Barge </a:t>
            </a:r>
            <a:endParaRPr lang="en-US" sz="3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and </a:t>
            </a:r>
            <a:r>
              <a:rPr lang="en-US" sz="3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Our Problem with Stuff</a:t>
            </a:r>
            <a:endParaRPr lang="en-US" sz="30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357" y="61256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The Art of the Swap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Kristine </a:t>
            </a:r>
            <a:r>
              <a:rPr lang="en-US" sz="3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Asselin</a:t>
            </a:r>
            <a:r>
              <a:rPr lang="en-US" sz="3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 &amp; Jen Malone</a:t>
            </a:r>
            <a:endParaRPr lang="en-US" sz="3800" dirty="0">
              <a:solidFill>
                <a:schemeClr val="accent3">
                  <a:lumMod val="20000"/>
                  <a:lumOff val="8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098" y="1905000"/>
            <a:ext cx="2341803" cy="354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9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Castellar" panose="020A0402060406010301" pitchFamily="18" charset="0"/>
                <a:cs typeface="Andalus" panose="02020603050405020304" pitchFamily="18" charset="-78"/>
              </a:rPr>
              <a:t>Between the Lines</a:t>
            </a:r>
          </a:p>
          <a:p>
            <a:pPr algn="ctr"/>
            <a:r>
              <a:rPr lang="en-US" sz="2600" b="1" dirty="0" smtClean="0">
                <a:latin typeface="Castellar" panose="020A0402060406010301" pitchFamily="18" charset="0"/>
                <a:cs typeface="Andalus" panose="02020603050405020304" pitchFamily="18" charset="-78"/>
              </a:rPr>
              <a:t>How Ernie Barnes Went from the football field to the art gallery</a:t>
            </a:r>
            <a:endParaRPr lang="en-US" sz="2600" b="1" dirty="0">
              <a:latin typeface="Castellar" panose="020A0402060406010301" pitchFamily="18" charset="0"/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stellar" panose="020A0402060406010301" pitchFamily="18" charset="0"/>
                <a:cs typeface="Andalus" panose="02020603050405020304" pitchFamily="18" charset="-78"/>
              </a:rPr>
              <a:t>Sandra Neil Wallace</a:t>
            </a:r>
            <a:endParaRPr lang="en-US" sz="4000" dirty="0">
              <a:latin typeface="Castellar" panose="020A0402060406010301" pitchFamily="18" charset="0"/>
              <a:cs typeface="Andalus" panose="02020603050405020304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858993"/>
            <a:ext cx="3200400" cy="42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DEB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11" y="277148"/>
            <a:ext cx="91089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943436"/>
                </a:solidFill>
                <a:latin typeface="Berlin Sans FB Demi" panose="020E0802020502020306" pitchFamily="34" charset="0"/>
              </a:rPr>
              <a:t>The Boo-Boos That Changed the World</a:t>
            </a:r>
          </a:p>
          <a:p>
            <a:pPr algn="ctr"/>
            <a:r>
              <a:rPr lang="en-US" sz="2800" dirty="0" smtClean="0">
                <a:solidFill>
                  <a:srgbClr val="943436"/>
                </a:solidFill>
                <a:latin typeface="Berlin Sans FB Demi" panose="020E0802020502020306" pitchFamily="34" charset="0"/>
              </a:rPr>
              <a:t>A True Story About an Accidental Invention (Really!)</a:t>
            </a:r>
            <a:endParaRPr lang="en-US" sz="2800" dirty="0">
              <a:solidFill>
                <a:srgbClr val="94343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43436"/>
                </a:solidFill>
                <a:latin typeface="Berlin Sans FB Demi" panose="020E0802020502020306" pitchFamily="34" charset="0"/>
              </a:rPr>
              <a:t>Barry </a:t>
            </a:r>
            <a:r>
              <a:rPr lang="en-US" sz="3600" dirty="0" err="1" smtClean="0">
                <a:solidFill>
                  <a:srgbClr val="943436"/>
                </a:solidFill>
                <a:latin typeface="Berlin Sans FB Demi" panose="020E0802020502020306" pitchFamily="34" charset="0"/>
              </a:rPr>
              <a:t>Wittenstein</a:t>
            </a:r>
            <a:endParaRPr lang="en-US" sz="3600" dirty="0">
              <a:solidFill>
                <a:srgbClr val="94343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141" y="1492866"/>
            <a:ext cx="3519718" cy="45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C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18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524845"/>
                </a:solidFill>
                <a:latin typeface="Cooper Black" panose="0208090404030B020404" pitchFamily="18" charset="0"/>
              </a:rPr>
              <a:t>Karen Kane</a:t>
            </a:r>
            <a:endParaRPr lang="en-US" sz="4000" dirty="0">
              <a:solidFill>
                <a:srgbClr val="524845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0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100" dirty="0" smtClean="0">
                <a:solidFill>
                  <a:srgbClr val="524845"/>
                </a:solidFill>
                <a:latin typeface="Cooper Black" panose="0208090404030B020404" pitchFamily="18" charset="0"/>
              </a:rPr>
              <a:t>Charlie &amp; Frog</a:t>
            </a:r>
            <a:endParaRPr lang="en-US" sz="6000" b="1" spc="100" dirty="0">
              <a:solidFill>
                <a:srgbClr val="524845"/>
              </a:solidFill>
              <a:latin typeface="Cooper Black" panose="0208090404030B0204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295" y="1329711"/>
            <a:ext cx="2861411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" y="76200"/>
            <a:ext cx="9113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63B88"/>
                </a:solidFill>
                <a:latin typeface="Felix Titling" panose="04060505060202020A04" pitchFamily="82" charset="0"/>
              </a:rPr>
              <a:t>Chester Nez and the Unbreakable Code</a:t>
            </a:r>
          </a:p>
          <a:p>
            <a:pPr algn="ctr"/>
            <a:r>
              <a:rPr lang="en-US" sz="2400" b="1" dirty="0" smtClean="0">
                <a:solidFill>
                  <a:srgbClr val="063B88"/>
                </a:solidFill>
                <a:latin typeface="Felix Titling" panose="04060505060202020A04" pitchFamily="82" charset="0"/>
              </a:rPr>
              <a:t>A Navajo Code Talker’s Story</a:t>
            </a:r>
            <a:endParaRPr lang="en-US" sz="2400" b="1" dirty="0">
              <a:solidFill>
                <a:srgbClr val="063B88"/>
              </a:solidFill>
              <a:latin typeface="Felix Titling" panose="04060505060202020A04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85356"/>
            <a:ext cx="9143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063B88"/>
                </a:solidFill>
                <a:latin typeface="Felix Titling" panose="04060505060202020A04" pitchFamily="82" charset="0"/>
              </a:rPr>
              <a:t>Joseph </a:t>
            </a:r>
            <a:r>
              <a:rPr lang="en-US" sz="3300" dirty="0" err="1" smtClean="0">
                <a:solidFill>
                  <a:srgbClr val="063B88"/>
                </a:solidFill>
                <a:latin typeface="Felix Titling" panose="04060505060202020A04" pitchFamily="82" charset="0"/>
              </a:rPr>
              <a:t>Bruchac</a:t>
            </a:r>
            <a:endParaRPr lang="en-US" sz="3300" dirty="0">
              <a:solidFill>
                <a:srgbClr val="063B88"/>
              </a:solidFill>
              <a:latin typeface="Felix Titling" panose="04060505060202020A04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236" y="1837053"/>
            <a:ext cx="3163529" cy="39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3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latin typeface="Gabriola" panose="04040605051002020D02" pitchFamily="82" charset="0"/>
                <a:cs typeface="Arabic Typesetting" panose="03020402040406030203" pitchFamily="66" charset="-78"/>
              </a:rPr>
              <a:t>Counting on Katherine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Gabriola" panose="04040605051002020D02" pitchFamily="82" charset="0"/>
                <a:cs typeface="Arabic Typesetting" panose="03020402040406030203" pitchFamily="66" charset="-78"/>
              </a:rPr>
              <a:t>How Katherine Johnson Saved Apollo 13</a:t>
            </a:r>
            <a:endParaRPr lang="en-US" sz="4400" b="1" dirty="0">
              <a:solidFill>
                <a:srgbClr val="FFC000"/>
              </a:solidFill>
              <a:latin typeface="Gabriola" panose="04040605051002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Gabriola" panose="04040605051002020D02" pitchFamily="82" charset="0"/>
                <a:cs typeface="Arabic Typesetting" panose="03020402040406030203" pitchFamily="66" charset="-78"/>
              </a:rPr>
              <a:t>Helaine</a:t>
            </a:r>
            <a:r>
              <a:rPr lang="en-US" sz="6000" dirty="0" smtClean="0">
                <a:solidFill>
                  <a:srgbClr val="FFC000"/>
                </a:solidFill>
                <a:latin typeface="Gabriola" panose="04040605051002020D02" pitchFamily="82" charset="0"/>
                <a:cs typeface="Arabic Typesetting" panose="03020402040406030203" pitchFamily="66" charset="-78"/>
              </a:rPr>
              <a:t> Becker</a:t>
            </a:r>
            <a:endParaRPr lang="en-US" sz="6000" dirty="0">
              <a:solidFill>
                <a:srgbClr val="FFC000"/>
              </a:solidFill>
              <a:latin typeface="Gabriola" panose="04040605051002020D02" pitchFamily="82" charset="0"/>
              <a:cs typeface="Arabic Typesetting" panose="03020402040406030203" pitchFamily="66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3000" y="1981200"/>
            <a:ext cx="3138001" cy="381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8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48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Dear Sister</a:t>
            </a:r>
            <a:endParaRPr lang="en-US" sz="5500" b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5591" y="601980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Alison McGhee</a:t>
            </a:r>
            <a:endParaRPr lang="en-US" sz="3100" b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319719"/>
            <a:ext cx="2776819" cy="4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828</Words>
  <Application>Microsoft Office PowerPoint</Application>
  <PresentationFormat>On-screen Show (4:3)</PresentationFormat>
  <Paragraphs>147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Algerian</vt:lpstr>
      <vt:lpstr>Andalus</vt:lpstr>
      <vt:lpstr>Arabic Typesetting</vt:lpstr>
      <vt:lpstr>Arial</vt:lpstr>
      <vt:lpstr>Berlin Sans FB Demi</vt:lpstr>
      <vt:lpstr>Calibri</vt:lpstr>
      <vt:lpstr>Castellar</vt:lpstr>
      <vt:lpstr>Cooper Black</vt:lpstr>
      <vt:lpstr>Copperplate Gothic Light</vt:lpstr>
      <vt:lpstr>Felix Titling</vt:lpstr>
      <vt:lpstr>Gabriola</vt:lpstr>
      <vt:lpstr>Ink Free</vt:lpstr>
      <vt:lpstr>Juice ITC</vt:lpstr>
      <vt:lpstr>Kristen ITC</vt:lpstr>
      <vt:lpstr>Lucida Handwriting</vt:lpstr>
      <vt:lpstr>Perpetua Titling MT</vt:lpstr>
      <vt:lpstr>Office Theme</vt:lpstr>
      <vt:lpstr>Louisiana Young Readers’ Choice Award 2020-2021 Nominated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LDSW</dc:creator>
  <cp:lastModifiedBy>Angela Germany</cp:lastModifiedBy>
  <cp:revision>189</cp:revision>
  <dcterms:created xsi:type="dcterms:W3CDTF">2016-02-04T14:20:37Z</dcterms:created>
  <dcterms:modified xsi:type="dcterms:W3CDTF">2020-03-12T15:52:10Z</dcterms:modified>
</cp:coreProperties>
</file>