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7" r:id="rId2"/>
    <p:sldId id="256" r:id="rId3"/>
    <p:sldId id="258" r:id="rId4"/>
    <p:sldId id="260" r:id="rId5"/>
    <p:sldId id="259" r:id="rId6"/>
    <p:sldId id="263" r:id="rId7"/>
    <p:sldId id="261" r:id="rId8"/>
    <p:sldId id="264" r:id="rId9"/>
    <p:sldId id="262" r:id="rId10"/>
    <p:sldId id="265" r:id="rId11"/>
    <p:sldId id="266" r:id="rId12"/>
    <p:sldId id="268"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80E8C"/>
    <a:srgbClr val="123614"/>
    <a:srgbClr val="194B1B"/>
    <a:srgbClr val="134551"/>
    <a:srgbClr val="321547"/>
    <a:srgbClr val="481F67"/>
    <a:srgbClr val="DB0B38"/>
    <a:srgbClr val="BC080C"/>
    <a:srgbClr val="EF6DA8"/>
    <a:srgbClr val="E826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5651" autoAdjust="0"/>
  </p:normalViewPr>
  <p:slideViewPr>
    <p:cSldViewPr>
      <p:cViewPr varScale="1">
        <p:scale>
          <a:sx n="49" d="100"/>
          <a:sy n="49" d="100"/>
        </p:scale>
        <p:origin x="2434" y="29"/>
      </p:cViewPr>
      <p:guideLst>
        <p:guide orient="horz" pos="2160"/>
        <p:guide pos="2880"/>
      </p:guideLst>
    </p:cSldViewPr>
  </p:slideViewPr>
  <p:notesTextViewPr>
    <p:cViewPr>
      <p:scale>
        <a:sx n="1" d="1"/>
        <a:sy n="1" d="1"/>
      </p:scale>
      <p:origin x="0" y="-408"/>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3361947-2F00-47EC-AC9A-7F184CC11395}" type="datetimeFigureOut">
              <a:rPr lang="en-US" smtClean="0"/>
              <a:t>9/5/2018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A0017D-A451-48AC-AA7B-FFAD971CD600}" type="slidenum">
              <a:rPr lang="en-US" smtClean="0"/>
              <a:t>‹#›</a:t>
            </a:fld>
            <a:endParaRPr lang="en-US"/>
          </a:p>
        </p:txBody>
      </p:sp>
    </p:spTree>
    <p:extLst>
      <p:ext uri="{BB962C8B-B14F-4D97-AF65-F5344CB8AC3E}">
        <p14:creationId xmlns:p14="http://schemas.microsoft.com/office/powerpoint/2010/main" val="33988021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s://www.goodreads.com/review/show/2068215388?book_show_action=true" TargetMode="External"/><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goodreads.com/review/show/1720492702?book_show_action=false"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goodreads.com/review/show/1488009461?book_show_action=true"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goodreads.com/review/show/1660092067?book_show_action=false"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goodreads.com/review/show/2166687426?book_show_action=false"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goodreads.com/review/show/2177636203?book_show_action=false"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D21E94A-80D6-40C4-8EA7-A0E7203CE405}" type="slidenum">
              <a:rPr lang="en-US" smtClean="0"/>
              <a:t>1</a:t>
            </a:fld>
            <a:endParaRPr lang="en-US"/>
          </a:p>
        </p:txBody>
      </p:sp>
    </p:spTree>
    <p:extLst>
      <p:ext uri="{BB962C8B-B14F-4D97-AF65-F5344CB8AC3E}">
        <p14:creationId xmlns:p14="http://schemas.microsoft.com/office/powerpoint/2010/main" val="3483226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u="sng" kern="1200" dirty="0" err="1" smtClean="0">
                <a:solidFill>
                  <a:schemeClr val="tx1"/>
                </a:solidFill>
                <a:effectLst/>
                <a:latin typeface="+mn-lt"/>
                <a:ea typeface="+mn-ea"/>
                <a:cs typeface="+mn-cs"/>
              </a:rPr>
              <a:t>Projeckt</a:t>
            </a:r>
            <a:r>
              <a:rPr lang="en-US" sz="1200" b="1" u="sng" kern="1200" dirty="0" smtClean="0">
                <a:solidFill>
                  <a:schemeClr val="tx1"/>
                </a:solidFill>
                <a:effectLst/>
                <a:latin typeface="+mn-lt"/>
                <a:ea typeface="+mn-ea"/>
                <a:cs typeface="+mn-cs"/>
              </a:rPr>
              <a:t> 1065</a:t>
            </a:r>
            <a:r>
              <a:rPr lang="en-US" sz="1200" kern="1200" dirty="0" smtClean="0">
                <a:solidFill>
                  <a:schemeClr val="tx1"/>
                </a:solidFill>
                <a:effectLst/>
                <a:latin typeface="+mn-lt"/>
                <a:ea typeface="+mn-ea"/>
                <a:cs typeface="+mn-cs"/>
              </a:rPr>
              <a:t> by Alan Gratz</a:t>
            </a:r>
          </a:p>
          <a:p>
            <a:r>
              <a:rPr lang="en-US" sz="1200" kern="1200" dirty="0" smtClean="0">
                <a:solidFill>
                  <a:schemeClr val="tx1"/>
                </a:solidFill>
                <a:effectLst/>
                <a:latin typeface="+mn-lt"/>
                <a:ea typeface="+mn-ea"/>
                <a:cs typeface="+mn-cs"/>
              </a:rPr>
              <a:t>I</a:t>
            </a:r>
            <a:r>
              <a:rPr lang="en-US" sz="1200" kern="1200" baseline="0" dirty="0" smtClean="0">
                <a:solidFill>
                  <a:schemeClr val="tx1"/>
                </a:solidFill>
                <a:effectLst/>
                <a:latin typeface="+mn-lt"/>
                <a:ea typeface="+mn-ea"/>
                <a:cs typeface="+mn-cs"/>
              </a:rPr>
              <a:t> want to start of saying that, i</a:t>
            </a:r>
            <a:r>
              <a:rPr lang="en-US" sz="1200" kern="1200" dirty="0" smtClean="0">
                <a:solidFill>
                  <a:schemeClr val="tx1"/>
                </a:solidFill>
                <a:effectLst/>
                <a:latin typeface="+mn-lt"/>
                <a:ea typeface="+mn-ea"/>
                <a:cs typeface="+mn-cs"/>
              </a:rPr>
              <a:t>f possible, watch the video book trailer</a:t>
            </a:r>
            <a:r>
              <a:rPr lang="en-US" sz="1200" kern="1200" baseline="0" dirty="0" smtClean="0">
                <a:solidFill>
                  <a:schemeClr val="tx1"/>
                </a:solidFill>
                <a:effectLst/>
                <a:latin typeface="+mn-lt"/>
                <a:ea typeface="+mn-ea"/>
                <a:cs typeface="+mn-cs"/>
              </a:rPr>
              <a:t> because it dramatizes the</a:t>
            </a:r>
            <a:r>
              <a:rPr lang="en-US" sz="1200" kern="1200" dirty="0" smtClean="0">
                <a:solidFill>
                  <a:schemeClr val="tx1"/>
                </a:solidFill>
                <a:effectLst/>
                <a:latin typeface="+mn-lt"/>
                <a:ea typeface="+mn-ea"/>
                <a:cs typeface="+mn-cs"/>
              </a:rPr>
              <a:t> opening scene of the book.</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year</a:t>
            </a:r>
            <a:r>
              <a:rPr lang="en-US" sz="1200" kern="1200" baseline="0" dirty="0" smtClean="0">
                <a:solidFill>
                  <a:schemeClr val="tx1"/>
                </a:solidFill>
                <a:effectLst/>
                <a:latin typeface="+mn-lt"/>
                <a:ea typeface="+mn-ea"/>
                <a:cs typeface="+mn-cs"/>
              </a:rPr>
              <a:t> is 1943. It is the height of WWII. </a:t>
            </a:r>
          </a:p>
          <a:p>
            <a:r>
              <a:rPr lang="en-US" sz="1200" kern="1200" dirty="0" smtClean="0">
                <a:solidFill>
                  <a:schemeClr val="tx1"/>
                </a:solidFill>
                <a:effectLst/>
                <a:latin typeface="+mn-lt"/>
                <a:ea typeface="+mn-ea"/>
                <a:cs typeface="+mn-cs"/>
              </a:rPr>
              <a:t>Michael </a:t>
            </a:r>
            <a:r>
              <a:rPr lang="en-US" sz="1200" kern="1200" dirty="0" err="1" smtClean="0">
                <a:solidFill>
                  <a:schemeClr val="tx1"/>
                </a:solidFill>
                <a:effectLst/>
                <a:latin typeface="+mn-lt"/>
                <a:ea typeface="+mn-ea"/>
                <a:cs typeface="+mn-cs"/>
              </a:rPr>
              <a:t>O'Shaunessey</a:t>
            </a:r>
            <a:r>
              <a:rPr lang="en-US" sz="1200" kern="1200" dirty="0" smtClean="0">
                <a:solidFill>
                  <a:schemeClr val="tx1"/>
                </a:solidFill>
                <a:effectLst/>
                <a:latin typeface="+mn-lt"/>
                <a:ea typeface="+mn-ea"/>
                <a:cs typeface="+mn-cs"/>
              </a:rPr>
              <a:t>, is the son of the Irish ambassador to Nazi Germany. Ireland is technically neutral and Michael and his parents live in the Irish Embassy in Berlin, Germany. </a:t>
            </a:r>
            <a:r>
              <a:rPr lang="en-US" sz="1200" kern="1200" dirty="0" smtClean="0">
                <a:solidFill>
                  <a:schemeClr val="tx1"/>
                </a:solidFill>
                <a:effectLst/>
                <a:latin typeface="+mn-lt"/>
                <a:ea typeface="+mn-ea"/>
                <a:cs typeface="+mn-cs"/>
              </a:rPr>
              <a:t>In the opening scene of the book they </a:t>
            </a:r>
            <a:r>
              <a:rPr lang="en-US" sz="1200" kern="1200" dirty="0" smtClean="0">
                <a:solidFill>
                  <a:schemeClr val="tx1"/>
                </a:solidFill>
                <a:effectLst/>
                <a:latin typeface="+mn-lt"/>
                <a:ea typeface="+mn-ea"/>
                <a:cs typeface="+mn-cs"/>
              </a:rPr>
              <a:t>are at a fancy dinner party with high ranking Nazi officers and Gestapo one evening. Michael </a:t>
            </a:r>
            <a:r>
              <a:rPr lang="en-US" sz="1200" kern="1200" dirty="0" smtClean="0">
                <a:solidFill>
                  <a:schemeClr val="tx1"/>
                </a:solidFill>
                <a:effectLst/>
                <a:latin typeface="+mn-lt"/>
                <a:ea typeface="+mn-ea"/>
                <a:cs typeface="+mn-cs"/>
              </a:rPr>
              <a:t>accidentally-on-purpose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spills </a:t>
            </a:r>
            <a:r>
              <a:rPr lang="en-US" sz="1200" kern="1200" dirty="0" smtClean="0">
                <a:solidFill>
                  <a:schemeClr val="tx1"/>
                </a:solidFill>
                <a:effectLst/>
                <a:latin typeface="+mn-lt"/>
                <a:ea typeface="+mn-ea"/>
                <a:cs typeface="+mn-cs"/>
              </a:rPr>
              <a:t>his drink on himself and goes off to “clean up</a:t>
            </a:r>
            <a:r>
              <a:rPr lang="en-US" sz="1200" kern="1200" dirty="0" smtClean="0">
                <a:solidFill>
                  <a:schemeClr val="tx1"/>
                </a:solidFill>
                <a:effectLst/>
                <a:latin typeface="+mn-lt"/>
                <a:ea typeface="+mn-ea"/>
                <a:cs typeface="+mn-cs"/>
              </a:rPr>
              <a:t>”. But </a:t>
            </a:r>
            <a:r>
              <a:rPr lang="en-US" sz="1200" kern="1200" dirty="0" smtClean="0">
                <a:solidFill>
                  <a:schemeClr val="tx1"/>
                </a:solidFill>
                <a:effectLst/>
                <a:latin typeface="+mn-lt"/>
                <a:ea typeface="+mn-ea"/>
                <a:cs typeface="+mn-cs"/>
              </a:rPr>
              <a:t>instead he goes digging through the house for any intelligence that they can send back to the allies to help defeat Germany. While he was searching through a room in the house, someone walks in on him, as you will see in the video. </a:t>
            </a:r>
            <a:r>
              <a:rPr lang="en-US" sz="1200" kern="1200" dirty="0" smtClean="0">
                <a:solidFill>
                  <a:schemeClr val="tx1"/>
                </a:solidFill>
                <a:effectLst/>
                <a:latin typeface="+mn-lt"/>
                <a:ea typeface="+mn-ea"/>
                <a:cs typeface="+mn-cs"/>
              </a:rPr>
              <a:t>He</a:t>
            </a:r>
            <a:r>
              <a:rPr lang="en-US" sz="1200" kern="1200" baseline="0" dirty="0" smtClean="0">
                <a:solidFill>
                  <a:schemeClr val="tx1"/>
                </a:solidFill>
                <a:effectLst/>
                <a:latin typeface="+mn-lt"/>
                <a:ea typeface="+mn-ea"/>
                <a:cs typeface="+mn-cs"/>
              </a:rPr>
              <a:t> narrowly escapes being busted.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Infiltrate. Befriend. Sabotage. That is Michael’s goal. Michael joins the Nazi Youth. He takes part in their horrific games, beatings, acts of violence and vandalism, betraying of friends, and book burnings. He must</a:t>
            </a:r>
            <a:r>
              <a:rPr lang="en-US" sz="1200" kern="1200" baseline="0" dirty="0" smtClean="0">
                <a:solidFill>
                  <a:schemeClr val="tx1"/>
                </a:solidFill>
                <a:effectLst/>
                <a:latin typeface="+mn-lt"/>
                <a:ea typeface="+mn-ea"/>
                <a:cs typeface="+mn-cs"/>
              </a:rPr>
              <a:t> act as though he embraces the Nazi beliefs. </a:t>
            </a:r>
            <a:r>
              <a:rPr lang="en-US" sz="1200" kern="1200" dirty="0" smtClean="0">
                <a:solidFill>
                  <a:schemeClr val="tx1"/>
                </a:solidFill>
                <a:effectLst/>
                <a:latin typeface="+mn-lt"/>
                <a:ea typeface="+mn-ea"/>
                <a:cs typeface="+mn-cs"/>
              </a:rPr>
              <a:t>He repeats their brainwashing propaganda, speaks flawless German and does whatever it takes to gain insider knowledge that he can use</a:t>
            </a:r>
            <a:r>
              <a:rPr lang="en-US" sz="1200" kern="1200" baseline="0" dirty="0" smtClean="0">
                <a:solidFill>
                  <a:schemeClr val="tx1"/>
                </a:solidFill>
                <a:effectLst/>
                <a:latin typeface="+mn-lt"/>
                <a:ea typeface="+mn-ea"/>
                <a:cs typeface="+mn-cs"/>
              </a:rPr>
              <a:t> against them</a:t>
            </a:r>
            <a:r>
              <a:rPr lang="en-US" sz="1200" kern="1200" dirty="0" smtClean="0">
                <a:solidFill>
                  <a:schemeClr val="tx1"/>
                </a:solidFill>
                <a:effectLst/>
                <a:latin typeface="+mn-lt"/>
                <a:ea typeface="+mn-ea"/>
                <a:cs typeface="+mn-cs"/>
              </a:rPr>
              <a:t>.  </a:t>
            </a:r>
            <a:br>
              <a:rPr lang="en-US" sz="1200" kern="1200" dirty="0" smtClean="0">
                <a:solidFill>
                  <a:schemeClr val="tx1"/>
                </a:solidFill>
                <a:effectLst/>
                <a:latin typeface="+mn-lt"/>
                <a:ea typeface="+mn-ea"/>
                <a:cs typeface="+mn-cs"/>
              </a:rPr>
            </a:b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Michael learns about </a:t>
            </a:r>
            <a:r>
              <a:rPr lang="en-US" sz="1200" kern="1200" dirty="0" err="1" smtClean="0">
                <a:solidFill>
                  <a:schemeClr val="tx1"/>
                </a:solidFill>
                <a:effectLst/>
                <a:latin typeface="+mn-lt"/>
                <a:ea typeface="+mn-ea"/>
                <a:cs typeface="+mn-cs"/>
              </a:rPr>
              <a:t>Projekt</a:t>
            </a:r>
            <a:r>
              <a:rPr lang="en-US" sz="1200" kern="1200" dirty="0" smtClean="0">
                <a:solidFill>
                  <a:schemeClr val="tx1"/>
                </a:solidFill>
                <a:effectLst/>
                <a:latin typeface="+mn-lt"/>
                <a:ea typeface="+mn-ea"/>
                <a:cs typeface="+mn-cs"/>
              </a:rPr>
              <a:t> 1065, a secret Nazi war project to build jet-powered aircraft, things get very complicated. Michael must prove his loyalty to the Hitler Youth at all costs. He joins the SRD, which is basically the Junior Gestapo group of Nazi Youth. </a:t>
            </a:r>
            <a:r>
              <a:rPr lang="en-US" sz="1200" kern="1200" dirty="0" smtClean="0">
                <a:solidFill>
                  <a:schemeClr val="tx1"/>
                </a:solidFill>
                <a:effectLst/>
                <a:latin typeface="+mn-lt"/>
                <a:ea typeface="+mn-ea"/>
                <a:cs typeface="+mn-cs"/>
              </a:rPr>
              <a:t>What is the Gestapo?</a:t>
            </a:r>
            <a:r>
              <a:rPr lang="en-US" sz="1200" kern="1200" baseline="0" dirty="0" smtClean="0">
                <a:solidFill>
                  <a:schemeClr val="tx1"/>
                </a:solidFill>
                <a:effectLst/>
                <a:latin typeface="+mn-lt"/>
                <a:ea typeface="+mn-ea"/>
                <a:cs typeface="+mn-cs"/>
              </a:rPr>
              <a:t> The short-short version is they are the German Secret Police. They represent the worst of the worst and have almost absolute power. When Michael wears h</a:t>
            </a:r>
            <a:r>
              <a:rPr lang="en-US" sz="1200" kern="1200" dirty="0" smtClean="0">
                <a:solidFill>
                  <a:schemeClr val="tx1"/>
                </a:solidFill>
                <a:effectLst/>
                <a:latin typeface="+mn-lt"/>
                <a:ea typeface="+mn-ea"/>
                <a:cs typeface="+mn-cs"/>
              </a:rPr>
              <a:t>is </a:t>
            </a:r>
            <a:r>
              <a:rPr lang="en-US" sz="1200" kern="1200" dirty="0" smtClean="0">
                <a:solidFill>
                  <a:schemeClr val="tx1"/>
                </a:solidFill>
                <a:effectLst/>
                <a:latin typeface="+mn-lt"/>
                <a:ea typeface="+mn-ea"/>
                <a:cs typeface="+mn-cs"/>
              </a:rPr>
              <a:t>SRD uniform, civilians will cross the street and walk on the other side to avoid him. The local Berlin police won’t even mess with an SRD Nazi Youth. From the SRD, Michael must join a special task</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group of the most radical Nazi Youth extremists to sabotage their plans, even if it means risking everything he cares about. Including... his parents, a true friend and his own life</a:t>
            </a:r>
            <a:r>
              <a:rPr lang="en-US" sz="1200" kern="120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This book is full of action and suspense. There were many moments where I was afraid</a:t>
            </a:r>
            <a:r>
              <a:rPr lang="en-US" sz="1200" kern="1200" baseline="0" dirty="0" smtClean="0">
                <a:solidFill>
                  <a:schemeClr val="tx1"/>
                </a:solidFill>
                <a:effectLst/>
                <a:latin typeface="+mn-lt"/>
                <a:ea typeface="+mn-ea"/>
                <a:cs typeface="+mn-cs"/>
              </a:rPr>
              <a:t> to turn the page, afraid someone would find out Michael was sneaking around, sabotaging things. </a:t>
            </a:r>
            <a:r>
              <a:rPr lang="en-US" sz="1200" kern="1200" baseline="0" dirty="0" smtClean="0">
                <a:solidFill>
                  <a:schemeClr val="tx1"/>
                </a:solidFill>
                <a:effectLst/>
                <a:latin typeface="+mn-lt"/>
                <a:ea typeface="+mn-ea"/>
                <a:cs typeface="+mn-cs"/>
              </a:rPr>
              <a:t>If Michael were caught it would be certain death for him and most likely it would be a slow painful death. This </a:t>
            </a:r>
            <a:r>
              <a:rPr lang="en-US" sz="1200" kern="1200" baseline="0" dirty="0" smtClean="0">
                <a:solidFill>
                  <a:schemeClr val="tx1"/>
                </a:solidFill>
                <a:effectLst/>
                <a:latin typeface="+mn-lt"/>
                <a:ea typeface="+mn-ea"/>
                <a:cs typeface="+mn-cs"/>
              </a:rPr>
              <a:t>book gives you real incite what it was like behind enemy lines during WWII. </a:t>
            </a:r>
            <a:r>
              <a:rPr lang="en-US" sz="1200" kern="1200" baseline="0" dirty="0" smtClean="0">
                <a:solidFill>
                  <a:schemeClr val="tx1"/>
                </a:solidFill>
                <a:effectLst/>
                <a:latin typeface="+mn-lt"/>
                <a:ea typeface="+mn-ea"/>
                <a:cs typeface="+mn-cs"/>
              </a:rPr>
              <a:t>How desperate Germany was becoming.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 could not put this book down and as a history buff I was very happy that the author included a historical note at the end so that I would know what was real in the book and what was creative license. I am happy to report that </a:t>
            </a:r>
            <a:r>
              <a:rPr lang="en-US" sz="1200" kern="1200" dirty="0" err="1" smtClean="0">
                <a:solidFill>
                  <a:schemeClr val="tx1"/>
                </a:solidFill>
                <a:effectLst/>
                <a:latin typeface="+mn-lt"/>
                <a:ea typeface="+mn-ea"/>
                <a:cs typeface="+mn-cs"/>
              </a:rPr>
              <a:t>Projekt</a:t>
            </a:r>
            <a:r>
              <a:rPr lang="en-US" sz="1200" kern="1200" baseline="0" dirty="0" smtClean="0">
                <a:solidFill>
                  <a:schemeClr val="tx1"/>
                </a:solidFill>
                <a:effectLst/>
                <a:latin typeface="+mn-lt"/>
                <a:ea typeface="+mn-ea"/>
                <a:cs typeface="+mn-cs"/>
              </a:rPr>
              <a:t> 1065 was real. </a:t>
            </a:r>
            <a:endParaRPr lang="en-US" sz="1200" kern="1200" dirty="0" smtClean="0">
              <a:solidFill>
                <a:schemeClr val="tx1"/>
              </a:solidFill>
              <a:effectLst/>
              <a:latin typeface="+mn-lt"/>
              <a:ea typeface="+mn-ea"/>
              <a:cs typeface="+mn-cs"/>
            </a:endParaRPr>
          </a:p>
          <a:p>
            <a:r>
              <a:rPr lang="en-US" dirty="0" smtClean="0"/>
              <a:t>~ </a:t>
            </a:r>
            <a:r>
              <a:rPr lang="en-US" dirty="0" err="1" smtClean="0"/>
              <a:t>Booktalk</a:t>
            </a:r>
            <a:r>
              <a:rPr lang="en-US" dirty="0" smtClean="0"/>
              <a:t> </a:t>
            </a:r>
            <a:r>
              <a:rPr lang="en-US" dirty="0" smtClean="0"/>
              <a:t>Angela Germany</a:t>
            </a:r>
            <a:endParaRPr lang="en-US" dirty="0" smtClean="0"/>
          </a:p>
          <a:p>
            <a:endParaRPr lang="en-US" dirty="0" smtClean="0"/>
          </a:p>
        </p:txBody>
      </p:sp>
      <p:sp>
        <p:nvSpPr>
          <p:cNvPr id="4" name="Slide Number Placeholder 3"/>
          <p:cNvSpPr>
            <a:spLocks noGrp="1"/>
          </p:cNvSpPr>
          <p:nvPr>
            <p:ph type="sldNum" sz="quarter" idx="10"/>
          </p:nvPr>
        </p:nvSpPr>
        <p:spPr/>
        <p:txBody>
          <a:bodyPr/>
          <a:lstStyle/>
          <a:p>
            <a:fld id="{64A0017D-A451-48AC-AA7B-FFAD971CD600}" type="slidenum">
              <a:rPr lang="en-US" smtClean="0"/>
              <a:t>10</a:t>
            </a:fld>
            <a:endParaRPr lang="en-US"/>
          </a:p>
        </p:txBody>
      </p:sp>
    </p:spTree>
    <p:extLst>
      <p:ext uri="{BB962C8B-B14F-4D97-AF65-F5344CB8AC3E}">
        <p14:creationId xmlns:p14="http://schemas.microsoft.com/office/powerpoint/2010/main" val="28712924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Terror at Bottle Creek</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Adapted from</a:t>
            </a:r>
            <a:r>
              <a:rPr lang="en-US" sz="1200" u="sng" kern="1200" dirty="0" smtClean="0">
                <a:solidFill>
                  <a:schemeClr val="tx1"/>
                </a:solidFill>
                <a:effectLst/>
                <a:latin typeface="+mn-lt"/>
                <a:ea typeface="+mn-ea"/>
                <a:cs typeface="+mn-cs"/>
                <a:hlinkClick r:id="rId3"/>
              </a:rPr>
              <a:t> Goodreads User Donna </a:t>
            </a:r>
            <a:r>
              <a:rPr lang="en-US" sz="1200" u="sng" kern="1200" dirty="0" err="1" smtClean="0">
                <a:solidFill>
                  <a:schemeClr val="tx1"/>
                </a:solidFill>
                <a:effectLst/>
                <a:latin typeface="+mn-lt"/>
                <a:ea typeface="+mn-ea"/>
                <a:cs typeface="+mn-cs"/>
                <a:hlinkClick r:id="rId3"/>
              </a:rPr>
              <a:t>Siebold</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err="1" smtClean="0">
                <a:solidFill>
                  <a:schemeClr val="tx1"/>
                </a:solidFill>
                <a:effectLst/>
                <a:latin typeface="+mn-lt"/>
                <a:ea typeface="+mn-ea"/>
                <a:cs typeface="+mn-cs"/>
              </a:rPr>
              <a:t>Cort</a:t>
            </a:r>
            <a:r>
              <a:rPr lang="en-US" sz="1200" kern="1200" dirty="0" smtClean="0">
                <a:solidFill>
                  <a:schemeClr val="tx1"/>
                </a:solidFill>
                <a:effectLst/>
                <a:latin typeface="+mn-lt"/>
                <a:ea typeface="+mn-ea"/>
                <a:cs typeface="+mn-cs"/>
              </a:rPr>
              <a:t>  and his father live on a houseboat up the river just a little way off the coast of Alabama. His dad makes a living as a river guide for hunters who want to go after gators, deer and wild hogs. </a:t>
            </a:r>
            <a:r>
              <a:rPr lang="en-US" sz="1200" kern="1200" dirty="0" err="1" smtClean="0">
                <a:solidFill>
                  <a:schemeClr val="tx1"/>
                </a:solidFill>
                <a:effectLst/>
                <a:latin typeface="+mn-lt"/>
                <a:ea typeface="+mn-ea"/>
                <a:cs typeface="+mn-cs"/>
              </a:rPr>
              <a:t>Cort</a:t>
            </a:r>
            <a:r>
              <a:rPr lang="en-US" sz="1200" kern="1200" dirty="0" smtClean="0">
                <a:solidFill>
                  <a:schemeClr val="tx1"/>
                </a:solidFill>
                <a:effectLst/>
                <a:latin typeface="+mn-lt"/>
                <a:ea typeface="+mn-ea"/>
                <a:cs typeface="+mn-cs"/>
              </a:rPr>
              <a:t> has learned much about life in and around the swamp from his dad.</a:t>
            </a:r>
          </a:p>
          <a:p>
            <a:r>
              <a:rPr lang="en-US" sz="1200" kern="1200" dirty="0" smtClean="0">
                <a:solidFill>
                  <a:schemeClr val="tx1"/>
                </a:solidFill>
                <a:effectLst/>
                <a:latin typeface="+mn-lt"/>
                <a:ea typeface="+mn-ea"/>
                <a:cs typeface="+mn-cs"/>
              </a:rPr>
              <a:t>Right now his dad’s mind isn’t fixed on teaching court much though—his mom has left the family and his dad isn’t taking the separation well. He spends long hours parked outside her now home. That’s NOT GOOD. </a:t>
            </a:r>
          </a:p>
          <a:p>
            <a:r>
              <a:rPr lang="en-US" sz="1200" kern="1200" dirty="0" smtClean="0">
                <a:solidFill>
                  <a:schemeClr val="tx1"/>
                </a:solidFill>
                <a:effectLst/>
                <a:latin typeface="+mn-lt"/>
                <a:ea typeface="+mn-ea"/>
                <a:cs typeface="+mn-cs"/>
              </a:rPr>
              <a:t>Court’s also anxious about reports of an hurricane. Normally he and his father would be working hard to prepare the marina they live out of for the storm.  But dad is thinking about mom and court can’t do it by himself. </a:t>
            </a:r>
          </a:p>
          <a:p>
            <a:r>
              <a:rPr lang="en-US" sz="1200" kern="1200" dirty="0" smtClean="0">
                <a:solidFill>
                  <a:schemeClr val="tx1"/>
                </a:solidFill>
                <a:effectLst/>
                <a:latin typeface="+mn-lt"/>
                <a:ea typeface="+mn-ea"/>
                <a:cs typeface="+mn-cs"/>
              </a:rPr>
              <a:t>The night the storm is due Dad drives away to “get ice” and isn’t back for hours — Their neighbor/landlady Ms. Stovall says she’s drive to get him back but while they’re gone the road floods out. Now it’s </a:t>
            </a:r>
            <a:r>
              <a:rPr lang="en-US" sz="1200" kern="1200" dirty="0" err="1" smtClean="0">
                <a:solidFill>
                  <a:schemeClr val="tx1"/>
                </a:solidFill>
                <a:effectLst/>
                <a:latin typeface="+mn-lt"/>
                <a:ea typeface="+mn-ea"/>
                <a:cs typeface="+mn-cs"/>
              </a:rPr>
              <a:t>Cort</a:t>
            </a:r>
            <a:r>
              <a:rPr lang="en-US" sz="1200" kern="1200" dirty="0" smtClean="0">
                <a:solidFill>
                  <a:schemeClr val="tx1"/>
                </a:solidFill>
                <a:effectLst/>
                <a:latin typeface="+mn-lt"/>
                <a:ea typeface="+mn-ea"/>
                <a:cs typeface="+mn-cs"/>
              </a:rPr>
              <a:t>, his dog Catfish, his classmate Lisa Stovall, and her little sister Francine in a house on the hill with the power gone out. Court thinks he knows what to do but his dad’s still not there. </a:t>
            </a:r>
          </a:p>
          <a:p>
            <a:r>
              <a:rPr lang="en-US" sz="1200" kern="1200" dirty="0" smtClean="0">
                <a:solidFill>
                  <a:schemeClr val="tx1"/>
                </a:solidFill>
                <a:effectLst/>
                <a:latin typeface="+mn-lt"/>
                <a:ea typeface="+mn-ea"/>
                <a:cs typeface="+mn-cs"/>
              </a:rPr>
              <a:t>Things get worse real quick when his dog drags Francie out of the Stovall’s nice safe house and out tonto the storm-tossed riverboat. Lisa and </a:t>
            </a:r>
            <a:r>
              <a:rPr lang="en-US" sz="1200" kern="1200" dirty="0" err="1" smtClean="0">
                <a:solidFill>
                  <a:schemeClr val="tx1"/>
                </a:solidFill>
                <a:effectLst/>
                <a:latin typeface="+mn-lt"/>
                <a:ea typeface="+mn-ea"/>
                <a:cs typeface="+mn-cs"/>
              </a:rPr>
              <a:t>Cort</a:t>
            </a:r>
            <a:r>
              <a:rPr lang="en-US" sz="1200" kern="1200" dirty="0" smtClean="0">
                <a:solidFill>
                  <a:schemeClr val="tx1"/>
                </a:solidFill>
                <a:effectLst/>
                <a:latin typeface="+mn-lt"/>
                <a:ea typeface="+mn-ea"/>
                <a:cs typeface="+mn-cs"/>
              </a:rPr>
              <a:t> follow them and before they can calm down the girl and the dog the boat breaks free and is floating away at high speed down the river. The boat crashes and capsizes so now they have to swim for their lives to get into a swamp full of panicked wild animals. When they find high ground it’s already full of gators and snakes. To find out how much worse it can get  (AND IT WILL GET) you’ve </a:t>
            </a:r>
            <a:r>
              <a:rPr lang="en-US" sz="1200" kern="1200" dirty="0" err="1" smtClean="0">
                <a:solidFill>
                  <a:schemeClr val="tx1"/>
                </a:solidFill>
                <a:effectLst/>
                <a:latin typeface="+mn-lt"/>
                <a:ea typeface="+mn-ea"/>
                <a:cs typeface="+mn-cs"/>
              </a:rPr>
              <a:t>gotta</a:t>
            </a:r>
            <a:r>
              <a:rPr lang="en-US" sz="1200" kern="1200" dirty="0" smtClean="0">
                <a:solidFill>
                  <a:schemeClr val="tx1"/>
                </a:solidFill>
                <a:effectLst/>
                <a:latin typeface="+mn-lt"/>
                <a:ea typeface="+mn-ea"/>
                <a:cs typeface="+mn-cs"/>
              </a:rPr>
              <a:t> read….</a:t>
            </a:r>
          </a:p>
          <a:p>
            <a:r>
              <a:rPr lang="en-US" dirty="0" smtClean="0"/>
              <a:t>~ Christine</a:t>
            </a:r>
            <a:r>
              <a:rPr lang="en-US" baseline="0" dirty="0" smtClean="0"/>
              <a:t> Richardson’ </a:t>
            </a:r>
            <a:r>
              <a:rPr lang="en-US" baseline="0" dirty="0" err="1" smtClean="0"/>
              <a:t>Booktalk</a:t>
            </a:r>
            <a:r>
              <a:rPr lang="en-US" baseline="0" dirty="0" smtClean="0"/>
              <a:t> </a:t>
            </a:r>
            <a:endParaRPr lang="en-US" dirty="0" smtClean="0"/>
          </a:p>
        </p:txBody>
      </p:sp>
      <p:sp>
        <p:nvSpPr>
          <p:cNvPr id="4" name="Slide Number Placeholder 3"/>
          <p:cNvSpPr>
            <a:spLocks noGrp="1"/>
          </p:cNvSpPr>
          <p:nvPr>
            <p:ph type="sldNum" sz="quarter" idx="10"/>
          </p:nvPr>
        </p:nvSpPr>
        <p:spPr/>
        <p:txBody>
          <a:bodyPr/>
          <a:lstStyle/>
          <a:p>
            <a:fld id="{64A0017D-A451-48AC-AA7B-FFAD971CD600}" type="slidenum">
              <a:rPr lang="en-US" smtClean="0"/>
              <a:t>11</a:t>
            </a:fld>
            <a:endParaRPr lang="en-US"/>
          </a:p>
        </p:txBody>
      </p:sp>
    </p:spTree>
    <p:extLst>
      <p:ext uri="{BB962C8B-B14F-4D97-AF65-F5344CB8AC3E}">
        <p14:creationId xmlns:p14="http://schemas.microsoft.com/office/powerpoint/2010/main" val="14162599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After Travis' older brother Carter is signed with the Gainesville Gators college football team, Travis is thrilled. He also feels a little abandoned, so when Travis has the opportunity to show off his own football skills to the Gator’s coach, he does. This results in Travis being given a college scholarship offer of his own in five years when he graduates.  This pushes Travis into becoming a more public figure and pressures him to improve his game. </a:t>
            </a:r>
          </a:p>
          <a:p>
            <a:r>
              <a:rPr lang="en-US" sz="1200" kern="1200" dirty="0" smtClean="0">
                <a:solidFill>
                  <a:schemeClr val="tx1"/>
                </a:solidFill>
                <a:effectLst/>
                <a:latin typeface="+mn-lt"/>
                <a:ea typeface="+mn-ea"/>
                <a:cs typeface="+mn-cs"/>
              </a:rPr>
              <a:t>Travis is also getting pressure from his town and on television to prove that he deserves the scholarship he was offered at such a young age. </a:t>
            </a:r>
          </a:p>
          <a:p>
            <a:r>
              <a:rPr lang="en-US" sz="1200" kern="1200" dirty="0" smtClean="0">
                <a:solidFill>
                  <a:schemeClr val="tx1"/>
                </a:solidFill>
                <a:effectLst/>
                <a:latin typeface="+mn-lt"/>
                <a:ea typeface="+mn-ea"/>
                <a:cs typeface="+mn-cs"/>
              </a:rPr>
              <a:t>Travis is asked to be starting quarterback at his first practice. While he is working to prove himself and gaining the trust of his team, he has to deal with jealousy, and strained relationships with friends. </a:t>
            </a:r>
          </a:p>
          <a:p>
            <a:r>
              <a:rPr lang="en-US" sz="1200" kern="1200" dirty="0" smtClean="0">
                <a:solidFill>
                  <a:schemeClr val="tx1"/>
                </a:solidFill>
                <a:effectLst/>
                <a:latin typeface="+mn-lt"/>
                <a:ea typeface="+mn-ea"/>
                <a:cs typeface="+mn-cs"/>
              </a:rPr>
              <a:t>Also, all this attention doesn't make his older brother Carter happy, and we hear from his point of view occasionally. The boys' father, who lives in California with his new family, rarely makes it to see them, but does talk to them on the phone, rarely with pleasant results. Older brother, Carter, sees firsthand what pressure college sports can put on the players, especially when he befriends Alex, who has gotten some possibly unethical perks from local businessmen. This practice comes under investigation even as younger brother Travis is starting to benefit from some perks of his own football fame. Over the course of two years, Travis starts to see that while being a college player in the national spotlight can be attractive, there are many down sides as well.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is a solid middle grade book with more mature themes but not mature language or content. It shows the importance of close family relationships, the aspirations for college, the costs of fame, and the suspicious practices of the college football coach that are uncovered. </a:t>
            </a:r>
          </a:p>
          <a:p>
            <a:r>
              <a:rPr lang="en-US" sz="1200" kern="1200" dirty="0" smtClean="0">
                <a:solidFill>
                  <a:schemeClr val="tx1"/>
                </a:solidFill>
                <a:effectLst/>
                <a:latin typeface="+mn-lt"/>
                <a:ea typeface="+mn-ea"/>
                <a:cs typeface="+mn-cs"/>
              </a:rPr>
              <a:t>Taken in part from Ms. </a:t>
            </a:r>
            <a:r>
              <a:rPr lang="en-US" sz="1200" kern="1200" dirty="0" err="1" smtClean="0">
                <a:solidFill>
                  <a:schemeClr val="tx1"/>
                </a:solidFill>
                <a:effectLst/>
                <a:latin typeface="+mn-lt"/>
                <a:ea typeface="+mn-ea"/>
                <a:cs typeface="+mn-cs"/>
              </a:rPr>
              <a:t>Yingling</a:t>
            </a:r>
            <a:r>
              <a:rPr lang="en-US" sz="1200" kern="1200" dirty="0" smtClean="0">
                <a:solidFill>
                  <a:schemeClr val="tx1"/>
                </a:solidFill>
                <a:effectLst/>
                <a:latin typeface="+mn-lt"/>
                <a:ea typeface="+mn-ea"/>
                <a:cs typeface="+mn-cs"/>
              </a:rPr>
              <a:t> on </a:t>
            </a:r>
            <a:r>
              <a:rPr lang="en-US" sz="1200" kern="1200" dirty="0" err="1" smtClean="0">
                <a:solidFill>
                  <a:schemeClr val="tx1"/>
                </a:solidFill>
                <a:effectLst/>
                <a:latin typeface="+mn-lt"/>
                <a:ea typeface="+mn-ea"/>
                <a:cs typeface="+mn-cs"/>
              </a:rPr>
              <a:t>GoodReads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Sell this book to sports fans.</a:t>
            </a:r>
          </a:p>
          <a:p>
            <a:r>
              <a:rPr lang="en-US" dirty="0" smtClean="0"/>
              <a:t>~ Angela’s </a:t>
            </a:r>
            <a:r>
              <a:rPr lang="en-US" dirty="0" err="1" smtClean="0"/>
              <a:t>Booktalk</a:t>
            </a:r>
            <a:endParaRPr lang="en-US" dirty="0"/>
          </a:p>
        </p:txBody>
      </p:sp>
      <p:sp>
        <p:nvSpPr>
          <p:cNvPr id="4" name="Slide Number Placeholder 3"/>
          <p:cNvSpPr>
            <a:spLocks noGrp="1"/>
          </p:cNvSpPr>
          <p:nvPr>
            <p:ph type="sldNum" sz="quarter" idx="10"/>
          </p:nvPr>
        </p:nvSpPr>
        <p:spPr/>
        <p:txBody>
          <a:bodyPr/>
          <a:lstStyle/>
          <a:p>
            <a:fld id="{64A0017D-A451-48AC-AA7B-FFAD971CD600}" type="slidenum">
              <a:rPr lang="en-US" smtClean="0"/>
              <a:t>12</a:t>
            </a:fld>
            <a:endParaRPr lang="en-US"/>
          </a:p>
        </p:txBody>
      </p:sp>
    </p:spTree>
    <p:extLst>
      <p:ext uri="{BB962C8B-B14F-4D97-AF65-F5344CB8AC3E}">
        <p14:creationId xmlns:p14="http://schemas.microsoft.com/office/powerpoint/2010/main" val="5101066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The Thing About Leftovers—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Adapted from </a:t>
            </a:r>
            <a:r>
              <a:rPr lang="en-US" sz="1200" u="sng" kern="1200" dirty="0" smtClean="0">
                <a:solidFill>
                  <a:schemeClr val="tx1"/>
                </a:solidFill>
                <a:effectLst/>
                <a:latin typeface="+mn-lt"/>
                <a:ea typeface="+mn-ea"/>
                <a:cs typeface="+mn-cs"/>
                <a:hlinkClick r:id="rId3"/>
              </a:rPr>
              <a:t>Goodreads User Diane</a:t>
            </a:r>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Elizabeth "Fizzy" Russo hardly even recognizes her own life anymore. Her parents have divorced and now she is going to a new school in a very rich and fancy neighborhood, Lush Valley. </a:t>
            </a:r>
          </a:p>
          <a:p>
            <a:r>
              <a:rPr lang="en-US" sz="1200" kern="1200" dirty="0" smtClean="0">
                <a:solidFill>
                  <a:schemeClr val="tx1"/>
                </a:solidFill>
                <a:effectLst/>
                <a:latin typeface="+mn-lt"/>
                <a:ea typeface="+mn-ea"/>
                <a:cs typeface="+mn-cs"/>
              </a:rPr>
              <a:t>Her father has remarried— a woman named Suzanne who is intimidating </a:t>
            </a:r>
            <a:r>
              <a:rPr lang="en-US" sz="1200" kern="1200" dirty="0" err="1" smtClean="0">
                <a:solidFill>
                  <a:schemeClr val="tx1"/>
                </a:solidFill>
                <a:effectLst/>
                <a:latin typeface="+mn-lt"/>
                <a:ea typeface="+mn-ea"/>
                <a:cs typeface="+mn-cs"/>
              </a:rPr>
              <a:t>ly</a:t>
            </a:r>
            <a:r>
              <a:rPr lang="en-US" sz="1200" kern="1200" dirty="0" smtClean="0">
                <a:solidFill>
                  <a:schemeClr val="tx1"/>
                </a:solidFill>
                <a:effectLst/>
                <a:latin typeface="+mn-lt"/>
                <a:ea typeface="+mn-ea"/>
                <a:cs typeface="+mn-cs"/>
              </a:rPr>
              <a:t> perfect—fizzy think she’s never been a nobody like her, even in middle school, she’s like someone "who had been </a:t>
            </a:r>
            <a:r>
              <a:rPr lang="en-US" sz="1200" i="1" kern="1200" dirty="0" smtClean="0">
                <a:solidFill>
                  <a:schemeClr val="tx1"/>
                </a:solidFill>
                <a:effectLst/>
                <a:latin typeface="+mn-lt"/>
                <a:ea typeface="+mn-ea"/>
                <a:cs typeface="+mn-cs"/>
              </a:rPr>
              <a:t>somebody</a:t>
            </a:r>
            <a:r>
              <a:rPr lang="en-US" sz="1200" kern="1200" dirty="0" smtClean="0">
                <a:solidFill>
                  <a:schemeClr val="tx1"/>
                </a:solidFill>
                <a:effectLst/>
                <a:latin typeface="+mn-lt"/>
                <a:ea typeface="+mn-ea"/>
                <a:cs typeface="+mn-cs"/>
              </a:rPr>
              <a:t> her whole life." </a:t>
            </a:r>
          </a:p>
          <a:p>
            <a:r>
              <a:rPr lang="en-US" sz="1200" kern="1200" dirty="0" smtClean="0">
                <a:solidFill>
                  <a:schemeClr val="tx1"/>
                </a:solidFill>
                <a:effectLst/>
                <a:latin typeface="+mn-lt"/>
                <a:ea typeface="+mn-ea"/>
                <a:cs typeface="+mn-cs"/>
              </a:rPr>
              <a:t>And now, her mother’s boyfriend  Keene, who makes Fizzy feel like a guest in her own home, has proposed to her mom—now he’ll NEVER leave. She doesn’t fit with either side of her family.</a:t>
            </a:r>
          </a:p>
          <a:p>
            <a:r>
              <a:rPr lang="en-US" sz="1200" kern="1200" dirty="0" smtClean="0">
                <a:solidFill>
                  <a:schemeClr val="tx1"/>
                </a:solidFill>
                <a:effectLst/>
                <a:latin typeface="+mn-lt"/>
                <a:ea typeface="+mn-ea"/>
                <a:cs typeface="+mn-cs"/>
              </a:rPr>
              <a:t>But, she does have Aunt Liz, who’s always happy to see her and who helps her find and test recipes so that Fizzy can compete in the </a:t>
            </a:r>
            <a:r>
              <a:rPr lang="en-US" sz="1200" i="1" kern="1200" dirty="0" smtClean="0">
                <a:solidFill>
                  <a:schemeClr val="tx1"/>
                </a:solidFill>
                <a:effectLst/>
                <a:latin typeface="+mn-lt"/>
                <a:ea typeface="+mn-ea"/>
                <a:cs typeface="+mn-cs"/>
              </a:rPr>
              <a:t>Southern Living</a:t>
            </a:r>
            <a:r>
              <a:rPr lang="en-US" sz="1200" kern="1200" dirty="0" smtClean="0">
                <a:solidFill>
                  <a:schemeClr val="tx1"/>
                </a:solidFill>
                <a:effectLst/>
                <a:latin typeface="+mn-lt"/>
                <a:ea typeface="+mn-ea"/>
                <a:cs typeface="+mn-cs"/>
              </a:rPr>
              <a:t> Cook Off. Cooking is </a:t>
            </a:r>
            <a:r>
              <a:rPr lang="en-US" sz="1200" kern="1200" dirty="0" err="1" smtClean="0">
                <a:solidFill>
                  <a:schemeClr val="tx1"/>
                </a:solidFill>
                <a:effectLst/>
                <a:latin typeface="+mn-lt"/>
                <a:ea typeface="+mn-ea"/>
                <a:cs typeface="+mn-cs"/>
              </a:rPr>
              <a:t>Fizzy's</a:t>
            </a:r>
            <a:r>
              <a:rPr lang="en-US" sz="1200" kern="1200" dirty="0" smtClean="0">
                <a:solidFill>
                  <a:schemeClr val="tx1"/>
                </a:solidFill>
                <a:effectLst/>
                <a:latin typeface="+mn-lt"/>
                <a:ea typeface="+mn-ea"/>
                <a:cs typeface="+mn-cs"/>
              </a:rPr>
              <a:t> passion and it's the one part of her life she has control.</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It doesn't help that things aren't going very well at school. No one in Lush Valley seems to need any new friends.</a:t>
            </a:r>
          </a:p>
          <a:p>
            <a:r>
              <a:rPr lang="en-US" sz="1200" kern="1200" dirty="0" smtClean="0">
                <a:solidFill>
                  <a:schemeClr val="tx1"/>
                </a:solidFill>
                <a:effectLst/>
                <a:latin typeface="+mn-lt"/>
                <a:ea typeface="+mn-ea"/>
                <a:cs typeface="+mn-cs"/>
              </a:rPr>
              <a:t>Her mom is always dropping her off late to class but it’s Fizzy who gets in trouble with the principle for her </a:t>
            </a:r>
            <a:r>
              <a:rPr lang="en-US" sz="1200" kern="1200" dirty="0" err="1" smtClean="0">
                <a:solidFill>
                  <a:schemeClr val="tx1"/>
                </a:solidFill>
                <a:effectLst/>
                <a:latin typeface="+mn-lt"/>
                <a:ea typeface="+mn-ea"/>
                <a:cs typeface="+mn-cs"/>
              </a:rPr>
              <a:t>tardies</a:t>
            </a:r>
            <a:r>
              <a:rPr lang="en-US" sz="1200" kern="1200" dirty="0" smtClean="0">
                <a:solidFill>
                  <a:schemeClr val="tx1"/>
                </a:solidFill>
                <a:effectLst/>
                <a:latin typeface="+mn-lt"/>
                <a:ea typeface="+mn-ea"/>
                <a:cs typeface="+mn-cs"/>
              </a:rPr>
              <a:t> and now the guidance counselor wants to talk to her!  But fizzy knows it’s wrong and impolite to discuss  “unpleasant or private stuff...because that makes other people uncomfortable." So, Fizzy  knows she HAS to say she’s fine!</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Things start to change when Fizzy starts walking to school so she’ll get there on time and meets Zach, who lives just up the street. And although Fizzy thinks he's a scary at first, they start to develop a friendship. Then, Fizzy helps </a:t>
            </a:r>
            <a:r>
              <a:rPr lang="en-US" sz="1200" kern="1200" dirty="0" err="1" smtClean="0">
                <a:solidFill>
                  <a:schemeClr val="tx1"/>
                </a:solidFill>
                <a:effectLst/>
                <a:latin typeface="+mn-lt"/>
                <a:ea typeface="+mn-ea"/>
                <a:cs typeface="+mn-cs"/>
              </a:rPr>
              <a:t>Miyoko</a:t>
            </a:r>
            <a:r>
              <a:rPr lang="en-US" sz="1200" kern="1200" dirty="0" smtClean="0">
                <a:solidFill>
                  <a:schemeClr val="tx1"/>
                </a:solidFill>
                <a:effectLst/>
                <a:latin typeface="+mn-lt"/>
                <a:ea typeface="+mn-ea"/>
                <a:cs typeface="+mn-cs"/>
              </a:rPr>
              <a:t> out in science class, and that starts a friendship too. </a:t>
            </a:r>
          </a:p>
          <a:p>
            <a:r>
              <a:rPr lang="en-US" sz="1200" kern="1200" dirty="0" smtClean="0">
                <a:solidFill>
                  <a:schemeClr val="tx1"/>
                </a:solidFill>
                <a:effectLst/>
                <a:latin typeface="+mn-lt"/>
                <a:ea typeface="+mn-ea"/>
                <a:cs typeface="+mn-cs"/>
              </a:rPr>
              <a:t>But as her school life begins to improve, it's her home life that suddenly begins to fall apart WORSE. After all as fizzy thinks to herself, she’s LEFTOVER from her parent’s  previous attempts at marriage and family. And who likes leftovers?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~Christine</a:t>
            </a:r>
            <a:r>
              <a:rPr lang="en-US" sz="1200" kern="1200" baseline="0" dirty="0" smtClean="0">
                <a:solidFill>
                  <a:schemeClr val="tx1"/>
                </a:solidFill>
                <a:effectLst/>
                <a:latin typeface="+mn-lt"/>
                <a:ea typeface="+mn-ea"/>
                <a:cs typeface="+mn-cs"/>
              </a:rPr>
              <a:t> Richardson’s </a:t>
            </a:r>
            <a:r>
              <a:rPr lang="en-US" sz="1200" kern="1200" baseline="0" dirty="0" err="1" smtClean="0">
                <a:solidFill>
                  <a:schemeClr val="tx1"/>
                </a:solidFill>
                <a:effectLst/>
                <a:latin typeface="+mn-lt"/>
                <a:ea typeface="+mn-ea"/>
                <a:cs typeface="+mn-cs"/>
              </a:rPr>
              <a:t>Booktalk</a:t>
            </a:r>
            <a:r>
              <a:rPr lang="en-US" sz="1200" kern="1200" baseline="0" smtClean="0">
                <a:solidFill>
                  <a:schemeClr val="tx1"/>
                </a:solidFill>
                <a:effectLst/>
                <a:latin typeface="+mn-lt"/>
                <a:ea typeface="+mn-ea"/>
                <a:cs typeface="+mn-cs"/>
              </a:rPr>
              <a:t> </a:t>
            </a:r>
            <a:endParaRPr lang="en-US" sz="1200"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4A0017D-A451-48AC-AA7B-FFAD971CD600}" type="slidenum">
              <a:rPr lang="en-US" smtClean="0"/>
              <a:t>13</a:t>
            </a:fld>
            <a:endParaRPr lang="en-US"/>
          </a:p>
        </p:txBody>
      </p:sp>
    </p:spTree>
    <p:extLst>
      <p:ext uri="{BB962C8B-B14F-4D97-AF65-F5344CB8AC3E}">
        <p14:creationId xmlns:p14="http://schemas.microsoft.com/office/powerpoint/2010/main" val="14772846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Book #1 in the Saint </a:t>
            </a:r>
            <a:r>
              <a:rPr lang="en-US" dirty="0" err="1" smtClean="0"/>
              <a:t>Lupin’s</a:t>
            </a:r>
            <a:r>
              <a:rPr lang="en-US" dirty="0" smtClean="0"/>
              <a:t> Quest</a:t>
            </a:r>
            <a:r>
              <a:rPr lang="en-US" baseline="0" dirty="0" smtClean="0"/>
              <a:t> Academy for the Consistently Dangerous and Absolutely Terrifying Adventures series. </a:t>
            </a:r>
          </a:p>
          <a:p>
            <a:endParaRPr lang="en-US" sz="1200" kern="1200" dirty="0" smtClean="0">
              <a:solidFill>
                <a:schemeClr val="tx1"/>
              </a:solidFill>
              <a:effectLst/>
              <a:latin typeface="+mn-lt"/>
              <a:ea typeface="+mn-ea"/>
              <a:cs typeface="+mn-cs"/>
            </a:endParaRPr>
          </a:p>
          <a:p>
            <a:r>
              <a:rPr lang="en-US" sz="1200" b="1" i="1" kern="1200" dirty="0" smtClean="0">
                <a:solidFill>
                  <a:schemeClr val="tx1"/>
                </a:solidFill>
                <a:effectLst/>
                <a:latin typeface="+mn-lt"/>
                <a:ea typeface="+mn-ea"/>
                <a:cs typeface="+mn-cs"/>
              </a:rPr>
              <a:t>Read the Prologue out</a:t>
            </a:r>
            <a:r>
              <a:rPr lang="en-US" sz="1200" b="1" i="1" kern="1200" baseline="0" dirty="0" smtClean="0">
                <a:solidFill>
                  <a:schemeClr val="tx1"/>
                </a:solidFill>
                <a:effectLst/>
                <a:latin typeface="+mn-lt"/>
                <a:ea typeface="+mn-ea"/>
                <a:cs typeface="+mn-cs"/>
              </a:rPr>
              <a:t> loud</a:t>
            </a:r>
            <a:r>
              <a:rPr lang="en-US" sz="1200" b="1" i="1" kern="1200" dirty="0" smtClean="0">
                <a:solidFill>
                  <a:schemeClr val="tx1"/>
                </a:solidFill>
                <a:effectLst/>
                <a:latin typeface="+mn-lt"/>
                <a:ea typeface="+mn-ea"/>
                <a:cs typeface="+mn-cs"/>
              </a:rPr>
              <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13 year old orphan Anne has spent her whole life at Saint </a:t>
            </a:r>
            <a:r>
              <a:rPr lang="en-US" sz="1200" kern="1200" dirty="0" err="1" smtClean="0">
                <a:solidFill>
                  <a:schemeClr val="tx1"/>
                </a:solidFill>
                <a:effectLst/>
                <a:latin typeface="+mn-lt"/>
                <a:ea typeface="+mn-ea"/>
                <a:cs typeface="+mn-cs"/>
              </a:rPr>
              <a:t>Lupin's</a:t>
            </a:r>
            <a:r>
              <a:rPr lang="en-US" sz="1200" kern="1200" dirty="0" smtClean="0">
                <a:solidFill>
                  <a:schemeClr val="tx1"/>
                </a:solidFill>
                <a:effectLst/>
                <a:latin typeface="+mn-lt"/>
                <a:ea typeface="+mn-ea"/>
                <a:cs typeface="+mn-cs"/>
              </a:rPr>
              <a:t> Institute for Perpetually Wicked and Hideously Unattractive Children waiting for an adventure. She suddenly finds herself tasked with an adventure bigger than she could have ever imagined. With the help of her best friend Penelope and a newcomer Hiro, Anne has to deal with everything from wizard bureaucrats and fireball-related transportation, to robots, zombie-sharks and a literal card-carrying antagonist in order to compete her epic quest.  </a:t>
            </a:r>
            <a:br>
              <a:rPr lang="en-US" sz="1200" kern="1200" dirty="0" smtClean="0">
                <a:solidFill>
                  <a:schemeClr val="tx1"/>
                </a:solidFill>
                <a:effectLst/>
                <a:latin typeface="+mn-lt"/>
                <a:ea typeface="+mn-ea"/>
                <a:cs typeface="+mn-cs"/>
              </a:rPr>
            </a:b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Practically every page made me either: a) smile, b) chortle, c) burst out laughing, or d) pester my friends by sending them texts of the best lines.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It is a sarcastic, dry humor, fun and funny romp. </a:t>
            </a:r>
          </a:p>
          <a:p>
            <a:r>
              <a:rPr lang="en-US" sz="1200" kern="1200" dirty="0" smtClean="0">
                <a:solidFill>
                  <a:schemeClr val="tx1"/>
                </a:solidFill>
                <a:effectLst/>
                <a:latin typeface="+mn-lt"/>
                <a:ea typeface="+mn-ea"/>
                <a:cs typeface="+mn-cs"/>
              </a:rPr>
              <a:t>Sell this to fans of Lemony </a:t>
            </a:r>
            <a:r>
              <a:rPr lang="en-US" sz="1200" kern="1200" dirty="0" err="1" smtClean="0">
                <a:solidFill>
                  <a:schemeClr val="tx1"/>
                </a:solidFill>
                <a:effectLst/>
                <a:latin typeface="+mn-lt"/>
                <a:ea typeface="+mn-ea"/>
                <a:cs typeface="+mn-cs"/>
              </a:rPr>
              <a:t>Snicket</a:t>
            </a:r>
            <a:r>
              <a:rPr lang="en-US" sz="1200" kern="1200" dirty="0" smtClean="0">
                <a:solidFill>
                  <a:schemeClr val="tx1"/>
                </a:solidFill>
                <a:effectLst/>
                <a:latin typeface="+mn-lt"/>
                <a:ea typeface="+mn-ea"/>
                <a:cs typeface="+mn-cs"/>
              </a:rPr>
              <a:t>, Louis </a:t>
            </a:r>
            <a:r>
              <a:rPr lang="en-US" sz="1200" kern="1200" dirty="0" err="1" smtClean="0">
                <a:solidFill>
                  <a:schemeClr val="tx1"/>
                </a:solidFill>
                <a:effectLst/>
                <a:latin typeface="+mn-lt"/>
                <a:ea typeface="+mn-ea"/>
                <a:cs typeface="+mn-cs"/>
              </a:rPr>
              <a:t>Sachar’s</a:t>
            </a:r>
            <a:r>
              <a:rPr lang="en-US" sz="1200" kern="1200" dirty="0" smtClean="0">
                <a:solidFill>
                  <a:schemeClr val="tx1"/>
                </a:solidFill>
                <a:effectLst/>
                <a:latin typeface="+mn-lt"/>
                <a:ea typeface="+mn-ea"/>
                <a:cs typeface="+mn-cs"/>
              </a:rPr>
              <a:t> </a:t>
            </a:r>
            <a:r>
              <a:rPr lang="en-US" sz="1200" i="1" kern="1200" dirty="0" smtClean="0">
                <a:solidFill>
                  <a:schemeClr val="tx1"/>
                </a:solidFill>
                <a:effectLst/>
                <a:latin typeface="+mn-lt"/>
                <a:ea typeface="+mn-ea"/>
                <a:cs typeface="+mn-cs"/>
              </a:rPr>
              <a:t>Wayside School</a:t>
            </a:r>
            <a:r>
              <a:rPr lang="en-US" sz="1200" kern="1200" dirty="0" smtClean="0">
                <a:solidFill>
                  <a:schemeClr val="tx1"/>
                </a:solidFill>
                <a:effectLst/>
                <a:latin typeface="+mn-lt"/>
                <a:ea typeface="+mn-ea"/>
                <a:cs typeface="+mn-cs"/>
              </a:rPr>
              <a:t> series. It was somewhat reminiscent of </a:t>
            </a:r>
            <a:r>
              <a:rPr lang="en-US" sz="1200" i="1" kern="1200" dirty="0" smtClean="0">
                <a:solidFill>
                  <a:schemeClr val="tx1"/>
                </a:solidFill>
                <a:effectLst/>
                <a:latin typeface="+mn-lt"/>
                <a:ea typeface="+mn-ea"/>
                <a:cs typeface="+mn-cs"/>
              </a:rPr>
              <a:t>The Hitchhiker’s Guide to the Galaxy</a:t>
            </a:r>
            <a:r>
              <a:rPr lang="en-US" sz="1200" kern="1200" dirty="0" smtClean="0">
                <a:solidFill>
                  <a:schemeClr val="tx1"/>
                </a:solidFill>
                <a:effectLst/>
                <a:latin typeface="+mn-lt"/>
                <a:ea typeface="+mn-ea"/>
                <a:cs typeface="+mn-cs"/>
              </a:rPr>
              <a:t>, but with kids, dragons, magic, a hint of steampunk, and all the other things I mentioned above. </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sequels, Books 2 &amp; 3 are available:</a:t>
            </a:r>
          </a:p>
          <a:p>
            <a:r>
              <a:rPr lang="en-US" sz="1200" kern="1200" dirty="0" smtClean="0">
                <a:solidFill>
                  <a:schemeClr val="tx1"/>
                </a:solidFill>
                <a:effectLst/>
                <a:latin typeface="+mn-lt"/>
                <a:ea typeface="+mn-ea"/>
                <a:cs typeface="+mn-cs"/>
              </a:rPr>
              <a:t>The Adventurer’s Guide to Dragons (And Why they Keep Biting Me)</a:t>
            </a:r>
          </a:p>
          <a:p>
            <a:r>
              <a:rPr lang="en-US" sz="1200" kern="1200" dirty="0" smtClean="0">
                <a:solidFill>
                  <a:schemeClr val="tx1"/>
                </a:solidFill>
                <a:effectLst/>
                <a:latin typeface="+mn-lt"/>
                <a:ea typeface="+mn-ea"/>
                <a:cs typeface="+mn-cs"/>
              </a:rPr>
              <a:t>The Adventurer’s Guide to Treasure (and How to Steal It) forthcoming January 2019 </a:t>
            </a:r>
          </a:p>
          <a:p>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Borrowed </a:t>
            </a:r>
            <a:r>
              <a:rPr lang="en-US" sz="1200" kern="1200" dirty="0" smtClean="0">
                <a:solidFill>
                  <a:schemeClr val="tx1"/>
                </a:solidFill>
                <a:effectLst/>
                <a:latin typeface="+mn-lt"/>
                <a:ea typeface="+mn-ea"/>
                <a:cs typeface="+mn-cs"/>
              </a:rPr>
              <a:t>in part from </a:t>
            </a:r>
            <a:r>
              <a:rPr lang="en-US" sz="1200" kern="1200" dirty="0" err="1" smtClean="0">
                <a:solidFill>
                  <a:schemeClr val="tx1"/>
                </a:solidFill>
                <a:effectLst/>
                <a:latin typeface="+mn-lt"/>
                <a:ea typeface="+mn-ea"/>
                <a:cs typeface="+mn-cs"/>
              </a:rPr>
              <a:t>Tarun</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Shanker</a:t>
            </a:r>
            <a:r>
              <a:rPr lang="en-US" sz="1200" kern="1200" dirty="0" smtClean="0">
                <a:solidFill>
                  <a:schemeClr val="tx1"/>
                </a:solidFill>
                <a:effectLst/>
                <a:latin typeface="+mn-lt"/>
                <a:ea typeface="+mn-ea"/>
                <a:cs typeface="+mn-cs"/>
              </a:rPr>
              <a:t> from </a:t>
            </a:r>
            <a:r>
              <a:rPr lang="en-US" sz="1200" kern="1200" dirty="0" err="1" smtClean="0">
                <a:solidFill>
                  <a:schemeClr val="tx1"/>
                </a:solidFill>
                <a:effectLst/>
                <a:latin typeface="+mn-lt"/>
                <a:ea typeface="+mn-ea"/>
                <a:cs typeface="+mn-cs"/>
              </a:rPr>
              <a:t>GoodReads</a:t>
            </a:r>
            <a:r>
              <a:rPr lang="en-US" sz="1200" kern="1200" dirty="0" smtClean="0">
                <a:solidFill>
                  <a:schemeClr val="tx1"/>
                </a:solidFill>
                <a:effectLst/>
                <a:latin typeface="+mn-lt"/>
                <a:ea typeface="+mn-ea"/>
                <a:cs typeface="+mn-cs"/>
              </a:rPr>
              <a:t>. </a:t>
            </a:r>
          </a:p>
          <a:p>
            <a:endParaRPr lang="en-US" dirty="0" smtClean="0"/>
          </a:p>
          <a:p>
            <a:r>
              <a:rPr lang="en-US" dirty="0" smtClean="0"/>
              <a:t>~ Angela’s </a:t>
            </a:r>
            <a:r>
              <a:rPr lang="en-US" dirty="0" err="1" smtClean="0"/>
              <a:t>Booktalk</a:t>
            </a:r>
            <a:endParaRPr lang="en-US" dirty="0" smtClean="0"/>
          </a:p>
        </p:txBody>
      </p:sp>
      <p:sp>
        <p:nvSpPr>
          <p:cNvPr id="4" name="Slide Number Placeholder 3"/>
          <p:cNvSpPr>
            <a:spLocks noGrp="1"/>
          </p:cNvSpPr>
          <p:nvPr>
            <p:ph type="sldNum" sz="quarter" idx="10"/>
          </p:nvPr>
        </p:nvSpPr>
        <p:spPr/>
        <p:txBody>
          <a:bodyPr/>
          <a:lstStyle/>
          <a:p>
            <a:fld id="{64A0017D-A451-48AC-AA7B-FFAD971CD600}" type="slidenum">
              <a:rPr lang="en-US" smtClean="0"/>
              <a:t>2</a:t>
            </a:fld>
            <a:endParaRPr lang="en-US"/>
          </a:p>
        </p:txBody>
      </p:sp>
    </p:spTree>
    <p:extLst>
      <p:ext uri="{BB962C8B-B14F-4D97-AF65-F5344CB8AC3E}">
        <p14:creationId xmlns:p14="http://schemas.microsoft.com/office/powerpoint/2010/main" val="35194223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Booked</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Adapted from </a:t>
            </a:r>
            <a:r>
              <a:rPr lang="en-US" sz="1200" u="sng" kern="1200" dirty="0" smtClean="0">
                <a:solidFill>
                  <a:schemeClr val="tx1"/>
                </a:solidFill>
                <a:effectLst/>
                <a:latin typeface="+mn-lt"/>
                <a:ea typeface="+mn-ea"/>
                <a:cs typeface="+mn-cs"/>
                <a:hlinkClick r:id="rId3"/>
              </a:rPr>
              <a:t>Goodreads User Christina Hanson</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Nick Hall loves soccer! His world revolves around it. He and best friend, Coby, play soccer (though on different teams), play FIFA online with each other after homework, and watch the pros play on TV. Unfortunately, the opposite can be said for Nick’s relationship with words and reading. Nick despises it! In English they’re reading things like The Adventures of Huckleberry Finn, and then they have to talk about it. Then at home there’s his day, a professor of linguistics who has written his own dictionary. In addition to his normal homework Nick has to read and learn page after page of “interesting” words like ’</a:t>
            </a:r>
            <a:r>
              <a:rPr lang="en-US" sz="1200" kern="1200" dirty="0" err="1" smtClean="0">
                <a:solidFill>
                  <a:schemeClr val="tx1"/>
                </a:solidFill>
                <a:effectLst/>
                <a:latin typeface="+mn-lt"/>
                <a:ea typeface="+mn-ea"/>
                <a:cs typeface="+mn-cs"/>
              </a:rPr>
              <a:t>ragabash</a:t>
            </a:r>
            <a:r>
              <a:rPr lang="en-US" sz="1200" kern="1200" dirty="0" smtClean="0">
                <a:solidFill>
                  <a:schemeClr val="tx1"/>
                </a:solidFill>
                <a:effectLst/>
                <a:latin typeface="+mn-lt"/>
                <a:ea typeface="+mn-ea"/>
                <a:cs typeface="+mn-cs"/>
              </a:rPr>
              <a:t>’ and ’</a:t>
            </a:r>
            <a:r>
              <a:rPr lang="en-US" sz="1200" kern="1200" dirty="0" err="1" smtClean="0">
                <a:solidFill>
                  <a:schemeClr val="tx1"/>
                </a:solidFill>
                <a:effectLst/>
                <a:latin typeface="+mn-lt"/>
                <a:ea typeface="+mn-ea"/>
                <a:cs typeface="+mn-cs"/>
              </a:rPr>
              <a:t>limerence</a:t>
            </a:r>
            <a:r>
              <a:rPr lang="en-US" sz="1200" kern="1200" dirty="0" smtClean="0">
                <a:solidFill>
                  <a:schemeClr val="tx1"/>
                </a:solidFill>
                <a:effectLst/>
                <a:latin typeface="+mn-lt"/>
                <a:ea typeface="+mn-ea"/>
                <a:cs typeface="+mn-cs"/>
              </a:rPr>
              <a:t>’  Plus, he is forced to read a dictionary of weird words which was written by his father, a linguistic professor. </a:t>
            </a:r>
          </a:p>
          <a:p>
            <a:r>
              <a:rPr lang="en-US" sz="1200" kern="1200" dirty="0" smtClean="0">
                <a:solidFill>
                  <a:schemeClr val="tx1"/>
                </a:solidFill>
                <a:effectLst/>
                <a:latin typeface="+mn-lt"/>
                <a:ea typeface="+mn-ea"/>
                <a:cs typeface="+mn-cs"/>
              </a:rPr>
              <a:t>This year, Eighth grade is shaping up to be the big one in good and bad ways. Bad way number one—his parents are kind of splitting up? His mom is moving to Kentucky to take up her old job, training racehorses. </a:t>
            </a:r>
          </a:p>
          <a:p>
            <a:r>
              <a:rPr lang="en-US" sz="1200" kern="1200" dirty="0" smtClean="0">
                <a:solidFill>
                  <a:schemeClr val="tx1"/>
                </a:solidFill>
                <a:effectLst/>
                <a:latin typeface="+mn-lt"/>
                <a:ea typeface="+mn-ea"/>
                <a:cs typeface="+mn-cs"/>
              </a:rPr>
              <a:t>Good thing number one? There’s a big soccer cup his team has been invited to compete in but here’s the kicker—so has the COMPETING team his best friend is on. </a:t>
            </a:r>
          </a:p>
          <a:p>
            <a:r>
              <a:rPr lang="en-US" sz="1200" kern="1200" dirty="0" smtClean="0">
                <a:solidFill>
                  <a:schemeClr val="tx1"/>
                </a:solidFill>
                <a:effectLst/>
                <a:latin typeface="+mn-lt"/>
                <a:ea typeface="+mn-ea"/>
                <a:cs typeface="+mn-cs"/>
              </a:rPr>
              <a:t>And good and bad thing number whatever? He has no idea how to talk to this girl April at school but she’s </a:t>
            </a:r>
            <a:r>
              <a:rPr lang="en-US" sz="1200" kern="1200" dirty="0" err="1" smtClean="0">
                <a:solidFill>
                  <a:schemeClr val="tx1"/>
                </a:solidFill>
                <a:effectLst/>
                <a:latin typeface="+mn-lt"/>
                <a:ea typeface="+mn-ea"/>
                <a:cs typeface="+mn-cs"/>
              </a:rPr>
              <a:t>soooo</a:t>
            </a:r>
            <a:r>
              <a:rPr lang="en-US" sz="1200" kern="1200" dirty="0" smtClean="0">
                <a:solidFill>
                  <a:schemeClr val="tx1"/>
                </a:solidFill>
                <a:effectLst/>
                <a:latin typeface="+mn-lt"/>
                <a:ea typeface="+mn-ea"/>
                <a:cs typeface="+mn-cs"/>
              </a:rPr>
              <a:t> cool. (And in the book club.)</a:t>
            </a:r>
          </a:p>
          <a:p>
            <a:r>
              <a:rPr lang="en-US" sz="1200" kern="1200" dirty="0" smtClean="0">
                <a:solidFill>
                  <a:schemeClr val="tx1"/>
                </a:solidFill>
                <a:effectLst/>
                <a:latin typeface="+mn-lt"/>
                <a:ea typeface="+mn-ea"/>
                <a:cs typeface="+mn-cs"/>
              </a:rPr>
              <a:t>Nick’s always relied on soccer and his best friend but how will he get through this? And what if there’s EVEN MORE? </a:t>
            </a:r>
          </a:p>
          <a:p>
            <a:endParaRPr lang="en-US" dirty="0" smtClean="0"/>
          </a:p>
          <a:p>
            <a:r>
              <a:rPr lang="en-US" dirty="0" smtClean="0"/>
              <a:t>Like </a:t>
            </a:r>
            <a:r>
              <a:rPr lang="en-US" dirty="0" smtClean="0"/>
              <a:t>lightning/you strike/fast and free/legs zoom/down field/eyes fixed/on the checkered ball/on the goal/ten yards to go/can't nobody stop you/ can't nobody cop you... In this follow-up to the Newbery-winning novel THE CROSSOVER,  soccer, family, love, and friendship, take center stage as twelve-year-old Nick learns the power of words as he wrestles with problems at home, stands up to a bully, and tries to impress the girl of his dreams. Helping him along are his best friend and sometimes teammate Coby, and The Mac, a rapping librarian who gives Nick inspiring books to read.   This electric and heartfelt novel-in-verse by poet Kwame Alexander bends and breaks as it captures all the thrills and setbacks, action and emotion of a World Cup match! </a:t>
            </a:r>
            <a:endParaRPr lang="en-US" dirty="0" smtClean="0"/>
          </a:p>
          <a:p>
            <a:r>
              <a:rPr lang="en-US" dirty="0" smtClean="0"/>
              <a:t>~ Christine</a:t>
            </a:r>
            <a:r>
              <a:rPr lang="en-US" baseline="0" dirty="0" smtClean="0"/>
              <a:t> Richard’s </a:t>
            </a:r>
            <a:r>
              <a:rPr lang="en-US" baseline="0" dirty="0" err="1" smtClean="0"/>
              <a:t>Booktalk</a:t>
            </a:r>
            <a:endParaRPr lang="en-US" dirty="0" smtClean="0"/>
          </a:p>
          <a:p>
            <a:r>
              <a:rPr lang="en-US" dirty="0" smtClean="0"/>
              <a:t> - Be sure</a:t>
            </a:r>
            <a:r>
              <a:rPr lang="en-US" baseline="0" dirty="0" smtClean="0"/>
              <a:t> so read an excerpt out loud to your class so they can get a feel for the rhyme and rhythm. I recommend page 4: </a:t>
            </a:r>
            <a:r>
              <a:rPr lang="en-US" i="1" baseline="0" dirty="0" smtClean="0"/>
              <a:t>Why Couldn’t Your Dad…</a:t>
            </a:r>
            <a:endParaRPr lang="en-US" dirty="0" smtClean="0"/>
          </a:p>
        </p:txBody>
      </p:sp>
      <p:sp>
        <p:nvSpPr>
          <p:cNvPr id="4" name="Slide Number Placeholder 3"/>
          <p:cNvSpPr>
            <a:spLocks noGrp="1"/>
          </p:cNvSpPr>
          <p:nvPr>
            <p:ph type="sldNum" sz="quarter" idx="10"/>
          </p:nvPr>
        </p:nvSpPr>
        <p:spPr/>
        <p:txBody>
          <a:bodyPr/>
          <a:lstStyle/>
          <a:p>
            <a:fld id="{64A0017D-A451-48AC-AA7B-FFAD971CD600}" type="slidenum">
              <a:rPr lang="en-US" smtClean="0"/>
              <a:t>3</a:t>
            </a:fld>
            <a:endParaRPr lang="en-US"/>
          </a:p>
        </p:txBody>
      </p:sp>
    </p:spTree>
    <p:extLst>
      <p:ext uri="{BB962C8B-B14F-4D97-AF65-F5344CB8AC3E}">
        <p14:creationId xmlns:p14="http://schemas.microsoft.com/office/powerpoint/2010/main" val="232265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may have heard of the bestselling Origami Yoda series. This is one of</a:t>
            </a:r>
            <a:r>
              <a:rPr lang="en-US" baseline="0" dirty="0" smtClean="0"/>
              <a:t> the newest books by that author. </a:t>
            </a:r>
            <a:endParaRPr lang="en-US" dirty="0" smtClean="0"/>
          </a:p>
          <a:p>
            <a:endParaRPr lang="en-US" dirty="0" smtClean="0"/>
          </a:p>
          <a:p>
            <a:r>
              <a:rPr lang="en-US" dirty="0" smtClean="0"/>
              <a:t>At Vanguard One Middle School (aka Vainglorious), the halls are crawling with robots.</a:t>
            </a:r>
            <a:r>
              <a:rPr lang="en-US" baseline="0" dirty="0" smtClean="0"/>
              <a:t> It is a state of the art, fully automated school almost completely in the care of robots, including the operating program - assistant principal BARBARA. BARBARA makes sure that everyone is “upgrading”. Enter new kid/robot, </a:t>
            </a:r>
            <a:r>
              <a:rPr lang="en-US" dirty="0" smtClean="0"/>
              <a:t>Fuzzy. He isn't your run-of-the-mill android. When Fuzzy enrolls at Vainglorious as part of the Robot Integration Program, he is quickly befriended by Max, AKA Maxine </a:t>
            </a:r>
            <a:r>
              <a:rPr lang="en-US" dirty="0" err="1" smtClean="0"/>
              <a:t>Zelaster</a:t>
            </a:r>
            <a:r>
              <a:rPr lang="en-US" dirty="0" smtClean="0"/>
              <a:t>. She is determined to help him learn everything he needs to know surviving middle school, the good, the bad, and the really </a:t>
            </a:r>
            <a:r>
              <a:rPr lang="en-US" dirty="0" err="1" smtClean="0"/>
              <a:t>really</a:t>
            </a:r>
            <a:r>
              <a:rPr lang="en-US" dirty="0" smtClean="0"/>
              <a:t>, ugly. The middle school of the future is just as fraught with crazy kids, tricky teachers, bullies, and bad smells as the middle school of today. </a:t>
            </a:r>
          </a:p>
          <a:p>
            <a:r>
              <a:rPr lang="en-US" sz="1200" b="0" i="0" kern="1200" dirty="0" smtClean="0">
                <a:solidFill>
                  <a:schemeClr val="tx1"/>
                </a:solidFill>
                <a:effectLst/>
                <a:latin typeface="+mn-lt"/>
                <a:ea typeface="+mn-ea"/>
                <a:cs typeface="+mn-cs"/>
              </a:rPr>
              <a:t>Little do they know that surviving seventh grade is going to become a true matter of life and death, because Vanguard has an evil presence at its heart: the digital student evaluation system BARBARA. She has begun taking her mission to shape the perfect student to extremes. For example, whenever Max demonstrates initiative, or thinks outside the box with something</a:t>
            </a:r>
            <a:r>
              <a:rPr lang="en-US" sz="1200" b="0" i="0" kern="1200" baseline="0" dirty="0" smtClean="0">
                <a:solidFill>
                  <a:schemeClr val="tx1"/>
                </a:solidFill>
                <a:effectLst/>
                <a:latin typeface="+mn-lt"/>
                <a:ea typeface="+mn-ea"/>
                <a:cs typeface="+mn-cs"/>
              </a:rPr>
              <a:t> new, BARBARA punishes her by lowering her test scores. </a:t>
            </a:r>
            <a:endParaRPr lang="en-US" sz="1200" b="0" i="0" kern="1200" dirty="0" smtClean="0">
              <a:solidFill>
                <a:schemeClr val="tx1"/>
              </a:solidFill>
              <a:effectLst/>
              <a:latin typeface="+mn-lt"/>
              <a:ea typeface="+mn-ea"/>
              <a:cs typeface="+mn-cs"/>
            </a:endParaRPr>
          </a:p>
          <a:p>
            <a:r>
              <a:rPr lang="en-US" dirty="0" smtClean="0"/>
              <a:t>Together, Max and Fuzzy reveal the super-secret, nefarious purpose behind the Robot Integration Program. They must fight to save the school before it's too late. </a:t>
            </a:r>
          </a:p>
          <a:p>
            <a:r>
              <a:rPr lang="en-US" b="1" dirty="0" smtClean="0"/>
              <a:t>Fuzzy is one girl's quest to befriend a robot, survive middle school, and save the world. </a:t>
            </a:r>
          </a:p>
          <a:p>
            <a:endParaRPr lang="en-US" dirty="0" smtClean="0"/>
          </a:p>
          <a:p>
            <a:r>
              <a:rPr lang="en-US" dirty="0" smtClean="0"/>
              <a:t>Sell this book</a:t>
            </a:r>
            <a:r>
              <a:rPr lang="en-US" baseline="0" dirty="0" smtClean="0"/>
              <a:t> to reluctant readers, fans of other robot fiction, fans of robot </a:t>
            </a:r>
            <a:r>
              <a:rPr lang="en-US" baseline="0" dirty="0" smtClean="0"/>
              <a:t>movies. </a:t>
            </a:r>
            <a:endParaRPr lang="en-US" dirty="0" smtClean="0"/>
          </a:p>
          <a:p>
            <a:r>
              <a:rPr lang="en-US" dirty="0" smtClean="0"/>
              <a:t>~Angela’s </a:t>
            </a:r>
            <a:r>
              <a:rPr lang="en-US" dirty="0" err="1" smtClean="0"/>
              <a:t>Booktalk</a:t>
            </a:r>
            <a:endParaRPr lang="en-US" dirty="0" smtClean="0"/>
          </a:p>
          <a:p>
            <a:endParaRPr lang="en-US" dirty="0" smtClean="0"/>
          </a:p>
          <a:p>
            <a:r>
              <a:rPr lang="en-US" dirty="0" smtClean="0"/>
              <a:t>Taken</a:t>
            </a:r>
            <a:r>
              <a:rPr lang="en-US" baseline="0" dirty="0" smtClean="0"/>
              <a:t> </a:t>
            </a:r>
            <a:r>
              <a:rPr lang="en-US" baseline="0" dirty="0" smtClean="0"/>
              <a:t>in part from </a:t>
            </a:r>
            <a:r>
              <a:rPr lang="en-US" baseline="0" dirty="0" smtClean="0"/>
              <a:t>booksinprint.com</a:t>
            </a:r>
          </a:p>
          <a:p>
            <a:endParaRPr lang="en-US" dirty="0"/>
          </a:p>
        </p:txBody>
      </p:sp>
      <p:sp>
        <p:nvSpPr>
          <p:cNvPr id="4" name="Slide Number Placeholder 3"/>
          <p:cNvSpPr>
            <a:spLocks noGrp="1"/>
          </p:cNvSpPr>
          <p:nvPr>
            <p:ph type="sldNum" sz="quarter" idx="10"/>
          </p:nvPr>
        </p:nvSpPr>
        <p:spPr/>
        <p:txBody>
          <a:bodyPr/>
          <a:lstStyle/>
          <a:p>
            <a:fld id="{64A0017D-A451-48AC-AA7B-FFAD971CD600}" type="slidenum">
              <a:rPr lang="en-US" smtClean="0"/>
              <a:t>4</a:t>
            </a:fld>
            <a:endParaRPr lang="en-US"/>
          </a:p>
        </p:txBody>
      </p:sp>
    </p:spTree>
    <p:extLst>
      <p:ext uri="{BB962C8B-B14F-4D97-AF65-F5344CB8AC3E}">
        <p14:creationId xmlns:p14="http://schemas.microsoft.com/office/powerpoint/2010/main" val="31384883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Dara Palmer's Major Drama</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Adapted from </a:t>
            </a:r>
            <a:r>
              <a:rPr lang="en-US" sz="1200" u="sng" kern="1200" dirty="0" smtClean="0">
                <a:solidFill>
                  <a:schemeClr val="tx1"/>
                </a:solidFill>
                <a:effectLst/>
                <a:latin typeface="+mn-lt"/>
                <a:ea typeface="+mn-ea"/>
                <a:cs typeface="+mn-cs"/>
                <a:hlinkClick r:id="rId3"/>
              </a:rPr>
              <a:t>Goodreads User Suzanne</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Dara Palmer STANDS OUT.</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Her parents and older brother are British, her younger sister was adopted from an orphanage in Russia, and Dara was adopted from an orphanage in Cambodia. So she doesn't look like the rest of her family. </a:t>
            </a:r>
          </a:p>
          <a:p>
            <a:r>
              <a:rPr lang="en-US" sz="1200" kern="1200" dirty="0" smtClean="0">
                <a:solidFill>
                  <a:schemeClr val="tx1"/>
                </a:solidFill>
                <a:effectLst/>
                <a:latin typeface="+mn-lt"/>
                <a:ea typeface="+mn-ea"/>
                <a:cs typeface="+mn-cs"/>
              </a:rPr>
              <a:t>And then there’s  her fashion sense. Glittery tutus are always in season.  Dara sings, dances, and basically performs her way through life. She knows that she is a dramatic genius and is destined for fame and fortune as an actress. She tunes out of school to plan scenes in her head—frequently with her crush and favorite actor BRADLEY PORTER  - the American actor she’s 100% going to marry one day.</a:t>
            </a:r>
          </a:p>
          <a:p>
            <a:r>
              <a:rPr lang="en-US" sz="1200" kern="1200" dirty="0" smtClean="0">
                <a:solidFill>
                  <a:schemeClr val="tx1"/>
                </a:solidFill>
                <a:effectLst/>
                <a:latin typeface="+mn-lt"/>
                <a:ea typeface="+mn-ea"/>
                <a:cs typeface="+mn-cs"/>
              </a:rPr>
              <a:t>Dara and her BFF  Lacey practice their faces every day at recess on their special bench—Surprise! Betrayal! Anger!</a:t>
            </a:r>
          </a:p>
          <a:p>
            <a:r>
              <a:rPr lang="en-US" sz="1200" kern="1200" dirty="0" smtClean="0">
                <a:solidFill>
                  <a:schemeClr val="tx1"/>
                </a:solidFill>
                <a:effectLst/>
                <a:latin typeface="+mn-lt"/>
                <a:ea typeface="+mn-ea"/>
                <a:cs typeface="+mn-cs"/>
              </a:rPr>
              <a:t>They know this year they’re Eleven and they’re finally the oldest girls and will get cast in the school musical. Dara givers her audition her all but when the parts are announced she </a:t>
            </a:r>
            <a:r>
              <a:rPr lang="en-US" sz="1200" i="1" kern="1200" dirty="0" smtClean="0">
                <a:solidFill>
                  <a:schemeClr val="tx1"/>
                </a:solidFill>
                <a:effectLst/>
                <a:latin typeface="+mn-lt"/>
                <a:ea typeface="+mn-ea"/>
                <a:cs typeface="+mn-cs"/>
              </a:rPr>
              <a:t>doesn’t have the lead. </a:t>
            </a:r>
            <a:r>
              <a:rPr lang="en-US" sz="1200" kern="1200" dirty="0" smtClean="0">
                <a:solidFill>
                  <a:schemeClr val="tx1"/>
                </a:solidFill>
                <a:effectLst/>
                <a:latin typeface="+mn-lt"/>
                <a:ea typeface="+mn-ea"/>
                <a:cs typeface="+mn-cs"/>
              </a:rPr>
              <a:t>She doesn’t have a part al all—she’s just an extra! She tells the drama teacher, "You're cutting off my blood supply and denying me the right to live!" </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And that’s just the drama in her life as school—at home she and her little sister Georgia (also adopted) don’t get along at all—in fact they get into screaming fights and throw each others stuff out windows. Georgia does all the outdoorsy and exercise thing their parents like and always tattles on Dara. Why does life have to be so hard?  Then </a:t>
            </a:r>
            <a:r>
              <a:rPr lang="en-US" sz="1200" kern="1200" dirty="0" err="1" smtClean="0">
                <a:solidFill>
                  <a:schemeClr val="tx1"/>
                </a:solidFill>
                <a:effectLst/>
                <a:latin typeface="+mn-lt"/>
                <a:ea typeface="+mn-ea"/>
                <a:cs typeface="+mn-cs"/>
              </a:rPr>
              <a:t>Vanna</a:t>
            </a:r>
            <a:r>
              <a:rPr lang="en-US" sz="1200" kern="1200" dirty="0" smtClean="0">
                <a:solidFill>
                  <a:schemeClr val="tx1"/>
                </a:solidFill>
                <a:effectLst/>
                <a:latin typeface="+mn-lt"/>
                <a:ea typeface="+mn-ea"/>
                <a:cs typeface="+mn-cs"/>
              </a:rPr>
              <a:t> comes to visit and tells her a secret. </a:t>
            </a:r>
            <a:r>
              <a:rPr lang="en-US" sz="1200" kern="1200" dirty="0" err="1" smtClean="0">
                <a:solidFill>
                  <a:schemeClr val="tx1"/>
                </a:solidFill>
                <a:effectLst/>
                <a:latin typeface="+mn-lt"/>
                <a:ea typeface="+mn-ea"/>
                <a:cs typeface="+mn-cs"/>
              </a:rPr>
              <a:t>Vanna</a:t>
            </a:r>
            <a:r>
              <a:rPr lang="en-US" sz="1200" kern="1200" dirty="0" smtClean="0">
                <a:solidFill>
                  <a:schemeClr val="tx1"/>
                </a:solidFill>
                <a:effectLst/>
                <a:latin typeface="+mn-lt"/>
                <a:ea typeface="+mn-ea"/>
                <a:cs typeface="+mn-cs"/>
              </a:rPr>
              <a:t> is another one of Dara’s friends, they were both adopted from the same orphanage in Cambodia in South East Asia and </a:t>
            </a:r>
            <a:r>
              <a:rPr lang="en-US" sz="1200" kern="1200" dirty="0" err="1" smtClean="0">
                <a:solidFill>
                  <a:schemeClr val="tx1"/>
                </a:solidFill>
                <a:effectLst/>
                <a:latin typeface="+mn-lt"/>
                <a:ea typeface="+mn-ea"/>
                <a:cs typeface="+mn-cs"/>
              </a:rPr>
              <a:t>Vanna</a:t>
            </a:r>
            <a:r>
              <a:rPr lang="en-US" sz="1200" kern="1200" dirty="0" smtClean="0">
                <a:solidFill>
                  <a:schemeClr val="tx1"/>
                </a:solidFill>
                <a:effectLst/>
                <a:latin typeface="+mn-lt"/>
                <a:ea typeface="+mn-ea"/>
                <a:cs typeface="+mn-cs"/>
              </a:rPr>
              <a:t> says her family are taking her back there to learn what they can about her parents and for </a:t>
            </a:r>
            <a:r>
              <a:rPr lang="en-US" sz="1200" kern="1200" dirty="0" err="1" smtClean="0">
                <a:solidFill>
                  <a:schemeClr val="tx1"/>
                </a:solidFill>
                <a:effectLst/>
                <a:latin typeface="+mn-lt"/>
                <a:ea typeface="+mn-ea"/>
                <a:cs typeface="+mn-cs"/>
              </a:rPr>
              <a:t>Vanna</a:t>
            </a:r>
            <a:r>
              <a:rPr lang="en-US" sz="1200" kern="1200" dirty="0" smtClean="0">
                <a:solidFill>
                  <a:schemeClr val="tx1"/>
                </a:solidFill>
                <a:effectLst/>
                <a:latin typeface="+mn-lt"/>
                <a:ea typeface="+mn-ea"/>
                <a:cs typeface="+mn-cs"/>
              </a:rPr>
              <a:t> to experience her home country. And here’s the thing—they’re going to invite Dara to come along too!</a:t>
            </a:r>
          </a:p>
          <a:p>
            <a:r>
              <a:rPr lang="en-US" sz="1200" kern="1200" dirty="0" smtClean="0">
                <a:solidFill>
                  <a:schemeClr val="tx1"/>
                </a:solidFill>
                <a:effectLst/>
                <a:latin typeface="+mn-lt"/>
                <a:ea typeface="+mn-ea"/>
                <a:cs typeface="+mn-cs"/>
              </a:rPr>
              <a:t>Now she has to choose—a big trip, or the acting lessons Ms. Snelling says will help her shape her potential as an actress. What can Dara do? Why can’t she have it ALL???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 Christine Richardson’s </a:t>
            </a:r>
            <a:r>
              <a:rPr lang="en-US" sz="1200" kern="1200" dirty="0" err="1" smtClean="0">
                <a:solidFill>
                  <a:schemeClr val="tx1"/>
                </a:solidFill>
                <a:effectLst/>
                <a:latin typeface="+mn-lt"/>
                <a:ea typeface="+mn-ea"/>
                <a:cs typeface="+mn-cs"/>
              </a:rPr>
              <a:t>Booktalk</a:t>
            </a: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Dara </a:t>
            </a:r>
            <a:r>
              <a:rPr lang="en-US" sz="1200" kern="1200" dirty="0" smtClean="0">
                <a:solidFill>
                  <a:schemeClr val="tx1"/>
                </a:solidFill>
                <a:effectLst/>
                <a:latin typeface="+mn-lt"/>
                <a:ea typeface="+mn-ea"/>
                <a:cs typeface="+mn-cs"/>
              </a:rPr>
              <a:t>knows she was meant to be a star. She watches TV all the time to study for roles, practices facial expressions in the mirror, and daydreams constantly about her future in Hollywood. When her middle school prepares to put on </a:t>
            </a:r>
            <a:r>
              <a:rPr lang="en-US" sz="1200" i="1" kern="1200" dirty="0" smtClean="0">
                <a:solidFill>
                  <a:schemeClr val="tx1"/>
                </a:solidFill>
                <a:effectLst/>
                <a:latin typeface="+mn-lt"/>
                <a:ea typeface="+mn-ea"/>
                <a:cs typeface="+mn-cs"/>
              </a:rPr>
              <a:t>The Sound of Music</a:t>
            </a:r>
            <a:r>
              <a:rPr lang="en-US" sz="1200" kern="1200" dirty="0" smtClean="0">
                <a:solidFill>
                  <a:schemeClr val="tx1"/>
                </a:solidFill>
                <a:effectLst/>
                <a:latin typeface="+mn-lt"/>
                <a:ea typeface="+mn-ea"/>
                <a:cs typeface="+mn-cs"/>
              </a:rPr>
              <a:t>, Dara knows she'll be cast as Maria. But instead, she is put in the chorus. As an adopted girl from Cambodia, Dara sometimes feels out of place in her British family. She starts to wonder if her skin tone and the fact that she doesn’t look anything like the actress who plays Maria in the movie, were the real reason she wasn't selected for the lead role. Her focus on exterior factors is misguided – she finds the cast of the musical is multicultural, and her position in the chorus reflects her abilities. Dara learns some important lessons as she battles her own insecurities. She copes with a classmate who calls her some culturally insensitive names, and contemplates her goals. This journey leads Dara to consider a trip to Cambodia to find out more about her culture and come to terms with the realization that practice is necessary in order to get better at something and succeed. Funny moments are mixed in with deep and heartfelt moments. This tale features a main character of color who has a great home life but who is dealing with her own insecurities about where she belongs, something that will resonate with many readers. This story touches upon important topics such as adoption, self-acceptance, and racism; many children will see themselves in Dara and I hope you will too. </a:t>
            </a:r>
          </a:p>
          <a:p>
            <a:r>
              <a:rPr lang="en-US" dirty="0" smtClean="0"/>
              <a:t>~</a:t>
            </a:r>
            <a:r>
              <a:rPr lang="en-US" dirty="0" err="1" smtClean="0"/>
              <a:t>Booktalk</a:t>
            </a:r>
            <a:r>
              <a:rPr lang="en-US" dirty="0" smtClean="0"/>
              <a:t> Angela</a:t>
            </a:r>
          </a:p>
          <a:p>
            <a:endParaRPr lang="en-US" dirty="0" smtClean="0"/>
          </a:p>
          <a:p>
            <a:r>
              <a:rPr lang="en-US" dirty="0" smtClean="0"/>
              <a:t>Dara Palmer dreams of being an actress, but when she does not get a part in the school play she wonders if it is because of her different looks as an adopted girl from Cambodia, so Dara becomes determined not to let prejudice stop her from being in the spotlight.</a:t>
            </a:r>
          </a:p>
          <a:p>
            <a:endParaRPr lang="en-US" dirty="0" smtClean="0"/>
          </a:p>
          <a:p>
            <a:r>
              <a:rPr lang="en-US" dirty="0" smtClean="0"/>
              <a:t>Taken from booksinprint.com</a:t>
            </a:r>
          </a:p>
          <a:p>
            <a:endParaRPr lang="en-US" dirty="0"/>
          </a:p>
        </p:txBody>
      </p:sp>
      <p:sp>
        <p:nvSpPr>
          <p:cNvPr id="4" name="Slide Number Placeholder 3"/>
          <p:cNvSpPr>
            <a:spLocks noGrp="1"/>
          </p:cNvSpPr>
          <p:nvPr>
            <p:ph type="sldNum" sz="quarter" idx="10"/>
          </p:nvPr>
        </p:nvSpPr>
        <p:spPr/>
        <p:txBody>
          <a:bodyPr/>
          <a:lstStyle/>
          <a:p>
            <a:fld id="{64A0017D-A451-48AC-AA7B-FFAD971CD600}" type="slidenum">
              <a:rPr lang="en-US" smtClean="0"/>
              <a:t>5</a:t>
            </a:fld>
            <a:endParaRPr lang="en-US"/>
          </a:p>
        </p:txBody>
      </p:sp>
    </p:spTree>
    <p:extLst>
      <p:ext uri="{BB962C8B-B14F-4D97-AF65-F5344CB8AC3E}">
        <p14:creationId xmlns:p14="http://schemas.microsoft.com/office/powerpoint/2010/main" val="28651823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Once </a:t>
            </a:r>
            <a:r>
              <a:rPr lang="en-US" sz="1200" kern="1200" dirty="0" smtClean="0">
                <a:solidFill>
                  <a:schemeClr val="tx1"/>
                </a:solidFill>
                <a:effectLst/>
                <a:latin typeface="+mn-lt"/>
                <a:ea typeface="+mn-ea"/>
                <a:cs typeface="+mn-cs"/>
              </a:rPr>
              <a:t>a year in the Protectorate there is a Day of Sacrifice. The youngest baby is taken by the Elders into the forest and left in the forest to die, thus appeasing the evil witch who threatens to destroy the village if not obeyed. Unbeknownst to the people, Xan, the witch of the forest, is kind and compassionate. When she discovers the first baby left as a sacrifice, many </a:t>
            </a:r>
            <a:r>
              <a:rPr lang="en-US" sz="1200" kern="1200" dirty="0" err="1" smtClean="0">
                <a:solidFill>
                  <a:schemeClr val="tx1"/>
                </a:solidFill>
                <a:effectLst/>
                <a:latin typeface="+mn-lt"/>
                <a:ea typeface="+mn-ea"/>
                <a:cs typeface="+mn-cs"/>
              </a:rPr>
              <a:t>many</a:t>
            </a:r>
            <a:r>
              <a:rPr lang="en-US" sz="1200" kern="1200" dirty="0" smtClean="0">
                <a:solidFill>
                  <a:schemeClr val="tx1"/>
                </a:solidFill>
                <a:effectLst/>
                <a:latin typeface="+mn-lt"/>
                <a:ea typeface="+mn-ea"/>
                <a:cs typeface="+mn-cs"/>
              </a:rPr>
              <a:t> years ago, she has no idea why it has been abandoned. Each year Xan rescues the little abandoned infants, feeds each one starlight, and delivers the now shining infants to adoptive parents in the Outside Cities who love and care for them. Xan has been rescuing these babies for decades. She is getting older now, is</a:t>
            </a:r>
            <a:r>
              <a:rPr lang="en-US" sz="1200" kern="1200" baseline="0" dirty="0" smtClean="0">
                <a:solidFill>
                  <a:schemeClr val="tx1"/>
                </a:solidFill>
                <a:effectLst/>
                <a:latin typeface="+mn-lt"/>
                <a:ea typeface="+mn-ea"/>
                <a:cs typeface="+mn-cs"/>
              </a:rPr>
              <a:t> rather absent minded sometimes, </a:t>
            </a:r>
            <a:r>
              <a:rPr lang="en-US" sz="1200" kern="1200" dirty="0" smtClean="0">
                <a:solidFill>
                  <a:schemeClr val="tx1"/>
                </a:solidFill>
                <a:effectLst/>
                <a:latin typeface="+mn-lt"/>
                <a:ea typeface="+mn-ea"/>
                <a:cs typeface="+mn-cs"/>
              </a:rPr>
              <a:t>and on one occasion, Xan accidentally feeds a baby moonlight along with starlight, filling the baby girl with glowing magic. Xan is smitten with love for the beautiful baby girl, who has a crescent moon birthmark on her forehead, and chooses to raise her as her own child. She names her Luna.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As the story unfolds, we learn about Luna’s birth mother who fought the taking of her child. She went mad and was locked away by the Sisters, who have</a:t>
            </a:r>
            <a:r>
              <a:rPr lang="en-US" sz="1200" kern="1200" baseline="0" dirty="0" smtClean="0">
                <a:solidFill>
                  <a:schemeClr val="tx1"/>
                </a:solidFill>
                <a:effectLst/>
                <a:latin typeface="+mn-lt"/>
                <a:ea typeface="+mn-ea"/>
                <a:cs typeface="+mn-cs"/>
              </a:rPr>
              <a:t> a great deal of power over the village</a:t>
            </a:r>
            <a:r>
              <a:rPr lang="en-US" sz="1200" kern="1200" dirty="0" smtClean="0">
                <a:solidFill>
                  <a:schemeClr val="tx1"/>
                </a:solidFill>
                <a:effectLst/>
                <a:latin typeface="+mn-lt"/>
                <a:ea typeface="+mn-ea"/>
                <a:cs typeface="+mn-cs"/>
              </a:rPr>
              <a:t>. We also learn about a young man who is questioning everything, including why the town keeps these antiquated traditions when no one has ever even seen the witch. </a:t>
            </a:r>
          </a:p>
          <a:p>
            <a:r>
              <a:rPr lang="en-US" sz="1200" kern="1200" dirty="0" smtClean="0">
                <a:solidFill>
                  <a:schemeClr val="tx1"/>
                </a:solidFill>
                <a:effectLst/>
                <a:latin typeface="+mn-lt"/>
                <a:ea typeface="+mn-ea"/>
                <a:cs typeface="+mn-cs"/>
              </a:rPr>
              <a:t>Meanwhile, we learn who the true Evil Witch of Sacrifice Day is, hiding behind the identity of a respected person in the city, who secretly feeds off the grief of the bereaved parents. Fear and sorrow, we learn, are powerful. BUT we learn that Hope and Love are more powerful than fear and grief.</a:t>
            </a:r>
          </a:p>
          <a:p>
            <a:r>
              <a:rPr lang="en-US" sz="1200" kern="1200" dirty="0" smtClean="0">
                <a:solidFill>
                  <a:schemeClr val="tx1"/>
                </a:solidFill>
                <a:effectLst/>
                <a:latin typeface="+mn-lt"/>
                <a:ea typeface="+mn-ea"/>
                <a:cs typeface="+mn-cs"/>
              </a:rPr>
              <a:t>All of these story lines begin to converge and reach a climax as  Luna approaches adolescence.  </a:t>
            </a:r>
          </a:p>
          <a:p>
            <a:r>
              <a:rPr lang="en-US" sz="1200" kern="1200" dirty="0" smtClean="0">
                <a:solidFill>
                  <a:schemeClr val="tx1"/>
                </a:solidFill>
                <a:effectLst/>
                <a:latin typeface="+mn-lt"/>
                <a:ea typeface="+mn-ea"/>
                <a:cs typeface="+mn-cs"/>
              </a:rPr>
              <a:t>The plot twists and turns and weaves together a swiftly paced, imaginative tale with a diverse cast of characters whose individual stories all come to a beautiful closure. The overarching theme throughout the book is LOVE. </a:t>
            </a:r>
            <a:endParaRPr lang="en-US" sz="1200" kern="1200" dirty="0" smtClean="0">
              <a:solidFill>
                <a:schemeClr val="tx1"/>
              </a:solidFill>
              <a:effectLst/>
              <a:latin typeface="+mn-lt"/>
              <a:ea typeface="+mn-ea"/>
              <a:cs typeface="+mn-cs"/>
            </a:endParaRP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Love is what holds the world together. </a:t>
            </a:r>
          </a:p>
          <a:p>
            <a:r>
              <a:rPr lang="en-US" sz="1200" kern="1200" dirty="0" smtClean="0">
                <a:solidFill>
                  <a:schemeClr val="tx1"/>
                </a:solidFill>
                <a:effectLst/>
                <a:latin typeface="+mn-lt"/>
                <a:ea typeface="+mn-ea"/>
                <a:cs typeface="+mn-cs"/>
              </a:rPr>
              <a:t>This was one of the most beautiful books I have read in a long time. I highly recommend it.</a:t>
            </a:r>
          </a:p>
          <a:p>
            <a:r>
              <a:rPr lang="en-US" dirty="0" smtClean="0"/>
              <a:t>~</a:t>
            </a:r>
            <a:r>
              <a:rPr lang="en-US" dirty="0" err="1" smtClean="0"/>
              <a:t>Booktalk</a:t>
            </a:r>
            <a:r>
              <a:rPr lang="en-US" dirty="0" smtClean="0"/>
              <a:t> Angela </a:t>
            </a:r>
          </a:p>
          <a:p>
            <a:endParaRPr lang="en-US" dirty="0" smtClean="0"/>
          </a:p>
        </p:txBody>
      </p:sp>
      <p:sp>
        <p:nvSpPr>
          <p:cNvPr id="4" name="Slide Number Placeholder 3"/>
          <p:cNvSpPr>
            <a:spLocks noGrp="1"/>
          </p:cNvSpPr>
          <p:nvPr>
            <p:ph type="sldNum" sz="quarter" idx="10"/>
          </p:nvPr>
        </p:nvSpPr>
        <p:spPr/>
        <p:txBody>
          <a:bodyPr/>
          <a:lstStyle/>
          <a:p>
            <a:fld id="{64A0017D-A451-48AC-AA7B-FFAD971CD600}" type="slidenum">
              <a:rPr lang="en-US" smtClean="0"/>
              <a:t>6</a:t>
            </a:fld>
            <a:endParaRPr lang="en-US"/>
          </a:p>
        </p:txBody>
      </p:sp>
    </p:spTree>
    <p:extLst>
      <p:ext uri="{BB962C8B-B14F-4D97-AF65-F5344CB8AC3E}">
        <p14:creationId xmlns:p14="http://schemas.microsoft.com/office/powerpoint/2010/main" val="7401166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Ghost</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Adapted from </a:t>
            </a:r>
            <a:r>
              <a:rPr lang="en-US" sz="1200" u="sng" kern="1200" dirty="0" smtClean="0">
                <a:solidFill>
                  <a:schemeClr val="tx1"/>
                </a:solidFill>
                <a:effectLst/>
                <a:latin typeface="+mn-lt"/>
                <a:ea typeface="+mn-ea"/>
                <a:cs typeface="+mn-cs"/>
                <a:hlinkClick r:id="rId3"/>
              </a:rPr>
              <a:t>Goodreads User Ashley Clark</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Ghost, real name Castle Crenshaw is going to be the next great basketball player—even if he’s never really played much before—he goes down to the local park and watches all the older guys all the time. But then one day he’s at the park and there are these boys and girls on the track, running. And one of them is the most annoying big-headed jerk ghost has ever heard, so even though he’s never though of running as a real sport he is so up for it when coach Brody asks him if he wants to try out—he’s going to smoke that jerk kid. And he DOES even though the jerk has fancy running shoes and nice gear and castle  is in oversized jeans and </a:t>
            </a:r>
            <a:r>
              <a:rPr lang="en-US" sz="1200" kern="1200" dirty="0" err="1" smtClean="0">
                <a:solidFill>
                  <a:schemeClr val="tx1"/>
                </a:solidFill>
                <a:effectLst/>
                <a:latin typeface="+mn-lt"/>
                <a:ea typeface="+mn-ea"/>
                <a:cs typeface="+mn-cs"/>
              </a:rPr>
              <a:t>hitops</a:t>
            </a:r>
            <a:r>
              <a:rPr lang="en-US" sz="1200" kern="1200" dirty="0" smtClean="0">
                <a:solidFill>
                  <a:schemeClr val="tx1"/>
                </a:solidFill>
                <a:effectLst/>
                <a:latin typeface="+mn-lt"/>
                <a:ea typeface="+mn-ea"/>
                <a:cs typeface="+mn-cs"/>
              </a:rPr>
              <a:t>—he’s just so fast and he hasn’t :no school “altercations.” That’s a tall order for Ghost. </a:t>
            </a:r>
          </a:p>
          <a:p>
            <a:r>
              <a:rPr lang="en-US" sz="1200" kern="1200" dirty="0" smtClean="0">
                <a:solidFill>
                  <a:schemeClr val="tx1"/>
                </a:solidFill>
                <a:effectLst/>
                <a:latin typeface="+mn-lt"/>
                <a:ea typeface="+mn-ea"/>
                <a:cs typeface="+mn-cs"/>
              </a:rPr>
              <a:t>“I got a file. And even though I’ve never actually seen it, it has to be pretty big, because I’m always being sent down to the principal’s office, or put in detention, or suspended for shutting people down for talking smack. Oh, Castle, why your clothes so big? Why your pants so small? Why your name Castle? Why you always smell like you walked a thousand miles to get here? Why it look like somebody tried to cut your hair with a butter knife? And my response would be…well, let’s just use the school-y terms—“not exemplary behavior.” But I’d made a decision that there would be no more entries added to the file. The file would be closed forever, because now my new career in track, which was really my soon-to-be career in basketball, was at stake. All of a sudden I had too much on the line. There would be no more “altercations.” </a:t>
            </a:r>
          </a:p>
          <a:p>
            <a:r>
              <a:rPr lang="en-US" sz="1200" kern="1200" dirty="0" smtClean="0">
                <a:solidFill>
                  <a:schemeClr val="tx1"/>
                </a:solidFill>
                <a:effectLst/>
                <a:latin typeface="+mn-lt"/>
                <a:ea typeface="+mn-ea"/>
                <a:cs typeface="+mn-cs"/>
              </a:rPr>
              <a:t>And he was altercation free…for seventeen hours and two minutes.</a:t>
            </a:r>
            <a:br>
              <a:rPr lang="en-US" sz="1200" kern="1200" dirty="0" smtClean="0">
                <a:solidFill>
                  <a:schemeClr val="tx1"/>
                </a:solidFill>
                <a:effectLst/>
                <a:latin typeface="+mn-lt"/>
                <a:ea typeface="+mn-ea"/>
                <a:cs typeface="+mn-cs"/>
              </a:rPr>
            </a:br>
            <a:r>
              <a:rPr lang="en-US" sz="1200" kern="1200" dirty="0" smtClean="0">
                <a:solidFill>
                  <a:schemeClr val="tx1"/>
                </a:solidFill>
                <a:effectLst/>
                <a:latin typeface="+mn-lt"/>
                <a:ea typeface="+mn-ea"/>
                <a:cs typeface="+mn-cs"/>
              </a:rPr>
              <a:t>Coach Brody makes very sure that Ghost regrets that decision. Can we say three-hour track practice? But Ghost makes another bad decision that just might keep him off the track team for good.  This one is bad, a real big secret. To see how long it can stay that way read GHOST.</a:t>
            </a:r>
          </a:p>
          <a:p>
            <a:r>
              <a:rPr lang="en-US" sz="1200" kern="1200" dirty="0" smtClean="0">
                <a:solidFill>
                  <a:schemeClr val="tx1"/>
                </a:solidFill>
                <a:effectLst/>
                <a:latin typeface="+mn-lt"/>
                <a:ea typeface="+mn-ea"/>
                <a:cs typeface="+mn-cs"/>
              </a:rPr>
              <a:t>First in the ‘Track’ series. </a:t>
            </a:r>
          </a:p>
          <a:p>
            <a:r>
              <a:rPr lang="en-US" dirty="0" smtClean="0"/>
              <a:t>~ Christine Richardson’s </a:t>
            </a:r>
            <a:r>
              <a:rPr lang="en-US" dirty="0" err="1" smtClean="0"/>
              <a:t>Booktalk</a:t>
            </a:r>
            <a:endParaRPr lang="en-US" dirty="0"/>
          </a:p>
        </p:txBody>
      </p:sp>
      <p:sp>
        <p:nvSpPr>
          <p:cNvPr id="4" name="Slide Number Placeholder 3"/>
          <p:cNvSpPr>
            <a:spLocks noGrp="1"/>
          </p:cNvSpPr>
          <p:nvPr>
            <p:ph type="sldNum" sz="quarter" idx="10"/>
          </p:nvPr>
        </p:nvSpPr>
        <p:spPr/>
        <p:txBody>
          <a:bodyPr/>
          <a:lstStyle/>
          <a:p>
            <a:fld id="{64A0017D-A451-48AC-AA7B-FFAD971CD600}" type="slidenum">
              <a:rPr lang="en-US" smtClean="0"/>
              <a:t>7</a:t>
            </a:fld>
            <a:endParaRPr lang="en-US"/>
          </a:p>
        </p:txBody>
      </p:sp>
    </p:spTree>
    <p:extLst>
      <p:ext uri="{BB962C8B-B14F-4D97-AF65-F5344CB8AC3E}">
        <p14:creationId xmlns:p14="http://schemas.microsoft.com/office/powerpoint/2010/main" val="41402810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you ever had a best friend? I mean a REAL best friend,</a:t>
            </a:r>
            <a:r>
              <a:rPr lang="en-US" baseline="0" dirty="0" smtClean="0"/>
              <a:t> </a:t>
            </a:r>
            <a:r>
              <a:rPr lang="en-US" dirty="0" smtClean="0"/>
              <a:t>someone</a:t>
            </a:r>
            <a:r>
              <a:rPr lang="en-US" baseline="0" dirty="0" smtClean="0"/>
              <a:t> who is your friend no matter what life throws at you, no matter if you have a bad day, no matter how much time passes, this person will look out for you forever. </a:t>
            </a:r>
          </a:p>
          <a:p>
            <a:endParaRPr lang="en-US" baseline="0" dirty="0" smtClean="0"/>
          </a:p>
          <a:p>
            <a:r>
              <a:rPr lang="en-US" dirty="0" smtClean="0"/>
              <a:t>This book is about that kind of friendship.</a:t>
            </a:r>
          </a:p>
          <a:p>
            <a:endParaRPr lang="en-US" dirty="0" smtClean="0"/>
          </a:p>
          <a:p>
            <a:r>
              <a:rPr lang="en-US" dirty="0" smtClean="0"/>
              <a:t>The book begins</a:t>
            </a:r>
            <a:r>
              <a:rPr lang="en-US" baseline="0" dirty="0" smtClean="0"/>
              <a:t> in 1940, in WWII ravaged England, during the </a:t>
            </a:r>
            <a:r>
              <a:rPr lang="en-US" sz="1200" b="0" i="0" kern="1200" dirty="0" smtClean="0">
                <a:solidFill>
                  <a:schemeClr val="tx1"/>
                </a:solidFill>
                <a:effectLst/>
                <a:latin typeface="+mn-lt"/>
                <a:ea typeface="+mn-ea"/>
                <a:cs typeface="+mn-cs"/>
              </a:rPr>
              <a:t>Blitzkrieg or Lightning War. Every</a:t>
            </a:r>
            <a:r>
              <a:rPr lang="en-US" sz="1200" b="0" i="0" kern="1200" baseline="0" dirty="0" smtClean="0">
                <a:solidFill>
                  <a:schemeClr val="tx1"/>
                </a:solidFill>
                <a:effectLst/>
                <a:latin typeface="+mn-lt"/>
                <a:ea typeface="+mn-ea"/>
                <a:cs typeface="+mn-cs"/>
              </a:rPr>
              <a:t> night German bombers bomb the city of London and surrounding areas. Living through this dark time are best friends Charlotte and Kitty. They are close as sisters. You become immersed in their lives as they get food from coupons in their ration books, live through Blackouts, attend school, play, read, and run for bomb shelters during air raids. The girls spend many evenings listening to the wireless for updates on the war effort. One evening, while they are listening, Princess Elizabeth gives her first ever national address over the radio. [This is Queen Elizabeth of England] Charlotte’s father is a scientist, working on something top secret for the British government to help them defeat the Germans. Charlotte’s mom is gone and her father often doesn’t come home for days at a time because of his work, this leaves Charlotte on her own a lot. The top secret project her father is working on is time travel. Charlotte’s father told her that time portals look like a shimmery, iridescent, </a:t>
            </a:r>
            <a:r>
              <a:rPr lang="en-US" sz="1200" b="0" i="0" kern="1200" baseline="0" dirty="0" err="1" smtClean="0">
                <a:solidFill>
                  <a:schemeClr val="tx1"/>
                </a:solidFill>
                <a:effectLst/>
                <a:latin typeface="+mn-lt"/>
                <a:ea typeface="+mn-ea"/>
                <a:cs typeface="+mn-cs"/>
              </a:rPr>
              <a:t>ripply</a:t>
            </a:r>
            <a:r>
              <a:rPr lang="en-US" sz="1200" b="0" i="0" kern="1200" baseline="0" dirty="0" smtClean="0">
                <a:solidFill>
                  <a:schemeClr val="tx1"/>
                </a:solidFill>
                <a:effectLst/>
                <a:latin typeface="+mn-lt"/>
                <a:ea typeface="+mn-ea"/>
                <a:cs typeface="+mn-cs"/>
              </a:rPr>
              <a:t> area of air. These time doorways are very rare and most people go through their entire lives without ever seeing one. He warned that if you go through one, there is no telling where or when you will end up and you will never get back to your original time and place.  You will never be able to go back.</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One fateful evening the best friends are kidnapped at gunpoint by German spies. These Germans want to use Charlotte and Kitty as leverage to force her father to reveal his discoveries on time travel. As the Germans are counting down until shooting the girls, Charlotte sees a time portal open before her. She tries to get Kitty to see it, tries to tug Kitty to her side, but with no luck. Charlotte is faced with terrible decision, jump through the portal alone or stay and die. Charlotte jumps through, right as she hears a gunshot.  When she wakes up it is 2013 in the state of Wisconsin in the United States in her PJ’s.  She is </a:t>
            </a:r>
            <a:r>
              <a:rPr lang="en-US" sz="1200" b="1" i="1" kern="1200" baseline="0" dirty="0" smtClean="0">
                <a:solidFill>
                  <a:schemeClr val="tx1"/>
                </a:solidFill>
                <a:effectLst/>
                <a:latin typeface="+mn-lt"/>
                <a:ea typeface="+mn-ea"/>
                <a:cs typeface="+mn-cs"/>
              </a:rPr>
              <a:t>“four thousand miles and seventy-three years away from” </a:t>
            </a:r>
            <a:r>
              <a:rPr lang="en-US" sz="1200" b="0" i="0" kern="1200" baseline="0" dirty="0" smtClean="0">
                <a:solidFill>
                  <a:schemeClr val="tx1"/>
                </a:solidFill>
                <a:effectLst/>
                <a:latin typeface="+mn-lt"/>
                <a:ea typeface="+mn-ea"/>
                <a:cs typeface="+mn-cs"/>
              </a:rPr>
              <a:t>from her best friend Kitty and her family. </a:t>
            </a:r>
          </a:p>
          <a:p>
            <a:endParaRPr lang="en-US" sz="1200" b="0" i="0" kern="1200" baseline="0" dirty="0" smtClean="0">
              <a:solidFill>
                <a:schemeClr val="tx1"/>
              </a:solidFill>
              <a:effectLst/>
              <a:latin typeface="+mn-lt"/>
              <a:ea typeface="+mn-ea"/>
              <a:cs typeface="+mn-cs"/>
            </a:endParaRPr>
          </a:p>
          <a:p>
            <a:r>
              <a:rPr lang="en-US" sz="1200" b="0" i="0" kern="1200" baseline="0" dirty="0" smtClean="0">
                <a:solidFill>
                  <a:schemeClr val="tx1"/>
                </a:solidFill>
                <a:effectLst/>
                <a:latin typeface="+mn-lt"/>
                <a:ea typeface="+mn-ea"/>
                <a:cs typeface="+mn-cs"/>
              </a:rPr>
              <a:t>Is anyone still alive? Her father, mother, best friend Kitty? What do people think happened to her? What should she do? What would you do? Would you go on and build a new life with a new foster family in a new country? Would you try to make new friends in your new school and town? Would you forget your best friend Kitty or try to find her no matter what? </a:t>
            </a:r>
          </a:p>
          <a:p>
            <a:r>
              <a:rPr lang="en-US" sz="1200" b="0" i="0" kern="1200" baseline="0" dirty="0" smtClean="0">
                <a:solidFill>
                  <a:schemeClr val="tx1"/>
                </a:solidFill>
                <a:effectLst/>
                <a:latin typeface="+mn-lt"/>
                <a:ea typeface="+mn-ea"/>
                <a:cs typeface="+mn-cs"/>
              </a:rPr>
              <a:t>Will Charlotte find Kitty?</a:t>
            </a:r>
          </a:p>
          <a:p>
            <a:endParaRPr lang="en-US" dirty="0" smtClean="0"/>
          </a:p>
          <a:p>
            <a:r>
              <a:rPr lang="en-US" sz="1200" b="0" i="0" kern="1200" dirty="0" smtClean="0">
                <a:solidFill>
                  <a:schemeClr val="tx1"/>
                </a:solidFill>
                <a:effectLst/>
                <a:latin typeface="+mn-lt"/>
                <a:ea typeface="+mn-ea"/>
                <a:cs typeface="+mn-cs"/>
              </a:rPr>
              <a:t>The overall theme to the book is friendship, how some friendships last a lifetime, bending space and time. It is one of the best children’s books I’ve read</a:t>
            </a:r>
            <a:r>
              <a:rPr lang="en-US" sz="1200" b="0" i="0" kern="1200" baseline="0" dirty="0" smtClean="0">
                <a:solidFill>
                  <a:schemeClr val="tx1"/>
                </a:solidFill>
                <a:effectLst/>
                <a:latin typeface="+mn-lt"/>
                <a:ea typeface="+mn-ea"/>
                <a:cs typeface="+mn-cs"/>
              </a:rPr>
              <a:t> in a long time</a:t>
            </a:r>
            <a:r>
              <a:rPr lang="en-US" sz="1200" b="0" i="0" kern="1200" dirty="0" smtClean="0">
                <a:solidFill>
                  <a:schemeClr val="tx1"/>
                </a:solidFill>
                <a:effectLst/>
                <a:latin typeface="+mn-lt"/>
                <a:ea typeface="+mn-ea"/>
                <a:cs typeface="+mn-cs"/>
              </a:rPr>
              <a:t>. I found it to be beautifully written. I’m a librarian. I appreciated that the first place Charlotte goes to for help is the local library. Throughout the book the library and the librarian continue to be an important part of Lottie’s life. </a:t>
            </a:r>
          </a:p>
          <a:p>
            <a:r>
              <a:rPr lang="en-US" sz="1200" b="0" i="0" kern="1200" dirty="0" smtClean="0">
                <a:solidFill>
                  <a:schemeClr val="tx1"/>
                </a:solidFill>
                <a:effectLst/>
                <a:latin typeface="+mn-lt"/>
                <a:ea typeface="+mn-ea"/>
                <a:cs typeface="+mn-cs"/>
              </a:rPr>
              <a:t>Just an FYI, it has a happy ending.</a:t>
            </a:r>
          </a:p>
          <a:p>
            <a:endParaRPr lang="en-US" sz="1200" b="0" i="0" kern="1200" dirty="0" smtClean="0">
              <a:solidFill>
                <a:schemeClr val="tx1"/>
              </a:solidFill>
              <a:effectLst/>
              <a:latin typeface="+mn-lt"/>
              <a:ea typeface="+mn-ea"/>
              <a:cs typeface="+mn-cs"/>
            </a:endParaRPr>
          </a:p>
          <a:p>
            <a:r>
              <a:rPr lang="en-US" sz="1200" b="0" i="0" kern="1200" dirty="0" smtClean="0">
                <a:solidFill>
                  <a:schemeClr val="tx1"/>
                </a:solidFill>
                <a:effectLst/>
                <a:latin typeface="+mn-lt"/>
                <a:ea typeface="+mn-ea"/>
                <a:cs typeface="+mn-cs"/>
              </a:rPr>
              <a:t>~ Angela’s </a:t>
            </a:r>
            <a:r>
              <a:rPr lang="en-US" sz="1200" b="0" i="0" kern="1200" dirty="0" err="1" smtClean="0">
                <a:solidFill>
                  <a:schemeClr val="tx1"/>
                </a:solidFill>
                <a:effectLst/>
                <a:latin typeface="+mn-lt"/>
                <a:ea typeface="+mn-ea"/>
                <a:cs typeface="+mn-cs"/>
              </a:rPr>
              <a:t>Booktalk</a:t>
            </a:r>
            <a:endParaRPr lang="en-US" sz="1200" b="0" i="0"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4A0017D-A451-48AC-AA7B-FFAD971CD600}" type="slidenum">
              <a:rPr lang="en-US" smtClean="0"/>
              <a:t>8</a:t>
            </a:fld>
            <a:endParaRPr lang="en-US"/>
          </a:p>
        </p:txBody>
      </p:sp>
    </p:spTree>
    <p:extLst>
      <p:ext uri="{BB962C8B-B14F-4D97-AF65-F5344CB8AC3E}">
        <p14:creationId xmlns:p14="http://schemas.microsoft.com/office/powerpoint/2010/main" val="41001930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Ghosts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Adapted from </a:t>
            </a:r>
            <a:r>
              <a:rPr lang="en-US" sz="1200" u="sng" kern="1200" dirty="0" smtClean="0">
                <a:solidFill>
                  <a:schemeClr val="tx1"/>
                </a:solidFill>
                <a:effectLst/>
                <a:latin typeface="+mn-lt"/>
                <a:ea typeface="+mn-ea"/>
                <a:cs typeface="+mn-cs"/>
                <a:hlinkClick r:id="rId3"/>
              </a:rPr>
              <a:t>Goodreads User Ashley Clark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Catrina and her family have just moved from their southern California home to a misty, foggy, shady Bahía de la Luna up the coast. Cat is not precisely happy about this move, but she cares deeply for her little sister Maya and the move is for her—the sea air is supposed to be better for Maya’s cystic fibrosis. Maya already has to have regular breathing treatments and medications so anything that helps is good.  </a:t>
            </a:r>
          </a:p>
          <a:p>
            <a:r>
              <a:rPr lang="en-US" sz="1200" kern="1200" dirty="0" smtClean="0">
                <a:solidFill>
                  <a:schemeClr val="tx1"/>
                </a:solidFill>
                <a:effectLst/>
                <a:latin typeface="+mn-lt"/>
                <a:ea typeface="+mn-ea"/>
                <a:cs typeface="+mn-cs"/>
              </a:rPr>
              <a:t>But Bahia de la Luna is WEIRD. They meet this boy the first day, Carlos, and Carlos gives ghost tours—apparently the town has </a:t>
            </a:r>
            <a:r>
              <a:rPr lang="en-US" sz="1200" kern="1200" dirty="0" err="1" smtClean="0">
                <a:solidFill>
                  <a:schemeClr val="tx1"/>
                </a:solidFill>
                <a:effectLst/>
                <a:latin typeface="+mn-lt"/>
                <a:ea typeface="+mn-ea"/>
                <a:cs typeface="+mn-cs"/>
              </a:rPr>
              <a:t>soooo</a:t>
            </a:r>
            <a:r>
              <a:rPr lang="en-US" sz="1200" kern="1200" dirty="0" smtClean="0">
                <a:solidFill>
                  <a:schemeClr val="tx1"/>
                </a:solidFill>
                <a:effectLst/>
                <a:latin typeface="+mn-lt"/>
                <a:ea typeface="+mn-ea"/>
                <a:cs typeface="+mn-cs"/>
              </a:rPr>
              <a:t> many ghosts. And here’s the scary part for Cat—these aren’t just ghost stories—they’re REAL ghosts. When Carlos takes her to the old Spanish mission she can SEE them ad Maya can to. They’re so interested in Maya…</a:t>
            </a:r>
          </a:p>
          <a:p>
            <a:r>
              <a:rPr lang="en-US" sz="1200" kern="1200" dirty="0" smtClean="0">
                <a:solidFill>
                  <a:schemeClr val="tx1"/>
                </a:solidFill>
                <a:effectLst/>
                <a:latin typeface="+mn-lt"/>
                <a:ea typeface="+mn-ea"/>
                <a:cs typeface="+mn-cs"/>
              </a:rPr>
              <a:t>Ghosts can speak if they use someone else’s breath but Maya doesn’t have any air to spare! All the ghosts come to say hi to Maya and she gets sicker— she has to go to the hospital! Cat is so upset that the whole town is setting up for </a:t>
            </a:r>
            <a:r>
              <a:rPr lang="en-US" sz="1200" kern="1200" dirty="0" err="1" smtClean="0">
                <a:solidFill>
                  <a:schemeClr val="tx1"/>
                </a:solidFill>
                <a:effectLst/>
                <a:latin typeface="+mn-lt"/>
                <a:ea typeface="+mn-ea"/>
                <a:cs typeface="+mn-cs"/>
              </a:rPr>
              <a:t>Dia</a:t>
            </a:r>
            <a:r>
              <a:rPr lang="en-US" sz="1200" kern="1200" dirty="0" smtClean="0">
                <a:solidFill>
                  <a:schemeClr val="tx1"/>
                </a:solidFill>
                <a:effectLst/>
                <a:latin typeface="+mn-lt"/>
                <a:ea typeface="+mn-ea"/>
                <a:cs typeface="+mn-cs"/>
              </a:rPr>
              <a:t> de </a:t>
            </a:r>
            <a:r>
              <a:rPr lang="en-US" sz="1200" kern="1200" dirty="0" err="1" smtClean="0">
                <a:solidFill>
                  <a:schemeClr val="tx1"/>
                </a:solidFill>
                <a:effectLst/>
                <a:latin typeface="+mn-lt"/>
                <a:ea typeface="+mn-ea"/>
                <a:cs typeface="+mn-cs"/>
              </a:rPr>
              <a:t>los</a:t>
            </a:r>
            <a:r>
              <a:rPr lang="en-US" sz="1200" kern="1200" dirty="0" smtClean="0">
                <a:solidFill>
                  <a:schemeClr val="tx1"/>
                </a:solidFill>
                <a:effectLst/>
                <a:latin typeface="+mn-lt"/>
                <a:ea typeface="+mn-ea"/>
                <a:cs typeface="+mn-cs"/>
              </a:rPr>
              <a:t> </a:t>
            </a:r>
            <a:r>
              <a:rPr lang="en-US" sz="1200" kern="1200" dirty="0" err="1" smtClean="0">
                <a:solidFill>
                  <a:schemeClr val="tx1"/>
                </a:solidFill>
                <a:effectLst/>
                <a:latin typeface="+mn-lt"/>
                <a:ea typeface="+mn-ea"/>
                <a:cs typeface="+mn-cs"/>
              </a:rPr>
              <a:t>Muertos</a:t>
            </a:r>
            <a:r>
              <a:rPr lang="en-US" sz="1200" kern="1200" dirty="0" smtClean="0">
                <a:solidFill>
                  <a:schemeClr val="tx1"/>
                </a:solidFill>
                <a:effectLst/>
                <a:latin typeface="+mn-lt"/>
                <a:ea typeface="+mn-ea"/>
                <a:cs typeface="+mn-cs"/>
              </a:rPr>
              <a:t>—why are they welcoming death and the dead into their homes? Why throw a party? </a:t>
            </a:r>
          </a:p>
          <a:p>
            <a:r>
              <a:rPr lang="en-US" sz="1200" kern="1200" dirty="0" smtClean="0">
                <a:solidFill>
                  <a:schemeClr val="tx1"/>
                </a:solidFill>
                <a:effectLst/>
                <a:latin typeface="+mn-lt"/>
                <a:ea typeface="+mn-ea"/>
                <a:cs typeface="+mn-cs"/>
              </a:rPr>
              <a:t>How can the living  and the dead save the world like this? Something has got to give, but what?! </a:t>
            </a:r>
          </a:p>
          <a:p>
            <a:r>
              <a:rPr lang="en-US" sz="1200" kern="1200" dirty="0" smtClean="0">
                <a:solidFill>
                  <a:schemeClr val="tx1"/>
                </a:solidFill>
                <a:effectLst/>
                <a:latin typeface="+mn-lt"/>
                <a:ea typeface="+mn-ea"/>
                <a:cs typeface="+mn-cs"/>
              </a:rPr>
              <a:t>​</a:t>
            </a:r>
          </a:p>
          <a:p>
            <a:r>
              <a:rPr lang="en-US" sz="1200" kern="1200" dirty="0" smtClean="0">
                <a:solidFill>
                  <a:schemeClr val="tx1"/>
                </a:solidFill>
                <a:effectLst/>
                <a:latin typeface="+mn-lt"/>
                <a:ea typeface="+mn-ea"/>
                <a:cs typeface="+mn-cs"/>
              </a:rPr>
              <a:t>Gentle paranormal magical realism.</a:t>
            </a:r>
          </a:p>
          <a:p>
            <a:r>
              <a:rPr lang="en-US" sz="1200" kern="1200" dirty="0" smtClean="0">
                <a:solidFill>
                  <a:schemeClr val="tx1"/>
                </a:solidFill>
                <a:effectLst/>
                <a:latin typeface="+mn-lt"/>
                <a:ea typeface="+mn-ea"/>
                <a:cs typeface="+mn-cs"/>
              </a:rPr>
              <a:t>~</a:t>
            </a:r>
            <a:r>
              <a:rPr lang="en-US" sz="1200" kern="1200" baseline="0" dirty="0" smtClean="0">
                <a:solidFill>
                  <a:schemeClr val="tx1"/>
                </a:solidFill>
                <a:effectLst/>
                <a:latin typeface="+mn-lt"/>
                <a:ea typeface="+mn-ea"/>
                <a:cs typeface="+mn-cs"/>
              </a:rPr>
              <a:t> Christine Richardson’s </a:t>
            </a:r>
            <a:r>
              <a:rPr lang="en-US" sz="1200" kern="1200" baseline="0" dirty="0" err="1" smtClean="0">
                <a:solidFill>
                  <a:schemeClr val="tx1"/>
                </a:solidFill>
                <a:effectLst/>
                <a:latin typeface="+mn-lt"/>
                <a:ea typeface="+mn-ea"/>
                <a:cs typeface="+mn-cs"/>
              </a:rPr>
              <a:t>Booktalk</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64A0017D-A451-48AC-AA7B-FFAD971CD600}" type="slidenum">
              <a:rPr lang="en-US" smtClean="0"/>
              <a:t>9</a:t>
            </a:fld>
            <a:endParaRPr lang="en-US"/>
          </a:p>
        </p:txBody>
      </p:sp>
    </p:spTree>
    <p:extLst>
      <p:ext uri="{BB962C8B-B14F-4D97-AF65-F5344CB8AC3E}">
        <p14:creationId xmlns:p14="http://schemas.microsoft.com/office/powerpoint/2010/main" val="3600752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B8DEA50-53F0-41B6-BD6F-D1549F4ECB83}" type="datetimeFigureOut">
              <a:rPr lang="en-US" smtClean="0"/>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2486E-EDAB-47C2-A3C6-92AA420C1FF7}" type="slidenum">
              <a:rPr lang="en-US" smtClean="0"/>
              <a:t>‹#›</a:t>
            </a:fld>
            <a:endParaRPr lang="en-US"/>
          </a:p>
        </p:txBody>
      </p:sp>
    </p:spTree>
    <p:extLst>
      <p:ext uri="{BB962C8B-B14F-4D97-AF65-F5344CB8AC3E}">
        <p14:creationId xmlns:p14="http://schemas.microsoft.com/office/powerpoint/2010/main" val="33608160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8DEA50-53F0-41B6-BD6F-D1549F4ECB83}" type="datetimeFigureOut">
              <a:rPr lang="en-US" smtClean="0"/>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2486E-EDAB-47C2-A3C6-92AA420C1FF7}" type="slidenum">
              <a:rPr lang="en-US" smtClean="0"/>
              <a:t>‹#›</a:t>
            </a:fld>
            <a:endParaRPr lang="en-US"/>
          </a:p>
        </p:txBody>
      </p:sp>
    </p:spTree>
    <p:extLst>
      <p:ext uri="{BB962C8B-B14F-4D97-AF65-F5344CB8AC3E}">
        <p14:creationId xmlns:p14="http://schemas.microsoft.com/office/powerpoint/2010/main" val="2213979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8DEA50-53F0-41B6-BD6F-D1549F4ECB83}" type="datetimeFigureOut">
              <a:rPr lang="en-US" smtClean="0"/>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2486E-EDAB-47C2-A3C6-92AA420C1FF7}" type="slidenum">
              <a:rPr lang="en-US" smtClean="0"/>
              <a:t>‹#›</a:t>
            </a:fld>
            <a:endParaRPr lang="en-US"/>
          </a:p>
        </p:txBody>
      </p:sp>
    </p:spTree>
    <p:extLst>
      <p:ext uri="{BB962C8B-B14F-4D97-AF65-F5344CB8AC3E}">
        <p14:creationId xmlns:p14="http://schemas.microsoft.com/office/powerpoint/2010/main" val="2537273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B8DEA50-53F0-41B6-BD6F-D1549F4ECB83}" type="datetimeFigureOut">
              <a:rPr lang="en-US" smtClean="0"/>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2486E-EDAB-47C2-A3C6-92AA420C1FF7}" type="slidenum">
              <a:rPr lang="en-US" smtClean="0"/>
              <a:t>‹#›</a:t>
            </a:fld>
            <a:endParaRPr lang="en-US"/>
          </a:p>
        </p:txBody>
      </p:sp>
    </p:spTree>
    <p:extLst>
      <p:ext uri="{BB962C8B-B14F-4D97-AF65-F5344CB8AC3E}">
        <p14:creationId xmlns:p14="http://schemas.microsoft.com/office/powerpoint/2010/main" val="1426981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B8DEA50-53F0-41B6-BD6F-D1549F4ECB83}" type="datetimeFigureOut">
              <a:rPr lang="en-US" smtClean="0"/>
              <a:t>9/5/2018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D2486E-EDAB-47C2-A3C6-92AA420C1FF7}" type="slidenum">
              <a:rPr lang="en-US" smtClean="0"/>
              <a:t>‹#›</a:t>
            </a:fld>
            <a:endParaRPr lang="en-US"/>
          </a:p>
        </p:txBody>
      </p:sp>
    </p:spTree>
    <p:extLst>
      <p:ext uri="{BB962C8B-B14F-4D97-AF65-F5344CB8AC3E}">
        <p14:creationId xmlns:p14="http://schemas.microsoft.com/office/powerpoint/2010/main" val="41069555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B8DEA50-53F0-41B6-BD6F-D1549F4ECB83}" type="datetimeFigureOut">
              <a:rPr lang="en-US" smtClean="0"/>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2486E-EDAB-47C2-A3C6-92AA420C1FF7}" type="slidenum">
              <a:rPr lang="en-US" smtClean="0"/>
              <a:t>‹#›</a:t>
            </a:fld>
            <a:endParaRPr lang="en-US"/>
          </a:p>
        </p:txBody>
      </p:sp>
    </p:spTree>
    <p:extLst>
      <p:ext uri="{BB962C8B-B14F-4D97-AF65-F5344CB8AC3E}">
        <p14:creationId xmlns:p14="http://schemas.microsoft.com/office/powerpoint/2010/main" val="4153183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B8DEA50-53F0-41B6-BD6F-D1549F4ECB83}" type="datetimeFigureOut">
              <a:rPr lang="en-US" smtClean="0"/>
              <a:t>9/5/2018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D2486E-EDAB-47C2-A3C6-92AA420C1FF7}" type="slidenum">
              <a:rPr lang="en-US" smtClean="0"/>
              <a:t>‹#›</a:t>
            </a:fld>
            <a:endParaRPr lang="en-US"/>
          </a:p>
        </p:txBody>
      </p:sp>
    </p:spTree>
    <p:extLst>
      <p:ext uri="{BB962C8B-B14F-4D97-AF65-F5344CB8AC3E}">
        <p14:creationId xmlns:p14="http://schemas.microsoft.com/office/powerpoint/2010/main" val="4240346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B8DEA50-53F0-41B6-BD6F-D1549F4ECB83}" type="datetimeFigureOut">
              <a:rPr lang="en-US" smtClean="0"/>
              <a:t>9/5/2018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D2486E-EDAB-47C2-A3C6-92AA420C1FF7}" type="slidenum">
              <a:rPr lang="en-US" smtClean="0"/>
              <a:t>‹#›</a:t>
            </a:fld>
            <a:endParaRPr lang="en-US"/>
          </a:p>
        </p:txBody>
      </p:sp>
    </p:spTree>
    <p:extLst>
      <p:ext uri="{BB962C8B-B14F-4D97-AF65-F5344CB8AC3E}">
        <p14:creationId xmlns:p14="http://schemas.microsoft.com/office/powerpoint/2010/main" val="3099246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8DEA50-53F0-41B6-BD6F-D1549F4ECB83}" type="datetimeFigureOut">
              <a:rPr lang="en-US" smtClean="0"/>
              <a:t>9/5/2018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D2486E-EDAB-47C2-A3C6-92AA420C1FF7}" type="slidenum">
              <a:rPr lang="en-US" smtClean="0"/>
              <a:t>‹#›</a:t>
            </a:fld>
            <a:endParaRPr lang="en-US"/>
          </a:p>
        </p:txBody>
      </p:sp>
    </p:spTree>
    <p:extLst>
      <p:ext uri="{BB962C8B-B14F-4D97-AF65-F5344CB8AC3E}">
        <p14:creationId xmlns:p14="http://schemas.microsoft.com/office/powerpoint/2010/main" val="3517141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8DEA50-53F0-41B6-BD6F-D1549F4ECB83}" type="datetimeFigureOut">
              <a:rPr lang="en-US" smtClean="0"/>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2486E-EDAB-47C2-A3C6-92AA420C1FF7}" type="slidenum">
              <a:rPr lang="en-US" smtClean="0"/>
              <a:t>‹#›</a:t>
            </a:fld>
            <a:endParaRPr lang="en-US"/>
          </a:p>
        </p:txBody>
      </p:sp>
    </p:spTree>
    <p:extLst>
      <p:ext uri="{BB962C8B-B14F-4D97-AF65-F5344CB8AC3E}">
        <p14:creationId xmlns:p14="http://schemas.microsoft.com/office/powerpoint/2010/main" val="1270539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B8DEA50-53F0-41B6-BD6F-D1549F4ECB83}" type="datetimeFigureOut">
              <a:rPr lang="en-US" smtClean="0"/>
              <a:t>9/5/2018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D2486E-EDAB-47C2-A3C6-92AA420C1FF7}" type="slidenum">
              <a:rPr lang="en-US" smtClean="0"/>
              <a:t>‹#›</a:t>
            </a:fld>
            <a:endParaRPr lang="en-US"/>
          </a:p>
        </p:txBody>
      </p:sp>
    </p:spTree>
    <p:extLst>
      <p:ext uri="{BB962C8B-B14F-4D97-AF65-F5344CB8AC3E}">
        <p14:creationId xmlns:p14="http://schemas.microsoft.com/office/powerpoint/2010/main" val="1117774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8DEA50-53F0-41B6-BD6F-D1549F4ECB83}" type="datetimeFigureOut">
              <a:rPr lang="en-US" smtClean="0"/>
              <a:t>9/5/2018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D2486E-EDAB-47C2-A3C6-92AA420C1FF7}" type="slidenum">
              <a:rPr lang="en-US" smtClean="0"/>
              <a:t>‹#›</a:t>
            </a:fld>
            <a:endParaRPr lang="en-US"/>
          </a:p>
        </p:txBody>
      </p:sp>
    </p:spTree>
    <p:extLst>
      <p:ext uri="{BB962C8B-B14F-4D97-AF65-F5344CB8AC3E}">
        <p14:creationId xmlns:p14="http://schemas.microsoft.com/office/powerpoint/2010/main" val="2245072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8229600" cy="1143000"/>
          </a:xfrm>
        </p:spPr>
        <p:txBody>
          <a:bodyPr>
            <a:noAutofit/>
          </a:bodyPr>
          <a:lstStyle/>
          <a:p>
            <a:r>
              <a:rPr lang="en-US" sz="4700" b="1" dirty="0" smtClean="0">
                <a:solidFill>
                  <a:schemeClr val="tx2"/>
                </a:solidFill>
              </a:rPr>
              <a:t>Louisiana Young Readers’ Choice 2018-2019</a:t>
            </a:r>
            <a:br>
              <a:rPr lang="en-US" sz="4700" b="1" dirty="0" smtClean="0">
                <a:solidFill>
                  <a:schemeClr val="tx2"/>
                </a:solidFill>
              </a:rPr>
            </a:br>
            <a:r>
              <a:rPr lang="en-US" sz="4700" b="1" dirty="0" smtClean="0">
                <a:solidFill>
                  <a:schemeClr val="tx2"/>
                </a:solidFill>
              </a:rPr>
              <a:t>6-8</a:t>
            </a:r>
            <a:r>
              <a:rPr lang="en-US" sz="4700" b="1" baseline="30000" dirty="0" smtClean="0">
                <a:solidFill>
                  <a:schemeClr val="tx2"/>
                </a:solidFill>
              </a:rPr>
              <a:t>th</a:t>
            </a:r>
            <a:r>
              <a:rPr lang="en-US" sz="4700" b="1" dirty="0" smtClean="0">
                <a:solidFill>
                  <a:schemeClr val="tx2"/>
                </a:solidFill>
              </a:rPr>
              <a:t> Grade Nominated List</a:t>
            </a:r>
            <a:br>
              <a:rPr lang="en-US" sz="4700" b="1" dirty="0" smtClean="0">
                <a:solidFill>
                  <a:schemeClr val="tx2"/>
                </a:solidFill>
              </a:rPr>
            </a:br>
            <a:endParaRPr lang="en-US" sz="4700" b="1" dirty="0">
              <a:solidFill>
                <a:srgbClr val="7030A0"/>
              </a:solidFill>
            </a:endParaRPr>
          </a:p>
        </p:txBody>
      </p:sp>
      <p:pic>
        <p:nvPicPr>
          <p:cNvPr id="4" name="Picture 4" descr="halfaward"/>
          <p:cNvPicPr>
            <a:picLocks noChangeAspect="1" noChangeArrowheads="1"/>
          </p:cNvPicPr>
          <p:nvPr/>
        </p:nvPicPr>
        <p:blipFill>
          <a:blip r:embed="rId3" cstate="print"/>
          <a:srcRect/>
          <a:stretch>
            <a:fillRect/>
          </a:stretch>
        </p:blipFill>
        <p:spPr bwMode="auto">
          <a:xfrm>
            <a:off x="2971800" y="2895599"/>
            <a:ext cx="3200400" cy="3170767"/>
          </a:xfrm>
          <a:prstGeom prst="rect">
            <a:avLst/>
          </a:prstGeom>
          <a:noFill/>
          <a:ln w="9525">
            <a:noFill/>
            <a:miter lim="800000"/>
            <a:headEnd/>
            <a:tailEnd/>
          </a:ln>
        </p:spPr>
      </p:pic>
    </p:spTree>
    <p:extLst>
      <p:ext uri="{BB962C8B-B14F-4D97-AF65-F5344CB8AC3E}">
        <p14:creationId xmlns:p14="http://schemas.microsoft.com/office/powerpoint/2010/main" val="504854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75000"/>
          </a:schemeClr>
        </a:solidFill>
        <a:effectLst/>
      </p:bgPr>
    </p:bg>
    <p:spTree>
      <p:nvGrpSpPr>
        <p:cNvPr id="1" name=""/>
        <p:cNvGrpSpPr/>
        <p:nvPr/>
      </p:nvGrpSpPr>
      <p:grpSpPr>
        <a:xfrm>
          <a:off x="0" y="0"/>
          <a:ext cx="0" cy="0"/>
          <a:chOff x="0" y="0"/>
          <a:chExt cx="0" cy="0"/>
        </a:xfrm>
      </p:grpSpPr>
      <p:sp>
        <p:nvSpPr>
          <p:cNvPr id="4" name="TextBox 3"/>
          <p:cNvSpPr txBox="1"/>
          <p:nvPr/>
        </p:nvSpPr>
        <p:spPr>
          <a:xfrm>
            <a:off x="76200" y="152400"/>
            <a:ext cx="8991600" cy="784830"/>
          </a:xfrm>
          <a:prstGeom prst="rect">
            <a:avLst/>
          </a:prstGeom>
          <a:noFill/>
        </p:spPr>
        <p:txBody>
          <a:bodyPr wrap="square" rtlCol="0">
            <a:spAutoFit/>
          </a:bodyPr>
          <a:lstStyle/>
          <a:p>
            <a:pPr algn="ctr"/>
            <a:r>
              <a:rPr lang="en-US" sz="4500" dirty="0" err="1" smtClean="0">
                <a:solidFill>
                  <a:schemeClr val="bg1"/>
                </a:solidFill>
                <a:latin typeface="Berlin Sans FB Demi" panose="020E0802020502020306" pitchFamily="34" charset="0"/>
              </a:rPr>
              <a:t>Projekt</a:t>
            </a:r>
            <a:r>
              <a:rPr lang="en-US" sz="4500" dirty="0" smtClean="0">
                <a:solidFill>
                  <a:schemeClr val="bg1"/>
                </a:solidFill>
                <a:latin typeface="Berlin Sans FB Demi" panose="020E0802020502020306" pitchFamily="34" charset="0"/>
              </a:rPr>
              <a:t> 1065 </a:t>
            </a:r>
            <a:endParaRPr lang="en-US" sz="4500" dirty="0">
              <a:solidFill>
                <a:schemeClr val="bg1"/>
              </a:solidFill>
              <a:latin typeface="Berlin Sans FB Demi" panose="020E0802020502020306" pitchFamily="34" charset="0"/>
            </a:endParaRPr>
          </a:p>
        </p:txBody>
      </p:sp>
      <p:sp>
        <p:nvSpPr>
          <p:cNvPr id="5" name="TextBox 4"/>
          <p:cNvSpPr txBox="1"/>
          <p:nvPr/>
        </p:nvSpPr>
        <p:spPr>
          <a:xfrm>
            <a:off x="76200" y="5943600"/>
            <a:ext cx="8991600" cy="830997"/>
          </a:xfrm>
          <a:prstGeom prst="rect">
            <a:avLst/>
          </a:prstGeom>
          <a:noFill/>
        </p:spPr>
        <p:txBody>
          <a:bodyPr wrap="square" rtlCol="0">
            <a:spAutoFit/>
          </a:bodyPr>
          <a:lstStyle/>
          <a:p>
            <a:pPr algn="ctr"/>
            <a:r>
              <a:rPr lang="en-US" sz="4800" dirty="0" smtClean="0">
                <a:solidFill>
                  <a:schemeClr val="bg1"/>
                </a:solidFill>
                <a:latin typeface="Berlin Sans FB Demi" panose="020E0802020502020306" pitchFamily="34" charset="0"/>
              </a:rPr>
              <a:t>Alan Gratz</a:t>
            </a:r>
            <a:endParaRPr lang="en-US" sz="4500" dirty="0">
              <a:solidFill>
                <a:schemeClr val="bg1"/>
              </a:solidFill>
              <a:latin typeface="Berlin Sans FB Demi" panose="020E0802020502020306" pitchFamily="34" charset="0"/>
            </a:endParaRPr>
          </a:p>
        </p:txBody>
      </p:sp>
      <p:pic>
        <p:nvPicPr>
          <p:cNvPr id="9218" name="Picture 2" descr="292413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5600" y="937230"/>
            <a:ext cx="3352800" cy="50719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4795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123614"/>
        </a:solidFill>
        <a:effectLst/>
      </p:bgPr>
    </p:bg>
    <p:spTree>
      <p:nvGrpSpPr>
        <p:cNvPr id="1" name=""/>
        <p:cNvGrpSpPr/>
        <p:nvPr/>
      </p:nvGrpSpPr>
      <p:grpSpPr>
        <a:xfrm>
          <a:off x="0" y="0"/>
          <a:ext cx="0" cy="0"/>
          <a:chOff x="0" y="0"/>
          <a:chExt cx="0" cy="0"/>
        </a:xfrm>
      </p:grpSpPr>
      <p:sp>
        <p:nvSpPr>
          <p:cNvPr id="4" name="TextBox 3"/>
          <p:cNvSpPr txBox="1"/>
          <p:nvPr/>
        </p:nvSpPr>
        <p:spPr>
          <a:xfrm>
            <a:off x="76200" y="152400"/>
            <a:ext cx="8991600" cy="784830"/>
          </a:xfrm>
          <a:prstGeom prst="rect">
            <a:avLst/>
          </a:prstGeom>
          <a:noFill/>
        </p:spPr>
        <p:txBody>
          <a:bodyPr wrap="square" rtlCol="0">
            <a:spAutoFit/>
          </a:bodyPr>
          <a:lstStyle/>
          <a:p>
            <a:pPr algn="ctr"/>
            <a:r>
              <a:rPr lang="en-US" sz="4500" dirty="0" smtClean="0">
                <a:solidFill>
                  <a:schemeClr val="bg1"/>
                </a:solidFill>
                <a:latin typeface="Berlin Sans FB Demi" panose="020E0802020502020306" pitchFamily="34" charset="0"/>
              </a:rPr>
              <a:t>Terror at Bottle Creek </a:t>
            </a:r>
            <a:endParaRPr lang="en-US" sz="4500" dirty="0">
              <a:solidFill>
                <a:schemeClr val="bg1"/>
              </a:solidFill>
              <a:latin typeface="Berlin Sans FB Demi" panose="020E0802020502020306" pitchFamily="34" charset="0"/>
            </a:endParaRPr>
          </a:p>
        </p:txBody>
      </p:sp>
      <p:sp>
        <p:nvSpPr>
          <p:cNvPr id="5" name="TextBox 4"/>
          <p:cNvSpPr txBox="1"/>
          <p:nvPr/>
        </p:nvSpPr>
        <p:spPr>
          <a:xfrm>
            <a:off x="76200" y="5943600"/>
            <a:ext cx="8991600" cy="830997"/>
          </a:xfrm>
          <a:prstGeom prst="rect">
            <a:avLst/>
          </a:prstGeom>
          <a:noFill/>
        </p:spPr>
        <p:txBody>
          <a:bodyPr wrap="square" rtlCol="0">
            <a:spAutoFit/>
          </a:bodyPr>
          <a:lstStyle/>
          <a:p>
            <a:pPr algn="ctr"/>
            <a:r>
              <a:rPr lang="en-US" sz="4800" dirty="0" smtClean="0">
                <a:solidFill>
                  <a:schemeClr val="bg1"/>
                </a:solidFill>
                <a:latin typeface="Berlin Sans FB Demi" panose="020E0802020502020306" pitchFamily="34" charset="0"/>
              </a:rPr>
              <a:t>Watt Key</a:t>
            </a:r>
            <a:endParaRPr lang="en-US" sz="4500" dirty="0">
              <a:solidFill>
                <a:schemeClr val="bg1"/>
              </a:solidFill>
              <a:latin typeface="Berlin Sans FB Demi" panose="020E0802020502020306" pitchFamily="34" charset="0"/>
            </a:endParaRPr>
          </a:p>
        </p:txBody>
      </p:sp>
      <p:pic>
        <p:nvPicPr>
          <p:cNvPr id="10242" name="Picture 2" descr="253320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2425" y="937230"/>
            <a:ext cx="3359150" cy="5045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220902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3">
            <a:lumMod val="75000"/>
          </a:schemeClr>
        </a:solidFill>
        <a:effectLst/>
      </p:bgPr>
    </p:bg>
    <p:spTree>
      <p:nvGrpSpPr>
        <p:cNvPr id="1" name=""/>
        <p:cNvGrpSpPr/>
        <p:nvPr/>
      </p:nvGrpSpPr>
      <p:grpSpPr>
        <a:xfrm>
          <a:off x="0" y="0"/>
          <a:ext cx="0" cy="0"/>
          <a:chOff x="0" y="0"/>
          <a:chExt cx="0" cy="0"/>
        </a:xfrm>
      </p:grpSpPr>
      <p:sp>
        <p:nvSpPr>
          <p:cNvPr id="4" name="TextBox 3"/>
          <p:cNvSpPr txBox="1"/>
          <p:nvPr/>
        </p:nvSpPr>
        <p:spPr>
          <a:xfrm>
            <a:off x="76200" y="152400"/>
            <a:ext cx="8991600" cy="784830"/>
          </a:xfrm>
          <a:prstGeom prst="rect">
            <a:avLst/>
          </a:prstGeom>
          <a:noFill/>
        </p:spPr>
        <p:txBody>
          <a:bodyPr wrap="square" rtlCol="0">
            <a:spAutoFit/>
          </a:bodyPr>
          <a:lstStyle/>
          <a:p>
            <a:pPr algn="ctr"/>
            <a:r>
              <a:rPr lang="en-US" sz="4500" b="1" dirty="0" smtClean="0">
                <a:solidFill>
                  <a:schemeClr val="bg1"/>
                </a:solidFill>
                <a:latin typeface="Berlin Sans FB Demi" panose="020E0802020502020306" pitchFamily="34" charset="0"/>
              </a:rPr>
              <a:t>Top Prospect </a:t>
            </a:r>
            <a:endParaRPr lang="en-US" sz="4500" b="1" dirty="0">
              <a:solidFill>
                <a:schemeClr val="bg1"/>
              </a:solidFill>
              <a:latin typeface="Berlin Sans FB Demi" panose="020E0802020502020306" pitchFamily="34" charset="0"/>
            </a:endParaRPr>
          </a:p>
        </p:txBody>
      </p:sp>
      <p:sp>
        <p:nvSpPr>
          <p:cNvPr id="5" name="TextBox 4"/>
          <p:cNvSpPr txBox="1"/>
          <p:nvPr/>
        </p:nvSpPr>
        <p:spPr>
          <a:xfrm>
            <a:off x="76200" y="5943600"/>
            <a:ext cx="8991600" cy="830997"/>
          </a:xfrm>
          <a:prstGeom prst="rect">
            <a:avLst/>
          </a:prstGeom>
          <a:noFill/>
        </p:spPr>
        <p:txBody>
          <a:bodyPr wrap="square" rtlCol="0">
            <a:spAutoFit/>
          </a:bodyPr>
          <a:lstStyle/>
          <a:p>
            <a:pPr algn="ctr"/>
            <a:r>
              <a:rPr lang="en-US" sz="4800" dirty="0" smtClean="0">
                <a:solidFill>
                  <a:schemeClr val="bg1"/>
                </a:solidFill>
                <a:latin typeface="Berlin Sans FB Demi" panose="020E0802020502020306" pitchFamily="34" charset="0"/>
              </a:rPr>
              <a:t>Paul </a:t>
            </a:r>
            <a:r>
              <a:rPr lang="en-US" sz="4800" dirty="0" err="1" smtClean="0">
                <a:solidFill>
                  <a:schemeClr val="bg1"/>
                </a:solidFill>
                <a:latin typeface="Berlin Sans FB Demi" panose="020E0802020502020306" pitchFamily="34" charset="0"/>
              </a:rPr>
              <a:t>Volponi</a:t>
            </a:r>
            <a:endParaRPr lang="en-US" sz="4500" dirty="0">
              <a:solidFill>
                <a:schemeClr val="bg1"/>
              </a:solidFill>
              <a:latin typeface="Berlin Sans FB Demi" panose="020E0802020502020306" pitchFamily="34" charset="0"/>
            </a:endParaRPr>
          </a:p>
        </p:txBody>
      </p:sp>
      <p:pic>
        <p:nvPicPr>
          <p:cNvPr id="12290" name="Picture 2" descr="2905633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8881" y="1013430"/>
            <a:ext cx="3266238" cy="49301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98284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380E8C"/>
        </a:solidFill>
        <a:effectLst/>
      </p:bgPr>
    </p:bg>
    <p:spTree>
      <p:nvGrpSpPr>
        <p:cNvPr id="1" name=""/>
        <p:cNvGrpSpPr/>
        <p:nvPr/>
      </p:nvGrpSpPr>
      <p:grpSpPr>
        <a:xfrm>
          <a:off x="0" y="0"/>
          <a:ext cx="0" cy="0"/>
          <a:chOff x="0" y="0"/>
          <a:chExt cx="0" cy="0"/>
        </a:xfrm>
      </p:grpSpPr>
      <p:sp>
        <p:nvSpPr>
          <p:cNvPr id="4" name="TextBox 3"/>
          <p:cNvSpPr txBox="1"/>
          <p:nvPr/>
        </p:nvSpPr>
        <p:spPr>
          <a:xfrm>
            <a:off x="76200" y="152400"/>
            <a:ext cx="8991600" cy="784830"/>
          </a:xfrm>
          <a:prstGeom prst="rect">
            <a:avLst/>
          </a:prstGeom>
          <a:noFill/>
        </p:spPr>
        <p:txBody>
          <a:bodyPr wrap="square" rtlCol="0">
            <a:spAutoFit/>
          </a:bodyPr>
          <a:lstStyle/>
          <a:p>
            <a:pPr algn="ctr"/>
            <a:r>
              <a:rPr lang="en-US" sz="4500" b="1" dirty="0" smtClean="0">
                <a:solidFill>
                  <a:schemeClr val="bg1"/>
                </a:solidFill>
                <a:latin typeface="Berlin Sans FB Demi" panose="020E0802020502020306" pitchFamily="34" charset="0"/>
              </a:rPr>
              <a:t>The Thing About Leftovers </a:t>
            </a:r>
            <a:endParaRPr lang="en-US" sz="4500" b="1" dirty="0">
              <a:solidFill>
                <a:schemeClr val="bg1"/>
              </a:solidFill>
              <a:latin typeface="Berlin Sans FB Demi" panose="020E0802020502020306" pitchFamily="34" charset="0"/>
            </a:endParaRPr>
          </a:p>
        </p:txBody>
      </p:sp>
      <p:sp>
        <p:nvSpPr>
          <p:cNvPr id="5" name="TextBox 4"/>
          <p:cNvSpPr txBox="1"/>
          <p:nvPr/>
        </p:nvSpPr>
        <p:spPr>
          <a:xfrm>
            <a:off x="48126" y="5943600"/>
            <a:ext cx="8991600" cy="830997"/>
          </a:xfrm>
          <a:prstGeom prst="rect">
            <a:avLst/>
          </a:prstGeom>
          <a:noFill/>
        </p:spPr>
        <p:txBody>
          <a:bodyPr wrap="square" rtlCol="0">
            <a:spAutoFit/>
          </a:bodyPr>
          <a:lstStyle/>
          <a:p>
            <a:pPr algn="ctr"/>
            <a:r>
              <a:rPr lang="en-US" sz="4800" dirty="0" smtClean="0">
                <a:solidFill>
                  <a:schemeClr val="bg1"/>
                </a:solidFill>
                <a:latin typeface="Berlin Sans FB Demi" panose="020E0802020502020306" pitchFamily="34" charset="0"/>
              </a:rPr>
              <a:t>C.C. Payne</a:t>
            </a:r>
            <a:endParaRPr lang="en-US" sz="4500" dirty="0">
              <a:solidFill>
                <a:schemeClr val="bg1"/>
              </a:solidFill>
              <a:latin typeface="Berlin Sans FB Demi" panose="020E0802020502020306" pitchFamily="34" charset="0"/>
            </a:endParaRPr>
          </a:p>
        </p:txBody>
      </p:sp>
      <p:pic>
        <p:nvPicPr>
          <p:cNvPr id="11266" name="Picture 2" descr="272724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15949" y="962995"/>
            <a:ext cx="3312102" cy="49806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9024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extBox 3"/>
          <p:cNvSpPr txBox="1"/>
          <p:nvPr/>
        </p:nvSpPr>
        <p:spPr>
          <a:xfrm>
            <a:off x="76200" y="152400"/>
            <a:ext cx="8991600" cy="1477328"/>
          </a:xfrm>
          <a:prstGeom prst="rect">
            <a:avLst/>
          </a:prstGeom>
          <a:noFill/>
        </p:spPr>
        <p:txBody>
          <a:bodyPr wrap="square" rtlCol="0">
            <a:spAutoFit/>
          </a:bodyPr>
          <a:lstStyle/>
          <a:p>
            <a:pPr algn="ctr"/>
            <a:r>
              <a:rPr lang="en-US" sz="4500" dirty="0" smtClean="0">
                <a:solidFill>
                  <a:schemeClr val="bg1"/>
                </a:solidFill>
                <a:latin typeface="Berlin Sans FB Demi" panose="020E0802020502020306" pitchFamily="34" charset="0"/>
              </a:rPr>
              <a:t>The Adventurer’s Guide to Successful Escapes </a:t>
            </a:r>
            <a:endParaRPr lang="en-US" sz="4500" dirty="0">
              <a:solidFill>
                <a:schemeClr val="bg1"/>
              </a:solidFill>
              <a:latin typeface="Berlin Sans FB Demi" panose="020E0802020502020306" pitchFamily="34" charset="0"/>
            </a:endParaRPr>
          </a:p>
        </p:txBody>
      </p:sp>
      <p:sp>
        <p:nvSpPr>
          <p:cNvPr id="5" name="TextBox 4"/>
          <p:cNvSpPr txBox="1"/>
          <p:nvPr/>
        </p:nvSpPr>
        <p:spPr>
          <a:xfrm>
            <a:off x="76200" y="5943600"/>
            <a:ext cx="8991600" cy="830997"/>
          </a:xfrm>
          <a:prstGeom prst="rect">
            <a:avLst/>
          </a:prstGeom>
          <a:noFill/>
        </p:spPr>
        <p:txBody>
          <a:bodyPr wrap="square" rtlCol="0">
            <a:spAutoFit/>
          </a:bodyPr>
          <a:lstStyle/>
          <a:p>
            <a:pPr algn="ctr"/>
            <a:r>
              <a:rPr lang="en-US" sz="4800" dirty="0">
                <a:solidFill>
                  <a:schemeClr val="bg1"/>
                </a:solidFill>
                <a:latin typeface="Berlin Sans FB Demi" panose="020E0802020502020306" pitchFamily="34" charset="0"/>
              </a:rPr>
              <a:t>Wade Albert White</a:t>
            </a:r>
            <a:endParaRPr lang="en-US" sz="4500" dirty="0">
              <a:solidFill>
                <a:schemeClr val="bg1"/>
              </a:solidFill>
              <a:latin typeface="Berlin Sans FB Demi" panose="020E0802020502020306" pitchFamily="34" charset="0"/>
            </a:endParaRPr>
          </a:p>
        </p:txBody>
      </p:sp>
      <p:pic>
        <p:nvPicPr>
          <p:cNvPr id="1026" name="Picture 2" descr="The Adventurer's Guide to Successful Escapes by [White, Wade Albe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00532" y="1629728"/>
            <a:ext cx="2933700" cy="42640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07371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4" name="TextBox 3"/>
          <p:cNvSpPr txBox="1"/>
          <p:nvPr/>
        </p:nvSpPr>
        <p:spPr>
          <a:xfrm>
            <a:off x="76200" y="152400"/>
            <a:ext cx="8991600" cy="784830"/>
          </a:xfrm>
          <a:prstGeom prst="rect">
            <a:avLst/>
          </a:prstGeom>
          <a:noFill/>
        </p:spPr>
        <p:txBody>
          <a:bodyPr wrap="square" rtlCol="0">
            <a:spAutoFit/>
          </a:bodyPr>
          <a:lstStyle/>
          <a:p>
            <a:pPr algn="ctr"/>
            <a:r>
              <a:rPr lang="en-US" sz="4500" dirty="0" smtClean="0">
                <a:solidFill>
                  <a:schemeClr val="bg1"/>
                </a:solidFill>
                <a:latin typeface="Berlin Sans FB Demi" panose="020E0802020502020306" pitchFamily="34" charset="0"/>
              </a:rPr>
              <a:t>Booked</a:t>
            </a:r>
            <a:endParaRPr lang="en-US" sz="4500" dirty="0">
              <a:solidFill>
                <a:schemeClr val="bg1"/>
              </a:solidFill>
              <a:latin typeface="Berlin Sans FB Demi" panose="020E0802020502020306" pitchFamily="34" charset="0"/>
            </a:endParaRPr>
          </a:p>
        </p:txBody>
      </p:sp>
      <p:sp>
        <p:nvSpPr>
          <p:cNvPr id="5" name="TextBox 4"/>
          <p:cNvSpPr txBox="1"/>
          <p:nvPr/>
        </p:nvSpPr>
        <p:spPr>
          <a:xfrm>
            <a:off x="76200" y="5943600"/>
            <a:ext cx="8991600" cy="830997"/>
          </a:xfrm>
          <a:prstGeom prst="rect">
            <a:avLst/>
          </a:prstGeom>
          <a:noFill/>
        </p:spPr>
        <p:txBody>
          <a:bodyPr wrap="square" rtlCol="0">
            <a:spAutoFit/>
          </a:bodyPr>
          <a:lstStyle/>
          <a:p>
            <a:pPr algn="ctr"/>
            <a:r>
              <a:rPr lang="en-US" sz="4800" dirty="0" smtClean="0">
                <a:solidFill>
                  <a:schemeClr val="bg1"/>
                </a:solidFill>
                <a:latin typeface="Berlin Sans FB Demi" panose="020E0802020502020306" pitchFamily="34" charset="0"/>
              </a:rPr>
              <a:t>Kwame Alexander</a:t>
            </a:r>
            <a:endParaRPr lang="en-US" sz="4500" dirty="0">
              <a:solidFill>
                <a:schemeClr val="bg1"/>
              </a:solidFill>
              <a:latin typeface="Berlin Sans FB Demi" panose="020E0802020502020306" pitchFamily="34" charset="0"/>
            </a:endParaRPr>
          </a:p>
        </p:txBody>
      </p:sp>
      <p:pic>
        <p:nvPicPr>
          <p:cNvPr id="2050" name="Picture 2" descr="https://images-na.ssl-images-amazon.com/images/I/41zViPrzzyL._SX331_BO1,204,203,200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86087" y="1043709"/>
            <a:ext cx="3171825" cy="4752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37124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4" name="TextBox 3"/>
          <p:cNvSpPr txBox="1"/>
          <p:nvPr/>
        </p:nvSpPr>
        <p:spPr>
          <a:xfrm>
            <a:off x="76200" y="152400"/>
            <a:ext cx="8991600" cy="784830"/>
          </a:xfrm>
          <a:prstGeom prst="rect">
            <a:avLst/>
          </a:prstGeom>
          <a:noFill/>
        </p:spPr>
        <p:txBody>
          <a:bodyPr wrap="square" rtlCol="0">
            <a:spAutoFit/>
          </a:bodyPr>
          <a:lstStyle/>
          <a:p>
            <a:pPr algn="ctr"/>
            <a:r>
              <a:rPr lang="pt-BR" sz="4500" dirty="0" smtClean="0">
                <a:solidFill>
                  <a:schemeClr val="bg1"/>
                </a:solidFill>
                <a:latin typeface="Berlin Sans FB Demi" panose="020E0802020502020306" pitchFamily="34" charset="0"/>
              </a:rPr>
              <a:t>Fuzzy</a:t>
            </a:r>
            <a:endParaRPr lang="en-US" sz="4500" dirty="0">
              <a:solidFill>
                <a:schemeClr val="bg1"/>
              </a:solidFill>
              <a:latin typeface="Berlin Sans FB Demi" panose="020E0802020502020306" pitchFamily="34" charset="0"/>
            </a:endParaRPr>
          </a:p>
        </p:txBody>
      </p:sp>
      <p:sp>
        <p:nvSpPr>
          <p:cNvPr id="5" name="TextBox 4"/>
          <p:cNvSpPr txBox="1"/>
          <p:nvPr/>
        </p:nvSpPr>
        <p:spPr>
          <a:xfrm>
            <a:off x="76200" y="5943600"/>
            <a:ext cx="8991600" cy="830997"/>
          </a:xfrm>
          <a:prstGeom prst="rect">
            <a:avLst/>
          </a:prstGeom>
          <a:noFill/>
        </p:spPr>
        <p:txBody>
          <a:bodyPr wrap="square" rtlCol="0">
            <a:spAutoFit/>
          </a:bodyPr>
          <a:lstStyle/>
          <a:p>
            <a:pPr algn="ctr"/>
            <a:r>
              <a:rPr lang="en-US" sz="4800" dirty="0" smtClean="0">
                <a:solidFill>
                  <a:schemeClr val="bg1"/>
                </a:solidFill>
                <a:latin typeface="Berlin Sans FB Demi" panose="020E0802020502020306" pitchFamily="34" charset="0"/>
              </a:rPr>
              <a:t>Tom </a:t>
            </a:r>
            <a:r>
              <a:rPr lang="en-US" sz="4800" dirty="0" err="1" smtClean="0">
                <a:solidFill>
                  <a:schemeClr val="bg1"/>
                </a:solidFill>
                <a:latin typeface="Berlin Sans FB Demi" panose="020E0802020502020306" pitchFamily="34" charset="0"/>
              </a:rPr>
              <a:t>Angleberger</a:t>
            </a:r>
            <a:endParaRPr lang="en-US" sz="4500" dirty="0">
              <a:solidFill>
                <a:schemeClr val="bg1"/>
              </a:solidFill>
              <a:latin typeface="Berlin Sans FB Demi" panose="020E0802020502020306" pitchFamily="34" charset="0"/>
            </a:endParaRPr>
          </a:p>
        </p:txBody>
      </p:sp>
      <p:pic>
        <p:nvPicPr>
          <p:cNvPr id="4098" name="Picture 2" descr="https://images-na.ssl-images-amazon.com/images/I/51Ggnimw74L._SX338_BO1,204,203,200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19400" y="1066800"/>
            <a:ext cx="3238500" cy="4752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3599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BC080C"/>
        </a:solidFill>
        <a:effectLst/>
      </p:bgPr>
    </p:bg>
    <p:spTree>
      <p:nvGrpSpPr>
        <p:cNvPr id="1" name=""/>
        <p:cNvGrpSpPr/>
        <p:nvPr/>
      </p:nvGrpSpPr>
      <p:grpSpPr>
        <a:xfrm>
          <a:off x="0" y="0"/>
          <a:ext cx="0" cy="0"/>
          <a:chOff x="0" y="0"/>
          <a:chExt cx="0" cy="0"/>
        </a:xfrm>
      </p:grpSpPr>
      <p:sp>
        <p:nvSpPr>
          <p:cNvPr id="4" name="TextBox 3"/>
          <p:cNvSpPr txBox="1"/>
          <p:nvPr/>
        </p:nvSpPr>
        <p:spPr>
          <a:xfrm>
            <a:off x="76200" y="152400"/>
            <a:ext cx="8991600" cy="784830"/>
          </a:xfrm>
          <a:prstGeom prst="rect">
            <a:avLst/>
          </a:prstGeom>
          <a:noFill/>
        </p:spPr>
        <p:txBody>
          <a:bodyPr wrap="square" rtlCol="0">
            <a:spAutoFit/>
          </a:bodyPr>
          <a:lstStyle/>
          <a:p>
            <a:pPr algn="ctr"/>
            <a:r>
              <a:rPr lang="pt-BR" sz="4500" dirty="0" smtClean="0">
                <a:solidFill>
                  <a:schemeClr val="bg1"/>
                </a:solidFill>
                <a:latin typeface="Berlin Sans FB Demi" panose="020E0802020502020306" pitchFamily="34" charset="0"/>
              </a:rPr>
              <a:t>Dara Palmer’s Major Drama </a:t>
            </a:r>
            <a:endParaRPr lang="en-US" sz="4500" dirty="0">
              <a:solidFill>
                <a:schemeClr val="bg1"/>
              </a:solidFill>
              <a:latin typeface="Berlin Sans FB Demi" panose="020E0802020502020306" pitchFamily="34" charset="0"/>
            </a:endParaRPr>
          </a:p>
        </p:txBody>
      </p:sp>
      <p:sp>
        <p:nvSpPr>
          <p:cNvPr id="5" name="TextBox 4"/>
          <p:cNvSpPr txBox="1"/>
          <p:nvPr/>
        </p:nvSpPr>
        <p:spPr>
          <a:xfrm>
            <a:off x="76200" y="5943600"/>
            <a:ext cx="8991600" cy="830997"/>
          </a:xfrm>
          <a:prstGeom prst="rect">
            <a:avLst/>
          </a:prstGeom>
          <a:noFill/>
        </p:spPr>
        <p:txBody>
          <a:bodyPr wrap="square" rtlCol="0">
            <a:spAutoFit/>
          </a:bodyPr>
          <a:lstStyle/>
          <a:p>
            <a:pPr algn="ctr"/>
            <a:r>
              <a:rPr lang="en-US" sz="4800" dirty="0" smtClean="0">
                <a:solidFill>
                  <a:schemeClr val="bg1"/>
                </a:solidFill>
                <a:latin typeface="Berlin Sans FB Demi" panose="020E0802020502020306" pitchFamily="34" charset="0"/>
              </a:rPr>
              <a:t>Emma </a:t>
            </a:r>
            <a:r>
              <a:rPr lang="en-US" sz="4800" dirty="0" err="1" smtClean="0">
                <a:solidFill>
                  <a:schemeClr val="bg1"/>
                </a:solidFill>
                <a:latin typeface="Berlin Sans FB Demi" panose="020E0802020502020306" pitchFamily="34" charset="0"/>
              </a:rPr>
              <a:t>Shevah</a:t>
            </a:r>
            <a:endParaRPr lang="en-US" sz="4500" dirty="0">
              <a:solidFill>
                <a:schemeClr val="bg1"/>
              </a:solidFill>
              <a:latin typeface="Berlin Sans FB Demi" panose="020E0802020502020306" pitchFamily="34" charset="0"/>
            </a:endParaRPr>
          </a:p>
        </p:txBody>
      </p:sp>
      <p:pic>
        <p:nvPicPr>
          <p:cNvPr id="3074" name="Picture 2" descr="https://images-na.ssl-images-amazon.com/images/I/41QFAkFKlLL._SX330_BO1,204,203,200_.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90850" y="1066800"/>
            <a:ext cx="3162300" cy="47529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3784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4" name="TextBox 3"/>
          <p:cNvSpPr txBox="1"/>
          <p:nvPr/>
        </p:nvSpPr>
        <p:spPr>
          <a:xfrm>
            <a:off x="76200" y="152400"/>
            <a:ext cx="8991600" cy="784830"/>
          </a:xfrm>
          <a:prstGeom prst="rect">
            <a:avLst/>
          </a:prstGeom>
          <a:noFill/>
        </p:spPr>
        <p:txBody>
          <a:bodyPr wrap="square" rtlCol="0">
            <a:spAutoFit/>
          </a:bodyPr>
          <a:lstStyle/>
          <a:p>
            <a:pPr algn="ctr"/>
            <a:r>
              <a:rPr lang="en-US" sz="4500" dirty="0" smtClean="0">
                <a:solidFill>
                  <a:schemeClr val="bg1"/>
                </a:solidFill>
                <a:latin typeface="Berlin Sans FB Demi" panose="020E0802020502020306" pitchFamily="34" charset="0"/>
              </a:rPr>
              <a:t>The Girl Who Drank the Moon </a:t>
            </a:r>
            <a:endParaRPr lang="en-US" sz="4500" dirty="0">
              <a:solidFill>
                <a:schemeClr val="bg1"/>
              </a:solidFill>
              <a:latin typeface="Berlin Sans FB Demi" panose="020E0802020502020306" pitchFamily="34" charset="0"/>
            </a:endParaRPr>
          </a:p>
        </p:txBody>
      </p:sp>
      <p:sp>
        <p:nvSpPr>
          <p:cNvPr id="5" name="TextBox 4"/>
          <p:cNvSpPr txBox="1"/>
          <p:nvPr/>
        </p:nvSpPr>
        <p:spPr>
          <a:xfrm>
            <a:off x="76200" y="5943600"/>
            <a:ext cx="8991600" cy="830997"/>
          </a:xfrm>
          <a:prstGeom prst="rect">
            <a:avLst/>
          </a:prstGeom>
          <a:noFill/>
        </p:spPr>
        <p:txBody>
          <a:bodyPr wrap="square" rtlCol="0">
            <a:spAutoFit/>
          </a:bodyPr>
          <a:lstStyle/>
          <a:p>
            <a:pPr algn="ctr"/>
            <a:r>
              <a:rPr lang="en-US" sz="4800" dirty="0" smtClean="0">
                <a:solidFill>
                  <a:schemeClr val="bg1"/>
                </a:solidFill>
                <a:latin typeface="Berlin Sans FB Demi" panose="020E0802020502020306" pitchFamily="34" charset="0"/>
              </a:rPr>
              <a:t>Kelly Barnhill</a:t>
            </a:r>
            <a:endParaRPr lang="en-US" sz="4500" dirty="0">
              <a:solidFill>
                <a:schemeClr val="bg1"/>
              </a:solidFill>
              <a:latin typeface="Berlin Sans FB Demi" panose="020E0802020502020306" pitchFamily="34" charset="0"/>
            </a:endParaRPr>
          </a:p>
        </p:txBody>
      </p:sp>
      <p:pic>
        <p:nvPicPr>
          <p:cNvPr id="7170" name="Picture 2" descr="Image result for the girl who drank the mo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60674" y="967248"/>
            <a:ext cx="3311525" cy="50955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1181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alpha val="68000"/>
          </a:schemeClr>
        </a:solidFill>
        <a:effectLst/>
      </p:bgPr>
    </p:bg>
    <p:spTree>
      <p:nvGrpSpPr>
        <p:cNvPr id="1" name=""/>
        <p:cNvGrpSpPr/>
        <p:nvPr/>
      </p:nvGrpSpPr>
      <p:grpSpPr>
        <a:xfrm>
          <a:off x="0" y="0"/>
          <a:ext cx="0" cy="0"/>
          <a:chOff x="0" y="0"/>
          <a:chExt cx="0" cy="0"/>
        </a:xfrm>
      </p:grpSpPr>
      <p:sp>
        <p:nvSpPr>
          <p:cNvPr id="4" name="TextBox 3"/>
          <p:cNvSpPr txBox="1"/>
          <p:nvPr/>
        </p:nvSpPr>
        <p:spPr>
          <a:xfrm>
            <a:off x="76200" y="152400"/>
            <a:ext cx="8991600" cy="784830"/>
          </a:xfrm>
          <a:prstGeom prst="rect">
            <a:avLst/>
          </a:prstGeom>
          <a:noFill/>
        </p:spPr>
        <p:txBody>
          <a:bodyPr wrap="square" rtlCol="0">
            <a:spAutoFit/>
          </a:bodyPr>
          <a:lstStyle/>
          <a:p>
            <a:pPr algn="ctr"/>
            <a:r>
              <a:rPr lang="pt-BR" sz="4500" dirty="0" smtClean="0">
                <a:solidFill>
                  <a:schemeClr val="bg1"/>
                </a:solidFill>
                <a:latin typeface="Berlin Sans FB Demi" panose="020E0802020502020306" pitchFamily="34" charset="0"/>
              </a:rPr>
              <a:t>Ghost</a:t>
            </a:r>
            <a:endParaRPr lang="en-US" sz="4500" dirty="0">
              <a:solidFill>
                <a:schemeClr val="bg1"/>
              </a:solidFill>
              <a:latin typeface="Berlin Sans FB Demi" panose="020E0802020502020306" pitchFamily="34" charset="0"/>
            </a:endParaRPr>
          </a:p>
        </p:txBody>
      </p:sp>
      <p:sp>
        <p:nvSpPr>
          <p:cNvPr id="5" name="TextBox 4"/>
          <p:cNvSpPr txBox="1"/>
          <p:nvPr/>
        </p:nvSpPr>
        <p:spPr>
          <a:xfrm>
            <a:off x="76200" y="5943600"/>
            <a:ext cx="8991600" cy="830997"/>
          </a:xfrm>
          <a:prstGeom prst="rect">
            <a:avLst/>
          </a:prstGeom>
          <a:noFill/>
        </p:spPr>
        <p:txBody>
          <a:bodyPr wrap="square" rtlCol="0">
            <a:spAutoFit/>
          </a:bodyPr>
          <a:lstStyle/>
          <a:p>
            <a:pPr algn="ctr"/>
            <a:r>
              <a:rPr lang="en-US" sz="4800" dirty="0" smtClean="0">
                <a:solidFill>
                  <a:schemeClr val="bg1"/>
                </a:solidFill>
                <a:latin typeface="Berlin Sans FB Demi" panose="020E0802020502020306" pitchFamily="34" charset="0"/>
              </a:rPr>
              <a:t>Jason Reynolds</a:t>
            </a:r>
            <a:endParaRPr lang="en-US" sz="4500" dirty="0">
              <a:solidFill>
                <a:schemeClr val="bg1"/>
              </a:solidFill>
              <a:latin typeface="Berlin Sans FB Demi" panose="020E0802020502020306" pitchFamily="34" charset="0"/>
            </a:endParaRPr>
          </a:p>
        </p:txBody>
      </p:sp>
      <p:pic>
        <p:nvPicPr>
          <p:cNvPr id="5122" name="Picture 2" descr="2895412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7793" y="937230"/>
            <a:ext cx="3288413" cy="50386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210597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4" name="TextBox 3"/>
          <p:cNvSpPr txBox="1"/>
          <p:nvPr/>
        </p:nvSpPr>
        <p:spPr>
          <a:xfrm>
            <a:off x="76200" y="152400"/>
            <a:ext cx="8991600" cy="784830"/>
          </a:xfrm>
          <a:prstGeom prst="rect">
            <a:avLst/>
          </a:prstGeom>
          <a:noFill/>
        </p:spPr>
        <p:txBody>
          <a:bodyPr wrap="square" rtlCol="0">
            <a:spAutoFit/>
          </a:bodyPr>
          <a:lstStyle/>
          <a:p>
            <a:pPr algn="ctr"/>
            <a:r>
              <a:rPr lang="en-US" sz="4500" dirty="0" smtClean="0">
                <a:solidFill>
                  <a:schemeClr val="bg1"/>
                </a:solidFill>
                <a:latin typeface="Berlin Sans FB Demi" panose="020E0802020502020306" pitchFamily="34" charset="0"/>
              </a:rPr>
              <a:t>Once Was a Time </a:t>
            </a:r>
            <a:endParaRPr lang="en-US" sz="4500" dirty="0">
              <a:solidFill>
                <a:schemeClr val="bg1"/>
              </a:solidFill>
              <a:latin typeface="Berlin Sans FB Demi" panose="020E0802020502020306" pitchFamily="34" charset="0"/>
            </a:endParaRPr>
          </a:p>
        </p:txBody>
      </p:sp>
      <p:sp>
        <p:nvSpPr>
          <p:cNvPr id="5" name="TextBox 4"/>
          <p:cNvSpPr txBox="1"/>
          <p:nvPr/>
        </p:nvSpPr>
        <p:spPr>
          <a:xfrm>
            <a:off x="76200" y="5943600"/>
            <a:ext cx="8991600" cy="830997"/>
          </a:xfrm>
          <a:prstGeom prst="rect">
            <a:avLst/>
          </a:prstGeom>
          <a:noFill/>
        </p:spPr>
        <p:txBody>
          <a:bodyPr wrap="square" rtlCol="0">
            <a:spAutoFit/>
          </a:bodyPr>
          <a:lstStyle/>
          <a:p>
            <a:pPr algn="ctr"/>
            <a:r>
              <a:rPr lang="en-US" sz="4800" dirty="0" smtClean="0">
                <a:solidFill>
                  <a:schemeClr val="bg1"/>
                </a:solidFill>
                <a:latin typeface="Berlin Sans FB Demi" panose="020E0802020502020306" pitchFamily="34" charset="0"/>
              </a:rPr>
              <a:t>Leila Sales</a:t>
            </a:r>
            <a:endParaRPr lang="en-US" sz="4500" dirty="0">
              <a:solidFill>
                <a:schemeClr val="bg1"/>
              </a:solidFill>
              <a:latin typeface="Berlin Sans FB Demi" panose="020E0802020502020306" pitchFamily="34" charset="0"/>
            </a:endParaRPr>
          </a:p>
        </p:txBody>
      </p:sp>
      <p:pic>
        <p:nvPicPr>
          <p:cNvPr id="8194" name="Picture 2" descr="2577746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66283" y="969557"/>
            <a:ext cx="3811434" cy="497404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5022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alpha val="67000"/>
          </a:schemeClr>
        </a:solidFill>
        <a:effectLst/>
      </p:bgPr>
    </p:bg>
    <p:spTree>
      <p:nvGrpSpPr>
        <p:cNvPr id="1" name=""/>
        <p:cNvGrpSpPr/>
        <p:nvPr/>
      </p:nvGrpSpPr>
      <p:grpSpPr>
        <a:xfrm>
          <a:off x="0" y="0"/>
          <a:ext cx="0" cy="0"/>
          <a:chOff x="0" y="0"/>
          <a:chExt cx="0" cy="0"/>
        </a:xfrm>
      </p:grpSpPr>
      <p:sp>
        <p:nvSpPr>
          <p:cNvPr id="4" name="TextBox 3"/>
          <p:cNvSpPr txBox="1"/>
          <p:nvPr/>
        </p:nvSpPr>
        <p:spPr>
          <a:xfrm>
            <a:off x="76200" y="152400"/>
            <a:ext cx="8991600" cy="784830"/>
          </a:xfrm>
          <a:prstGeom prst="rect">
            <a:avLst/>
          </a:prstGeom>
          <a:noFill/>
        </p:spPr>
        <p:txBody>
          <a:bodyPr wrap="square" rtlCol="0">
            <a:spAutoFit/>
          </a:bodyPr>
          <a:lstStyle/>
          <a:p>
            <a:pPr algn="ctr"/>
            <a:r>
              <a:rPr lang="pt-BR" sz="4500" dirty="0" smtClean="0">
                <a:solidFill>
                  <a:schemeClr val="bg1"/>
                </a:solidFill>
                <a:latin typeface="Berlin Sans FB Demi" panose="020E0802020502020306" pitchFamily="34" charset="0"/>
              </a:rPr>
              <a:t>Ghosts</a:t>
            </a:r>
            <a:endParaRPr lang="en-US" sz="4500" dirty="0">
              <a:solidFill>
                <a:schemeClr val="bg1"/>
              </a:solidFill>
              <a:latin typeface="Berlin Sans FB Demi" panose="020E0802020502020306" pitchFamily="34" charset="0"/>
            </a:endParaRPr>
          </a:p>
        </p:txBody>
      </p:sp>
      <p:sp>
        <p:nvSpPr>
          <p:cNvPr id="5" name="TextBox 4"/>
          <p:cNvSpPr txBox="1"/>
          <p:nvPr/>
        </p:nvSpPr>
        <p:spPr>
          <a:xfrm>
            <a:off x="76200" y="5943600"/>
            <a:ext cx="8991600" cy="830997"/>
          </a:xfrm>
          <a:prstGeom prst="rect">
            <a:avLst/>
          </a:prstGeom>
          <a:noFill/>
        </p:spPr>
        <p:txBody>
          <a:bodyPr wrap="square" rtlCol="0">
            <a:spAutoFit/>
          </a:bodyPr>
          <a:lstStyle/>
          <a:p>
            <a:pPr algn="ctr"/>
            <a:r>
              <a:rPr lang="en-US" sz="4800" dirty="0" smtClean="0">
                <a:solidFill>
                  <a:schemeClr val="bg1"/>
                </a:solidFill>
                <a:latin typeface="Berlin Sans FB Demi" panose="020E0802020502020306" pitchFamily="34" charset="0"/>
              </a:rPr>
              <a:t>Raina </a:t>
            </a:r>
            <a:r>
              <a:rPr lang="en-US" sz="4800" dirty="0" err="1" smtClean="0">
                <a:solidFill>
                  <a:schemeClr val="bg1"/>
                </a:solidFill>
                <a:latin typeface="Berlin Sans FB Demi" panose="020E0802020502020306" pitchFamily="34" charset="0"/>
              </a:rPr>
              <a:t>Telgemeier</a:t>
            </a:r>
            <a:endParaRPr lang="en-US" sz="4500" dirty="0">
              <a:solidFill>
                <a:schemeClr val="bg1"/>
              </a:solidFill>
              <a:latin typeface="Berlin Sans FB Demi" panose="020E0802020502020306" pitchFamily="34" charset="0"/>
            </a:endParaRPr>
          </a:p>
        </p:txBody>
      </p:sp>
      <p:pic>
        <p:nvPicPr>
          <p:cNvPr id="6146" name="Picture 2" descr="2590376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93621" y="969818"/>
            <a:ext cx="3356758" cy="4876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41248291"/>
      </p:ext>
    </p:extLst>
  </p:cSld>
  <p:clrMapOvr>
    <a:masterClrMapping/>
  </p:clrMapOvr>
</p:sld>
</file>

<file path=ppt/theme/theme1.xml><?xml version="1.0" encoding="utf-8"?>
<a:theme xmlns:a="http://schemas.openxmlformats.org/drawingml/2006/main" name="Office Them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13419</TotalTime>
  <Words>2119</Words>
  <Application>Microsoft Office PowerPoint</Application>
  <PresentationFormat>On-screen Show (4:3)</PresentationFormat>
  <Paragraphs>177</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Berlin Sans FB Demi</vt:lpstr>
      <vt:lpstr>Calibri</vt:lpstr>
      <vt:lpstr>Office Theme</vt:lpstr>
      <vt:lpstr>Louisiana Young Readers’ Choice 2018-2019 6-8th Grade Nominated List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Louisiana Young Readers’ Choice 2019 6-8th Grade Nominated List</dc:title>
  <dc:creator>LDSW</dc:creator>
  <cp:lastModifiedBy>Angela Germany</cp:lastModifiedBy>
  <cp:revision>49</cp:revision>
  <dcterms:created xsi:type="dcterms:W3CDTF">2017-10-19T15:22:51Z</dcterms:created>
  <dcterms:modified xsi:type="dcterms:W3CDTF">2018-09-05T13:49:33Z</dcterms:modified>
</cp:coreProperties>
</file>