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258" r:id="rId4"/>
    <p:sldId id="260" r:id="rId5"/>
    <p:sldId id="259" r:id="rId6"/>
    <p:sldId id="263" r:id="rId7"/>
    <p:sldId id="261" r:id="rId8"/>
    <p:sldId id="264" r:id="rId9"/>
    <p:sldId id="262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2E31"/>
    <a:srgbClr val="112D52"/>
    <a:srgbClr val="436A85"/>
    <a:srgbClr val="8DBDC0"/>
    <a:srgbClr val="25154E"/>
    <a:srgbClr val="F9D39E"/>
    <a:srgbClr val="7BCBA8"/>
    <a:srgbClr val="DC423E"/>
    <a:srgbClr val="28184E"/>
    <a:srgbClr val="B4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66708" autoAdjust="0"/>
  </p:normalViewPr>
  <p:slideViewPr>
    <p:cSldViewPr>
      <p:cViewPr varScale="1">
        <p:scale>
          <a:sx n="58" d="100"/>
          <a:sy n="58" d="100"/>
        </p:scale>
        <p:origin x="137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61947-2F00-47EC-AC9A-7F184CC11395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0017D-A451-48AC-AA7B-FFAD971CD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0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1E94A-80D6-40C4-8EA7-A0E7203CE40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26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Small Space</a:t>
            </a:r>
            <a:r>
              <a:rPr lang="en-US" b="1" u="sng" baseline="0" dirty="0" smtClean="0"/>
              <a:t>s</a:t>
            </a:r>
            <a:r>
              <a:rPr lang="en-US" baseline="0" dirty="0" smtClean="0"/>
              <a:t> by Katherine Arden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224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4.1 - AR Pts: 6.0 AR Quiz No. 197010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[Horror, one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92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So Done</a:t>
            </a:r>
            <a:r>
              <a:rPr lang="en-US" baseline="0" dirty="0" smtClean="0"/>
              <a:t> by Paula Chase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304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MG+ - BL: 4.8 - AR Pts: 8.0 AR Quiz No. 196866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fiction, two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reviews]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59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The Storm Runner</a:t>
            </a:r>
            <a:r>
              <a:rPr lang="en-US" baseline="0" dirty="0" smtClean="0"/>
              <a:t> by J.C. Cervantes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448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4.4 - AR Pts: 14.0 AR Quiz No. 197586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[Fantasy, two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reviews]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06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Ti</a:t>
            </a:r>
            <a:r>
              <a:rPr lang="en-US" b="1" u="sng" baseline="0" dirty="0" smtClean="0"/>
              <a:t>ght</a:t>
            </a:r>
            <a:r>
              <a:rPr lang="en-US" baseline="0" dirty="0" smtClean="0"/>
              <a:t> by Torrey Maldonado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3.9 - AR Pts: 5.0 AR Quiz No. 196890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fiction, one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84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The Benefits</a:t>
            </a:r>
            <a:r>
              <a:rPr lang="en-US" b="1" u="sng" baseline="0" dirty="0" smtClean="0"/>
              <a:t> of Being an Octopus</a:t>
            </a:r>
            <a:r>
              <a:rPr lang="en-US" baseline="0" dirty="0" smtClean="0"/>
              <a:t> by Ann Braden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256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4.9 - AR Pts: 8.0 AR Quiz No. 198616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fiction, one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22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Boy Bites Bug</a:t>
            </a:r>
            <a:r>
              <a:rPr lang="en-US" baseline="0" dirty="0" smtClean="0"/>
              <a:t> by Rebecca </a:t>
            </a:r>
            <a:r>
              <a:rPr lang="en-US" baseline="0" dirty="0" err="1" smtClean="0"/>
              <a:t>Petruck</a:t>
            </a:r>
            <a:endParaRPr lang="en-US" baseline="0" dirty="0" smtClean="0"/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272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5.6 - AR Pts: 8.0 AR Quiz No. 197715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fiction, one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City of Ghosts</a:t>
            </a:r>
            <a:r>
              <a:rPr lang="en-US" baseline="0" dirty="0" smtClean="0"/>
              <a:t> by Victoria Schwab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304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4.8 - AR Pts: 7.0 AR Quiz No. 197414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[Horror, one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88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Game Changer</a:t>
            </a:r>
            <a:r>
              <a:rPr lang="en-US" baseline="0" dirty="0" smtClean="0"/>
              <a:t> by Tommy Greenwald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304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5.4 - AR Pts: 4.0 AR Quiz No. 196884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82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Love Like</a:t>
            </a:r>
            <a:r>
              <a:rPr lang="en-US" b="1" u="sng" baseline="0" dirty="0" smtClean="0"/>
              <a:t> Sky</a:t>
            </a:r>
            <a:r>
              <a:rPr lang="en-US" baseline="0" dirty="0" smtClean="0"/>
              <a:t> by Leslie C. Youngblood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304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4.1 - AR Pts: 10.0 AR Quiz No. 199163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fiction, one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16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Marcus Vega</a:t>
            </a:r>
            <a:r>
              <a:rPr lang="en-US" b="1" u="sng" baseline="0" dirty="0" smtClean="0"/>
              <a:t> Doesn’t Speak Spanish</a:t>
            </a:r>
            <a:r>
              <a:rPr lang="en-US" baseline="0" dirty="0" smtClean="0"/>
              <a:t> by Pablo </a:t>
            </a:r>
            <a:r>
              <a:rPr lang="en-US" baseline="0" dirty="0" err="1" smtClean="0"/>
              <a:t>Cartaya</a:t>
            </a:r>
            <a:endParaRPr lang="en-US" baseline="0" dirty="0" smtClean="0"/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272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3.9 - AR Pts: 6.0AR Quiz No. 196042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[Realistic fiction, two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reviews]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81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The Night Diary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Veera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Hiranandani</a:t>
            </a:r>
            <a:endParaRPr lang="en-US" baseline="0" dirty="0" smtClean="0"/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272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4.5 - AR Pts: 8.0 AR Quiz No. 194398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[Historical fiction, three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reviews, 2019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Newbery Medal Nominee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93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The Serpent’s Secret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Sayantani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DasGupta</a:t>
            </a:r>
            <a:endParaRPr lang="en-US" baseline="0" dirty="0" smtClean="0"/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368 pages</a:t>
            </a:r>
            <a:endParaRPr lang="en-US" b="0" dirty="0" smtClean="0">
              <a:effectLst/>
            </a:endParaRPr>
          </a:p>
          <a:p>
            <a:pPr rtl="0"/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IL: MG - BL: 5.2 - AR Pts: 10.0 AR Quiz No. 193776</a:t>
            </a:r>
            <a:r>
              <a:rPr lang="pt-BR" dirty="0" smtClean="0"/>
              <a:t> </a:t>
            </a:r>
          </a:p>
          <a:p>
            <a:pPr rtl="0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[Fantasy, two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starred reviews]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endParaRPr lang="en-US" b="0" dirty="0" smtClean="0">
              <a:effectLst/>
            </a:endParaRPr>
          </a:p>
          <a:p>
            <a:pPr rtl="0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Booktalk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given by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0017D-A451-48AC-AA7B-FFAD971CD60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5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1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8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5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8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4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4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4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3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7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DEA50-53F0-41B6-BD6F-D1549F4ECB8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486E-EDAB-47C2-A3C6-92AA420C1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7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Autofit/>
          </a:bodyPr>
          <a:lstStyle/>
          <a:p>
            <a:r>
              <a:rPr lang="en-US" sz="4700" b="1" dirty="0" smtClean="0">
                <a:solidFill>
                  <a:schemeClr val="bg1"/>
                </a:solidFill>
              </a:rPr>
              <a:t>Louisiana Young Readers’ Choice 2020-2021</a:t>
            </a:r>
            <a:br>
              <a:rPr lang="en-US" sz="4700" b="1" dirty="0" smtClean="0">
                <a:solidFill>
                  <a:schemeClr val="bg1"/>
                </a:solidFill>
              </a:rPr>
            </a:br>
            <a:r>
              <a:rPr lang="en-US" sz="4700" b="1" dirty="0" smtClean="0">
                <a:solidFill>
                  <a:schemeClr val="bg1"/>
                </a:solidFill>
              </a:rPr>
              <a:t>6-8</a:t>
            </a:r>
            <a:r>
              <a:rPr lang="en-US" sz="47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4700" b="1" dirty="0" smtClean="0">
                <a:solidFill>
                  <a:schemeClr val="bg1"/>
                </a:solidFill>
              </a:rPr>
              <a:t> Grade Nominated List</a:t>
            </a:r>
            <a:r>
              <a:rPr lang="en-US" sz="4700" b="1" dirty="0" smtClean="0">
                <a:solidFill>
                  <a:schemeClr val="tx2"/>
                </a:solidFill>
              </a:rPr>
              <a:t/>
            </a:r>
            <a:br>
              <a:rPr lang="en-US" sz="4700" b="1" dirty="0" smtClean="0">
                <a:solidFill>
                  <a:schemeClr val="tx2"/>
                </a:solidFill>
              </a:rPr>
            </a:br>
            <a:endParaRPr lang="en-US" sz="4700" b="1" dirty="0">
              <a:solidFill>
                <a:srgbClr val="7030A0"/>
              </a:solidFill>
            </a:endParaRPr>
          </a:p>
        </p:txBody>
      </p:sp>
      <p:pic>
        <p:nvPicPr>
          <p:cNvPr id="4" name="Picture 4" descr="halfaw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599" y="2514600"/>
            <a:ext cx="37686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485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162A8"/>
            </a:gs>
            <a:gs pos="57000">
              <a:srgbClr val="816EB0"/>
            </a:gs>
            <a:gs pos="100000">
              <a:srgbClr val="0D111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spc="-100" dirty="0" smtClean="0">
                <a:ln>
                  <a:solidFill>
                    <a:srgbClr val="003300"/>
                  </a:solidFill>
                </a:ln>
                <a:solidFill>
                  <a:srgbClr val="0C1017"/>
                </a:solidFill>
                <a:latin typeface="Chiller" panose="04020404031007020602" pitchFamily="82" charset="0"/>
                <a:ea typeface="GungsuhChe" panose="02030609000101010101" pitchFamily="49" charset="-127"/>
              </a:rPr>
              <a:t>Small Spaces</a:t>
            </a:r>
            <a:endParaRPr lang="en-US" sz="8000" b="1" spc="-100" dirty="0">
              <a:ln>
                <a:solidFill>
                  <a:srgbClr val="003300"/>
                </a:solidFill>
              </a:ln>
              <a:solidFill>
                <a:srgbClr val="0C1017"/>
              </a:solidFill>
              <a:latin typeface="Chiller" panose="04020404031007020602" pitchFamily="82" charset="0"/>
              <a:ea typeface="GungsuhChe" panose="02030609000101010101" pitchFamily="49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003300"/>
                  </a:solidFill>
                </a:ln>
                <a:solidFill>
                  <a:schemeClr val="tx1">
                    <a:lumMod val="95000"/>
                  </a:schemeClr>
                </a:solidFill>
                <a:latin typeface="Chiller" panose="04020404031007020602" pitchFamily="82" charset="0"/>
                <a:ea typeface="GungsuhChe" panose="02030609000101010101" pitchFamily="49" charset="-127"/>
              </a:rPr>
              <a:t>Katherine Arden</a:t>
            </a:r>
            <a:endParaRPr lang="en-US" sz="4800" b="1" dirty="0">
              <a:ln>
                <a:solidFill>
                  <a:srgbClr val="003300"/>
                </a:solidFill>
              </a:ln>
              <a:solidFill>
                <a:schemeClr val="tx1">
                  <a:lumMod val="95000"/>
                </a:schemeClr>
              </a:solidFill>
              <a:latin typeface="Chiller" panose="04020404031007020602" pitchFamily="82" charset="0"/>
              <a:ea typeface="GungsuhChe" panose="02030609000101010101" pitchFamily="49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5614" y="1470201"/>
            <a:ext cx="2952772" cy="4466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795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42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Bodoni MT Black" panose="02070A03080606020203" pitchFamily="18" charset="0"/>
              </a:rPr>
              <a:t>So Done</a:t>
            </a:r>
            <a:endParaRPr lang="en-US" sz="6000" b="1" dirty="0">
              <a:solidFill>
                <a:schemeClr val="bg1"/>
              </a:solidFill>
              <a:latin typeface="Bodoni MT Black" panose="02070A030806060202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>
                <a:solidFill>
                  <a:schemeClr val="bg1"/>
                </a:solidFill>
                <a:latin typeface="Bodoni MT Black" panose="02070A03080606020203" pitchFamily="18" charset="0"/>
              </a:rPr>
              <a:t>Paula Chase</a:t>
            </a:r>
            <a:endParaRPr lang="en-US" sz="4500" b="1" dirty="0">
              <a:solidFill>
                <a:schemeClr val="bg1"/>
              </a:solidFill>
              <a:latin typeface="Bodoni MT Black" panose="02070A03080606020203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017" y="1052513"/>
            <a:ext cx="3141966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090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7BCBA8"/>
            </a:gs>
            <a:gs pos="57000">
              <a:srgbClr val="DC423E"/>
            </a:gs>
            <a:gs pos="100000">
              <a:srgbClr val="28184E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>
                <a:ln>
                  <a:solidFill>
                    <a:schemeClr val="accent4"/>
                  </a:solidFill>
                </a:ln>
                <a:solidFill>
                  <a:srgbClr val="F9D39E"/>
                </a:solidFill>
                <a:latin typeface="Perpetua Titling MT" panose="02020502060505020804" pitchFamily="18" charset="0"/>
                <a:ea typeface="Kozuka Gothic Pr6N R" pitchFamily="34" charset="-128"/>
              </a:rPr>
              <a:t>The Storm Runner</a:t>
            </a:r>
            <a:endParaRPr lang="en-US" sz="4500" b="1" dirty="0">
              <a:ln>
                <a:solidFill>
                  <a:schemeClr val="accent4"/>
                </a:solidFill>
              </a:ln>
              <a:solidFill>
                <a:srgbClr val="F9D39E"/>
              </a:solidFill>
              <a:latin typeface="Perpetua Titling MT" panose="02020502060505020804" pitchFamily="18" charset="0"/>
              <a:ea typeface="Kozuka Gothic Pr6N R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5154E"/>
                </a:solidFill>
                <a:latin typeface="Perpetua Titling MT" panose="02020502060505020804" pitchFamily="18" charset="0"/>
                <a:ea typeface="Kozuka Gothic Pr6N R" pitchFamily="34" charset="-128"/>
              </a:rPr>
              <a:t>J.C. Cervantes</a:t>
            </a:r>
            <a:endParaRPr lang="en-US" sz="4500" dirty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rgbClr val="25154E"/>
              </a:solidFill>
              <a:latin typeface="Perpetua Titling MT" panose="02020502060505020804" pitchFamily="18" charset="0"/>
              <a:ea typeface="Kozuka Gothic Pr6N R" pitchFamily="34" charset="-128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017" y="1052513"/>
            <a:ext cx="3141966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828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rgbClr val="436A85"/>
            </a:gs>
            <a:gs pos="2000">
              <a:srgbClr val="8DBDC0"/>
            </a:gs>
            <a:gs pos="92000">
              <a:srgbClr val="112D5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2306" y="1600200"/>
            <a:ext cx="2719388" cy="4074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7465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E02E31"/>
                </a:solidFill>
                <a:latin typeface="Impact" panose="020B0806030902050204" pitchFamily="34" charset="0"/>
              </a:rPr>
              <a:t>TIGHT</a:t>
            </a:r>
            <a:endParaRPr lang="en-US" sz="7200" dirty="0">
              <a:solidFill>
                <a:srgbClr val="E02E31"/>
              </a:solidFill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9436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rgbClr val="E02E31"/>
                </a:solidFill>
                <a:latin typeface="Impact" panose="020B0806030902050204" pitchFamily="34" charset="0"/>
              </a:rPr>
              <a:t>Torrey Maldonado</a:t>
            </a:r>
            <a:endParaRPr lang="en-US" sz="4500" dirty="0">
              <a:solidFill>
                <a:srgbClr val="E02E3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2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F053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FFFF"/>
                </a:solidFill>
                <a:latin typeface="Ink Free" panose="03080402000500000000" pitchFamily="66" charset="0"/>
              </a:rPr>
              <a:t>The Benefits of Being an Octopus</a:t>
            </a:r>
            <a:endParaRPr lang="en-US" sz="4800" b="1" dirty="0">
              <a:solidFill>
                <a:srgbClr val="FFFFFF"/>
              </a:solidFill>
              <a:latin typeface="Ink Free" panose="030804020005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17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FFFF"/>
                </a:solidFill>
                <a:latin typeface="Ink Free" panose="03080402000500000000" pitchFamily="66" charset="0"/>
              </a:rPr>
              <a:t>Ann Braden</a:t>
            </a:r>
            <a:endParaRPr lang="en-US" sz="4800" dirty="0">
              <a:solidFill>
                <a:srgbClr val="FFFFFF"/>
              </a:solidFill>
              <a:latin typeface="Ink Free" panose="03080402000500000000" pitchFamily="6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6088" y="1052633"/>
            <a:ext cx="3171825" cy="475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73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DEDD86"/>
                </a:solidFill>
                <a:latin typeface="Bernard MT Condensed" panose="02050806060905020404" pitchFamily="18" charset="0"/>
              </a:rPr>
              <a:t>Boy Bites Bug</a:t>
            </a:r>
            <a:endParaRPr lang="en-US" sz="5400" dirty="0">
              <a:solidFill>
                <a:srgbClr val="DEDD86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DEDD86"/>
                </a:solidFill>
                <a:latin typeface="Bernard MT Condensed" panose="02050806060905020404" pitchFamily="18" charset="0"/>
              </a:rPr>
              <a:t>Rebecca </a:t>
            </a:r>
            <a:r>
              <a:rPr lang="en-US" sz="4400" dirty="0" err="1" smtClean="0">
                <a:solidFill>
                  <a:srgbClr val="DEDD86"/>
                </a:solidFill>
                <a:latin typeface="Bernard MT Condensed" panose="02050806060905020404" pitchFamily="18" charset="0"/>
              </a:rPr>
              <a:t>Petruck</a:t>
            </a:r>
            <a:endParaRPr lang="en-US" sz="4400" dirty="0">
              <a:solidFill>
                <a:srgbClr val="DEDD86"/>
              </a:solidFill>
              <a:latin typeface="Bernard MT Condensed" panose="020508060609050204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6014" y="1114425"/>
            <a:ext cx="315197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12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Felix Titling" panose="04060505060202020A04" pitchFamily="82" charset="0"/>
              </a:rPr>
              <a:t>City of Ghosts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04" y="5943600"/>
            <a:ext cx="9104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Felix Titling" panose="04060505060202020A04" pitchFamily="82" charset="0"/>
              </a:rPr>
              <a:t>Victoria Schwab</a:t>
            </a:r>
            <a:endParaRPr lang="en-US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Felix Titling" panose="04060505060202020A04" pitchFamily="82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6008" y="1114425"/>
            <a:ext cx="317198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59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0D233E"/>
            </a:gs>
            <a:gs pos="49000">
              <a:srgbClr val="194377"/>
            </a:gs>
            <a:gs pos="75000">
              <a:srgbClr val="2A6CB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Stencil" panose="040409050D0802020404" pitchFamily="82" charset="0"/>
                <a:ea typeface="Adobe Gothic Std B" pitchFamily="34" charset="-128"/>
              </a:rPr>
              <a:t>Game Changer</a:t>
            </a:r>
            <a:endParaRPr lang="en-US" sz="5400" b="1" dirty="0">
              <a:latin typeface="Stencil" panose="040409050D0802020404" pitchFamily="82" charset="0"/>
              <a:ea typeface="Adobe Gothic Std B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Stencil" panose="040409050D0802020404" pitchFamily="82" charset="0"/>
                <a:ea typeface="Adobe Gothic Std B" pitchFamily="34" charset="-128"/>
              </a:rPr>
              <a:t>Tommy Greenwald</a:t>
            </a:r>
            <a:endParaRPr lang="en-US" sz="4000" b="1" dirty="0">
              <a:latin typeface="Stencil" panose="040409050D0802020404" pitchFamily="82" charset="0"/>
              <a:ea typeface="Adobe Gothic Std B" pitchFamily="34" charset="-12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6020" y="1114425"/>
            <a:ext cx="313196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78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8000">
              <a:srgbClr val="FDFAF5"/>
            </a:gs>
            <a:gs pos="49000">
              <a:srgbClr val="FEDDCA"/>
            </a:gs>
            <a:gs pos="75000">
              <a:srgbClr val="F38456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207CA4"/>
                </a:solidFill>
                <a:latin typeface="Vladimir Script" panose="03050402040407070305" pitchFamily="66" charset="0"/>
              </a:rPr>
              <a:t>Love Like Sky</a:t>
            </a:r>
            <a:endParaRPr lang="en-US" sz="6600" b="1" dirty="0">
              <a:solidFill>
                <a:srgbClr val="207CA4"/>
              </a:solidFill>
              <a:latin typeface="Vladimir Script" panose="03050402040407070305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207CA4"/>
                </a:solidFill>
                <a:latin typeface="Vladimir Script" panose="03050402040407070305" pitchFamily="66" charset="0"/>
              </a:rPr>
              <a:t>Leslie C. Youngblood</a:t>
            </a:r>
            <a:endParaRPr lang="en-US" sz="5400" dirty="0">
              <a:solidFill>
                <a:srgbClr val="207CA4"/>
              </a:solidFill>
              <a:latin typeface="Vladimir Script" panose="03050402040407070305" pitchFamily="66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6014" y="1052513"/>
            <a:ext cx="315197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181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rgbClr val="82A964"/>
            </a:gs>
            <a:gs pos="40000">
              <a:srgbClr val="49979E"/>
            </a:gs>
            <a:gs pos="52000">
              <a:srgbClr val="E2AE20"/>
            </a:gs>
            <a:gs pos="58000">
              <a:srgbClr val="E36626"/>
            </a:gs>
            <a:gs pos="61000">
              <a:srgbClr val="E23D2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n>
                  <a:solidFill>
                    <a:srgbClr val="003300"/>
                  </a:solidFill>
                </a:ln>
                <a:solidFill>
                  <a:srgbClr val="FDF2E7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auhaus 93" panose="04030905020B02020C02" pitchFamily="82" charset="0"/>
              </a:rPr>
              <a:t>Marcus Vega Doesn’t Speak Spanish</a:t>
            </a:r>
            <a:endParaRPr lang="en-US" sz="4400" dirty="0">
              <a:ln>
                <a:solidFill>
                  <a:srgbClr val="003300"/>
                </a:solidFill>
              </a:ln>
              <a:solidFill>
                <a:srgbClr val="FDF2E7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Bauhaus 93" panose="04030905020B02020C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ln>
                  <a:solidFill>
                    <a:srgbClr val="003300"/>
                  </a:solidFill>
                </a:ln>
                <a:solidFill>
                  <a:srgbClr val="FDF2E7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auhaus 93" panose="04030905020B02020C02" pitchFamily="82" charset="0"/>
              </a:rPr>
              <a:t>Pablo </a:t>
            </a:r>
            <a:r>
              <a:rPr lang="en-US" sz="4500" dirty="0" err="1" smtClean="0">
                <a:ln>
                  <a:solidFill>
                    <a:srgbClr val="003300"/>
                  </a:solidFill>
                </a:ln>
                <a:solidFill>
                  <a:srgbClr val="FDF2E7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Bauhaus 93" panose="04030905020B02020C02" pitchFamily="82" charset="0"/>
              </a:rPr>
              <a:t>Cartaya</a:t>
            </a:r>
            <a:endParaRPr lang="en-US" sz="4500" dirty="0">
              <a:ln>
                <a:solidFill>
                  <a:srgbClr val="003300"/>
                </a:solidFill>
              </a:ln>
              <a:solidFill>
                <a:srgbClr val="FDF2E7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Bauhaus 93" panose="04030905020B02020C02" pitchFamily="8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017" y="1052513"/>
            <a:ext cx="3141966" cy="4752975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05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86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7615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n-US" sz="5000" b="1" dirty="0" smtClean="0">
                <a:solidFill>
                  <a:srgbClr val="C1DAF1"/>
                </a:solidFill>
                <a:latin typeface="Lucida Handwriting" panose="03010101010101010101" pitchFamily="66" charset="0"/>
              </a:rPr>
              <a:t>The Night Diary</a:t>
            </a:r>
            <a:endParaRPr lang="en-US" sz="5000" b="1" dirty="0">
              <a:solidFill>
                <a:srgbClr val="C1DAF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n-US" sz="4500" dirty="0" err="1" smtClean="0">
                <a:solidFill>
                  <a:srgbClr val="C1DAF1"/>
                </a:solidFill>
                <a:latin typeface="Lucida Handwriting" panose="03010101010101010101" pitchFamily="66" charset="0"/>
              </a:rPr>
              <a:t>Veera</a:t>
            </a:r>
            <a:r>
              <a:rPr lang="en-US" sz="4500" dirty="0" smtClean="0">
                <a:solidFill>
                  <a:srgbClr val="C1DAF1"/>
                </a:solidFill>
                <a:latin typeface="Lucida Handwriting" panose="03010101010101010101" pitchFamily="66" charset="0"/>
              </a:rPr>
              <a:t> </a:t>
            </a:r>
            <a:r>
              <a:rPr lang="en-US" sz="4500" dirty="0" err="1" smtClean="0">
                <a:solidFill>
                  <a:srgbClr val="C1DAF1"/>
                </a:solidFill>
                <a:latin typeface="Lucida Handwriting" panose="03010101010101010101" pitchFamily="66" charset="0"/>
              </a:rPr>
              <a:t>Hiranandani</a:t>
            </a:r>
            <a:endParaRPr lang="en-US" sz="4500" dirty="0">
              <a:solidFill>
                <a:srgbClr val="C1DAF1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7284" y="1052513"/>
            <a:ext cx="308943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022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FAEE41"/>
            </a:gs>
            <a:gs pos="47000">
              <a:srgbClr val="BE2945"/>
            </a:gs>
            <a:gs pos="83000">
              <a:srgbClr val="11728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latin typeface="Copperplate Gothic Light" panose="020E0507020206020404" pitchFamily="34" charset="0"/>
              </a:rPr>
              <a:t>The Serpent’s Secret</a:t>
            </a:r>
            <a:endParaRPr lang="en-US" sz="4500" dirty="0">
              <a:latin typeface="Copperplate Gothic Light" panose="020E05070202060204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43600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err="1" smtClean="0">
                <a:latin typeface="Copperplate Gothic Light" panose="020E0507020206020404" pitchFamily="34" charset="0"/>
              </a:rPr>
              <a:t>Sayantani</a:t>
            </a:r>
            <a:r>
              <a:rPr lang="en-US" sz="4500" dirty="0" smtClean="0">
                <a:latin typeface="Copperplate Gothic Light" panose="020E0507020206020404" pitchFamily="34" charset="0"/>
              </a:rPr>
              <a:t> </a:t>
            </a:r>
            <a:r>
              <a:rPr lang="en-US" sz="4500" dirty="0" err="1" smtClean="0">
                <a:latin typeface="Copperplate Gothic Light" panose="020E0507020206020404" pitchFamily="34" charset="0"/>
              </a:rPr>
              <a:t>DasGupta</a:t>
            </a:r>
            <a:endParaRPr lang="en-US" sz="4500" dirty="0">
              <a:latin typeface="Copperplate Gothic Light" panose="020E05070202060204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1017" y="1052513"/>
            <a:ext cx="3141966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248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15114</TotalTime>
  <Words>556</Words>
  <Application>Microsoft Office PowerPoint</Application>
  <PresentationFormat>On-screen Show (4:3)</PresentationFormat>
  <Paragraphs>110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31" baseType="lpstr">
      <vt:lpstr>Adobe Gothic Std B</vt:lpstr>
      <vt:lpstr>Kozuka Gothic Pr6N R</vt:lpstr>
      <vt:lpstr>Arial</vt:lpstr>
      <vt:lpstr>Bauhaus 93</vt:lpstr>
      <vt:lpstr>Bernard MT Condensed</vt:lpstr>
      <vt:lpstr>Bodoni MT Black</vt:lpstr>
      <vt:lpstr>Calibri</vt:lpstr>
      <vt:lpstr>Chiller</vt:lpstr>
      <vt:lpstr>Copperplate Gothic Light</vt:lpstr>
      <vt:lpstr>Felix Titling</vt:lpstr>
      <vt:lpstr>GungsuhChe</vt:lpstr>
      <vt:lpstr>Impact</vt:lpstr>
      <vt:lpstr>Ink Free</vt:lpstr>
      <vt:lpstr>Lucida Handwriting</vt:lpstr>
      <vt:lpstr>Perpetua Titling MT</vt:lpstr>
      <vt:lpstr>Stencil</vt:lpstr>
      <vt:lpstr>Vladimir Script</vt:lpstr>
      <vt:lpstr>Office Theme</vt:lpstr>
      <vt:lpstr>Louisiana Young Readers’ Choice 2020-2021 6-8th Grade Nominated 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Louisiana Young Readers’ Choice 2019 6-8th Grade Nominated List</dc:title>
  <dc:creator>LDSW</dc:creator>
  <cp:lastModifiedBy>Angela Germany</cp:lastModifiedBy>
  <cp:revision>97</cp:revision>
  <dcterms:created xsi:type="dcterms:W3CDTF">2017-10-19T15:22:51Z</dcterms:created>
  <dcterms:modified xsi:type="dcterms:W3CDTF">2020-03-12T17:45:54Z</dcterms:modified>
</cp:coreProperties>
</file>