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8" r:id="rId4"/>
    <p:sldId id="278" r:id="rId5"/>
    <p:sldId id="259" r:id="rId6"/>
    <p:sldId id="260" r:id="rId7"/>
    <p:sldId id="277" r:id="rId8"/>
    <p:sldId id="261" r:id="rId9"/>
    <p:sldId id="280" r:id="rId10"/>
    <p:sldId id="287" r:id="rId11"/>
    <p:sldId id="262" r:id="rId12"/>
    <p:sldId id="281" r:id="rId13"/>
    <p:sldId id="263" r:id="rId14"/>
    <p:sldId id="264" r:id="rId15"/>
    <p:sldId id="283" r:id="rId16"/>
    <p:sldId id="265" r:id="rId17"/>
    <p:sldId id="285" r:id="rId18"/>
    <p:sldId id="266" r:id="rId19"/>
    <p:sldId id="286"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1B03"/>
    <a:srgbClr val="8D0925"/>
    <a:srgbClr val="721202"/>
    <a:srgbClr val="993366"/>
    <a:srgbClr val="933753"/>
    <a:srgbClr val="CC0099"/>
    <a:srgbClr val="990000"/>
    <a:srgbClr val="A50021"/>
    <a:srgbClr val="A95F21"/>
    <a:srgbClr val="BA2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69093" autoAdjust="0"/>
  </p:normalViewPr>
  <p:slideViewPr>
    <p:cSldViewPr>
      <p:cViewPr varScale="1">
        <p:scale>
          <a:sx n="47" d="100"/>
          <a:sy n="47" d="100"/>
        </p:scale>
        <p:origin x="-204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44992-B507-4F61-800F-B780F7CBBF90}" type="datetimeFigureOut">
              <a:rPr lang="en-US" smtClean="0"/>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06302-61F9-4328-8AC9-6E9283A04164}" type="slidenum">
              <a:rPr lang="en-US" smtClean="0"/>
              <a:t>‹#›</a:t>
            </a:fld>
            <a:endParaRPr lang="en-US"/>
          </a:p>
        </p:txBody>
      </p:sp>
    </p:spTree>
    <p:extLst>
      <p:ext uri="{BB962C8B-B14F-4D97-AF65-F5344CB8AC3E}">
        <p14:creationId xmlns:p14="http://schemas.microsoft.com/office/powerpoint/2010/main" val="110259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zsYw0j_TZ2c&amp;feature=youtu.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115440-442B-4DB9-9BBF-D28D4A305C62}" type="slidenum">
              <a:rPr lang="en-US" smtClean="0"/>
              <a:t>1</a:t>
            </a:fld>
            <a:endParaRPr lang="en-US"/>
          </a:p>
        </p:txBody>
      </p:sp>
    </p:spTree>
    <p:extLst>
      <p:ext uri="{BB962C8B-B14F-4D97-AF65-F5344CB8AC3E}">
        <p14:creationId xmlns:p14="http://schemas.microsoft.com/office/powerpoint/2010/main" val="53927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Best Quotes – 2 minute trailer made by the author</a:t>
            </a:r>
            <a:r>
              <a:rPr lang="en-US" baseline="0" dirty="0" smtClean="0"/>
              <a:t> (FYI one of the quotes has the word “badass” in it)</a:t>
            </a:r>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10</a:t>
            </a:fld>
            <a:endParaRPr lang="en-US"/>
          </a:p>
        </p:txBody>
      </p:sp>
    </p:spTree>
    <p:extLst>
      <p:ext uri="{BB962C8B-B14F-4D97-AF65-F5344CB8AC3E}">
        <p14:creationId xmlns:p14="http://schemas.microsoft.com/office/powerpoint/2010/main" val="330159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err="1" smtClean="0">
                <a:solidFill>
                  <a:schemeClr val="tx1"/>
                </a:solidFill>
                <a:effectLst/>
                <a:latin typeface="+mn-lt"/>
                <a:ea typeface="+mn-ea"/>
                <a:cs typeface="+mn-cs"/>
              </a:rPr>
              <a:t>Dumplin</a:t>
            </a:r>
            <a:r>
              <a:rPr lang="en-US" sz="1200" b="1"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by Julie Murphy, 384 pgs. </a:t>
            </a:r>
          </a:p>
          <a:p>
            <a:r>
              <a:rPr lang="en-US" sz="1200" kern="1200" dirty="0" smtClean="0">
                <a:solidFill>
                  <a:schemeClr val="tx1"/>
                </a:solidFill>
                <a:effectLst/>
                <a:latin typeface="+mn-lt"/>
                <a:ea typeface="+mn-ea"/>
                <a:cs typeface="+mn-cs"/>
              </a:rPr>
              <a:t>This is a coming of age story about teen </a:t>
            </a:r>
            <a:r>
              <a:rPr lang="en-US" sz="1200" kern="1200" dirty="0" err="1" smtClean="0">
                <a:solidFill>
                  <a:schemeClr val="tx1"/>
                </a:solidFill>
                <a:effectLst/>
                <a:latin typeface="+mn-lt"/>
                <a:ea typeface="+mn-ea"/>
                <a:cs typeface="+mn-cs"/>
              </a:rPr>
              <a:t>Willowdean</a:t>
            </a:r>
            <a:r>
              <a:rPr lang="en-US" sz="1200" kern="1200" dirty="0" smtClean="0">
                <a:solidFill>
                  <a:schemeClr val="tx1"/>
                </a:solidFill>
                <a:effectLst/>
                <a:latin typeface="+mn-lt"/>
                <a:ea typeface="+mn-ea"/>
                <a:cs typeface="+mn-cs"/>
              </a:rPr>
              <a:t>, nicknamed “</a:t>
            </a:r>
            <a:r>
              <a:rPr lang="en-US" sz="1200" kern="1200" dirty="0" err="1" smtClean="0">
                <a:solidFill>
                  <a:schemeClr val="tx1"/>
                </a:solidFill>
                <a:effectLst/>
                <a:latin typeface="+mn-lt"/>
                <a:ea typeface="+mn-ea"/>
                <a:cs typeface="+mn-cs"/>
              </a:rPr>
              <a:t>Dumplin</a:t>
            </a:r>
            <a:r>
              <a:rPr lang="en-US" sz="1200" kern="1200" dirty="0" smtClean="0">
                <a:solidFill>
                  <a:schemeClr val="tx1"/>
                </a:solidFill>
                <a:effectLst/>
                <a:latin typeface="+mn-lt"/>
                <a:ea typeface="+mn-ea"/>
                <a:cs typeface="+mn-cs"/>
              </a:rPr>
              <a:t>”, by her former beauty queen mom, coordinator of the annual town beauty pageant. When the “hot” new guy at her job pays her a lot of attention, a lifelong best friend starts to hang with a new crowd and she enters her mom’s beauty pageant…how will </a:t>
            </a:r>
            <a:r>
              <a:rPr lang="en-US" sz="1200" kern="1200" dirty="0" err="1" smtClean="0">
                <a:solidFill>
                  <a:schemeClr val="tx1"/>
                </a:solidFill>
                <a:effectLst/>
                <a:latin typeface="+mn-lt"/>
                <a:ea typeface="+mn-ea"/>
                <a:cs typeface="+mn-cs"/>
              </a:rPr>
              <a:t>Willowdean’s</a:t>
            </a:r>
            <a:r>
              <a:rPr lang="en-US" sz="1200" kern="1200" dirty="0" smtClean="0">
                <a:solidFill>
                  <a:schemeClr val="tx1"/>
                </a:solidFill>
                <a:effectLst/>
                <a:latin typeface="+mn-lt"/>
                <a:ea typeface="+mn-ea"/>
                <a:cs typeface="+mn-cs"/>
              </a:rPr>
              <a:t> life change? </a:t>
            </a:r>
          </a:p>
          <a:p>
            <a:r>
              <a:rPr lang="en-US" sz="1200" kern="1200" dirty="0" smtClean="0">
                <a:solidFill>
                  <a:schemeClr val="tx1"/>
                </a:solidFill>
                <a:effectLst/>
                <a:latin typeface="+mn-lt"/>
                <a:ea typeface="+mn-ea"/>
                <a:cs typeface="+mn-cs"/>
              </a:rPr>
              <a:t>AR Quiz No. 178396. IL: UG - BL: 4.6 - AR Pts: 12.0. [realistic fiction, female protagonist, body image, relationships, beauty pageants, humorous]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11</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Official Random House Trailer  </a:t>
            </a:r>
            <a:r>
              <a:rPr lang="en-US" sz="1200" u="sng" kern="1200" dirty="0" smtClean="0">
                <a:solidFill>
                  <a:schemeClr val="tx1"/>
                </a:solidFill>
                <a:effectLst/>
                <a:latin typeface="+mn-lt"/>
                <a:ea typeface="+mn-ea"/>
                <a:cs typeface="+mn-cs"/>
                <a:hlinkClick r:id="rId3"/>
              </a:rPr>
              <a:t>https://www.youtube.com/watch?v=zsYw0j_TZ2c&amp;feature=youtu.be</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12</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err="1" smtClean="0">
                <a:solidFill>
                  <a:schemeClr val="tx1"/>
                </a:solidFill>
                <a:effectLst/>
                <a:latin typeface="+mn-lt"/>
                <a:ea typeface="+mn-ea"/>
                <a:cs typeface="+mn-cs"/>
              </a:rPr>
              <a:t>Illuminae</a:t>
            </a:r>
            <a:r>
              <a:rPr lang="en-US" sz="1200" kern="1200" dirty="0" smtClean="0">
                <a:solidFill>
                  <a:schemeClr val="tx1"/>
                </a:solidFill>
                <a:effectLst/>
                <a:latin typeface="+mn-lt"/>
                <a:ea typeface="+mn-ea"/>
                <a:cs typeface="+mn-cs"/>
              </a:rPr>
              <a:t> by Amie Kaufman and Jay Kristoff, 608 pgs. </a:t>
            </a:r>
          </a:p>
          <a:p>
            <a:r>
              <a:rPr lang="en-US" sz="1200" kern="1200" dirty="0" smtClean="0">
                <a:solidFill>
                  <a:schemeClr val="tx1"/>
                </a:solidFill>
                <a:effectLst/>
                <a:latin typeface="+mn-lt"/>
                <a:ea typeface="+mn-ea"/>
                <a:cs typeface="+mn-cs"/>
              </a:rPr>
              <a:t>The morning that teens </a:t>
            </a:r>
            <a:r>
              <a:rPr lang="en-US" sz="1200" kern="1200" dirty="0" err="1" smtClean="0">
                <a:solidFill>
                  <a:schemeClr val="tx1"/>
                </a:solidFill>
                <a:effectLst/>
                <a:latin typeface="+mn-lt"/>
                <a:ea typeface="+mn-ea"/>
                <a:cs typeface="+mn-cs"/>
              </a:rPr>
              <a:t>Kady</a:t>
            </a:r>
            <a:r>
              <a:rPr lang="en-US" sz="1200" kern="1200" dirty="0" smtClean="0">
                <a:solidFill>
                  <a:schemeClr val="tx1"/>
                </a:solidFill>
                <a:effectLst/>
                <a:latin typeface="+mn-lt"/>
                <a:ea typeface="+mn-ea"/>
                <a:cs typeface="+mn-cs"/>
              </a:rPr>
              <a:t> and Ezra break off their year long relationship, their planet’s mining facility is attacked. Now they are on separate space craft racing through the galaxy to the nearest space station with their attacker in hot pursuit. The space crafts are not set up for this many civilian refugees. In the midst of their fight for survival and escape, they are faced with the sudden outbreak of a highly contagious, unknown and constantly mutating disease. Just when you think it can’t get any worse, the artificial intelligence (AI) running the lead ship, gains an insane self-awareness.  </a:t>
            </a:r>
          </a:p>
          <a:p>
            <a:r>
              <a:rPr lang="en-US" sz="1200" kern="1200" dirty="0" smtClean="0">
                <a:solidFill>
                  <a:schemeClr val="tx1"/>
                </a:solidFill>
                <a:effectLst/>
                <a:latin typeface="+mn-lt"/>
                <a:ea typeface="+mn-ea"/>
                <a:cs typeface="+mn-cs"/>
              </a:rPr>
              <a:t>AR Quiz No. 176656, IL: UG - BL: 5.5 - AR Pts: 14.0. [science fiction, female and male protagonists, space, survival, non-stop action, told through mixed media, fast read, 4 starred reviews, </a:t>
            </a:r>
            <a:r>
              <a:rPr lang="en-US" sz="1200" i="1" kern="1200" dirty="0" smtClean="0">
                <a:solidFill>
                  <a:schemeClr val="tx1"/>
                </a:solidFill>
                <a:effectLst/>
                <a:latin typeface="+mn-lt"/>
                <a:ea typeface="+mn-ea"/>
                <a:cs typeface="+mn-cs"/>
              </a:rPr>
              <a:t>Walking Dead</a:t>
            </a:r>
            <a:r>
              <a:rPr lang="en-US" sz="1200" kern="1200" dirty="0" smtClean="0">
                <a:solidFill>
                  <a:schemeClr val="tx1"/>
                </a:solidFill>
                <a:effectLst/>
                <a:latin typeface="+mn-lt"/>
                <a:ea typeface="+mn-ea"/>
                <a:cs typeface="+mn-cs"/>
              </a:rPr>
              <a:t> meets </a:t>
            </a:r>
            <a:r>
              <a:rPr lang="en-US" sz="1200" i="1" kern="1200" dirty="0" smtClean="0">
                <a:solidFill>
                  <a:schemeClr val="tx1"/>
                </a:solidFill>
                <a:effectLst/>
                <a:latin typeface="+mn-lt"/>
                <a:ea typeface="+mn-ea"/>
                <a:cs typeface="+mn-cs"/>
              </a:rPr>
              <a:t>Resident Evil</a:t>
            </a:r>
            <a:r>
              <a:rPr lang="en-US" sz="1200" kern="1200" dirty="0" smtClean="0">
                <a:solidFill>
                  <a:schemeClr val="tx1"/>
                </a:solidFill>
                <a:effectLst/>
                <a:latin typeface="+mn-lt"/>
                <a:ea typeface="+mn-ea"/>
                <a:cs typeface="+mn-cs"/>
              </a:rPr>
              <a:t> meets </a:t>
            </a:r>
            <a:r>
              <a:rPr lang="en-US" sz="1200" i="1" kern="1200" dirty="0" err="1" smtClean="0">
                <a:solidFill>
                  <a:schemeClr val="tx1"/>
                </a:solidFill>
                <a:effectLst/>
                <a:latin typeface="+mn-lt"/>
                <a:ea typeface="+mn-ea"/>
                <a:cs typeface="+mn-cs"/>
              </a:rPr>
              <a:t>Battlestar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Galactica</a:t>
            </a:r>
            <a:r>
              <a:rPr lang="en-US" sz="1200" kern="1200" dirty="0" smtClean="0">
                <a:solidFill>
                  <a:schemeClr val="tx1"/>
                </a:solidFill>
                <a:effectLst/>
                <a:latin typeface="+mn-lt"/>
                <a:ea typeface="+mn-ea"/>
                <a:cs typeface="+mn-cs"/>
              </a:rPr>
              <a:t>] </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13</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Improbable Theory of Ana and Zak</a:t>
            </a:r>
            <a:r>
              <a:rPr lang="en-US" sz="1200" kern="1200" dirty="0" smtClean="0">
                <a:solidFill>
                  <a:schemeClr val="tx1"/>
                </a:solidFill>
                <a:effectLst/>
                <a:latin typeface="+mn-lt"/>
                <a:ea typeface="+mn-ea"/>
                <a:cs typeface="+mn-cs"/>
              </a:rPr>
              <a:t> by Brian </a:t>
            </a:r>
            <a:r>
              <a:rPr lang="en-US" sz="1200" kern="1200" dirty="0" err="1" smtClean="0">
                <a:solidFill>
                  <a:schemeClr val="tx1"/>
                </a:solidFill>
                <a:effectLst/>
                <a:latin typeface="+mn-lt"/>
                <a:ea typeface="+mn-ea"/>
                <a:cs typeface="+mn-cs"/>
              </a:rPr>
              <a:t>Katcher</a:t>
            </a:r>
            <a:r>
              <a:rPr lang="en-US" sz="1200" kern="1200" dirty="0" smtClean="0">
                <a:solidFill>
                  <a:schemeClr val="tx1"/>
                </a:solidFill>
                <a:effectLst/>
                <a:latin typeface="+mn-lt"/>
                <a:ea typeface="+mn-ea"/>
                <a:cs typeface="+mn-cs"/>
              </a:rPr>
              <a:t>, 326 pgs. </a:t>
            </a:r>
          </a:p>
          <a:p>
            <a:r>
              <a:rPr lang="en-US" sz="1200" kern="1200" dirty="0" smtClean="0">
                <a:solidFill>
                  <a:schemeClr val="tx1"/>
                </a:solidFill>
                <a:effectLst/>
                <a:latin typeface="+mn-lt"/>
                <a:ea typeface="+mn-ea"/>
                <a:cs typeface="+mn-cs"/>
              </a:rPr>
              <a:t>When constant </a:t>
            </a:r>
            <a:r>
              <a:rPr lang="en-US" sz="1200" kern="1200" dirty="0" err="1" smtClean="0">
                <a:solidFill>
                  <a:schemeClr val="tx1"/>
                </a:solidFill>
                <a:effectLst/>
                <a:latin typeface="+mn-lt"/>
                <a:ea typeface="+mn-ea"/>
                <a:cs typeface="+mn-cs"/>
              </a:rPr>
              <a:t>slaker</a:t>
            </a:r>
            <a:r>
              <a:rPr lang="en-US" sz="1200" kern="1200" dirty="0" smtClean="0">
                <a:solidFill>
                  <a:schemeClr val="tx1"/>
                </a:solidFill>
                <a:effectLst/>
                <a:latin typeface="+mn-lt"/>
                <a:ea typeface="+mn-ea"/>
                <a:cs typeface="+mn-cs"/>
              </a:rPr>
              <a:t>, Zack, is forced to be on his school’s quiz bowl team, Ana, the constant overachiever, is less than thrilled. She goes from annoyed to enraged when Zak accidentally tells Ana’s brother, Cameron, that </a:t>
            </a:r>
            <a:r>
              <a:rPr lang="en-US" sz="1200" kern="1200" dirty="0" err="1" smtClean="0">
                <a:solidFill>
                  <a:schemeClr val="tx1"/>
                </a:solidFill>
                <a:effectLst/>
                <a:latin typeface="+mn-lt"/>
                <a:ea typeface="+mn-ea"/>
                <a:cs typeface="+mn-cs"/>
              </a:rPr>
              <a:t>Washingcon</a:t>
            </a:r>
            <a:r>
              <a:rPr lang="en-US" sz="1200" kern="1200" dirty="0" smtClean="0">
                <a:solidFill>
                  <a:schemeClr val="tx1"/>
                </a:solidFill>
                <a:effectLst/>
                <a:latin typeface="+mn-lt"/>
                <a:ea typeface="+mn-ea"/>
                <a:cs typeface="+mn-cs"/>
              </a:rPr>
              <a:t> would be a great place to run off to. Ana and Zak have to team up to battle aliens, Vikings, and other beasts to get Cameron back before they are all busted.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14</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Unofficial Book Trailer https://www.youtube.com/watch?v=e7kpZHjhc08&amp;feature=youtu.be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15</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by Noelle Stevenson, 272 pgs. </a:t>
            </a:r>
          </a:p>
          <a:p>
            <a:r>
              <a:rPr lang="en-US" sz="1200" kern="1200" dirty="0" smtClean="0">
                <a:solidFill>
                  <a:schemeClr val="tx1"/>
                </a:solidFill>
                <a:effectLst/>
                <a:latin typeface="+mn-lt"/>
                <a:ea typeface="+mn-ea"/>
                <a:cs typeface="+mn-cs"/>
              </a:rPr>
              <a:t>What happens when a snarky, impatient, shape-shifting teenager teams up to help a supervillain struggling with his goals? </a:t>
            </a:r>
            <a:r>
              <a:rPr lang="en-US" sz="1200" kern="1200" dirty="0" err="1" smtClean="0">
                <a:solidFill>
                  <a:schemeClr val="tx1"/>
                </a:solidFill>
                <a:effectLst/>
                <a:latin typeface="+mn-lt"/>
                <a:ea typeface="+mn-ea"/>
                <a:cs typeface="+mn-cs"/>
              </a:rPr>
              <a:t>Nimona</a:t>
            </a:r>
            <a:r>
              <a:rPr lang="en-US" sz="1200" kern="1200" dirty="0" smtClean="0">
                <a:solidFill>
                  <a:schemeClr val="tx1"/>
                </a:solidFill>
                <a:effectLst/>
                <a:latin typeface="+mn-lt"/>
                <a:ea typeface="+mn-ea"/>
                <a:cs typeface="+mn-cs"/>
              </a:rPr>
              <a:t> started as a web comic which exploded into this, soon to be a classic,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16</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Official Book Trailer https://www.youtube.com/watch?v=8UbsNfwkZwk&amp;feature=youtu.be</a:t>
            </a:r>
          </a:p>
        </p:txBody>
      </p:sp>
      <p:sp>
        <p:nvSpPr>
          <p:cNvPr id="4" name="Slide Number Placeholder 3"/>
          <p:cNvSpPr>
            <a:spLocks noGrp="1"/>
          </p:cNvSpPr>
          <p:nvPr>
            <p:ph type="sldNum" sz="quarter" idx="10"/>
          </p:nvPr>
        </p:nvSpPr>
        <p:spPr/>
        <p:txBody>
          <a:bodyPr/>
          <a:lstStyle/>
          <a:p>
            <a:fld id="{1F115440-442B-4DB9-9BBF-D28D4A305C62}" type="slidenum">
              <a:rPr lang="en-US" smtClean="0"/>
              <a:t>17</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Red Queen</a:t>
            </a:r>
            <a:r>
              <a:rPr lang="en-US" sz="1200" kern="1200" dirty="0" smtClean="0">
                <a:solidFill>
                  <a:schemeClr val="tx1"/>
                </a:solidFill>
                <a:effectLst/>
                <a:latin typeface="+mn-lt"/>
                <a:ea typeface="+mn-ea"/>
                <a:cs typeface="+mn-cs"/>
              </a:rPr>
              <a:t> by Victoria Aveyard, 400 pgs. </a:t>
            </a:r>
          </a:p>
          <a:p>
            <a:r>
              <a:rPr lang="en-US" sz="1200" kern="1200" dirty="0" smtClean="0">
                <a:solidFill>
                  <a:schemeClr val="tx1"/>
                </a:solidFill>
                <a:effectLst/>
                <a:latin typeface="+mn-lt"/>
                <a:ea typeface="+mn-ea"/>
                <a:cs typeface="+mn-cs"/>
              </a:rPr>
              <a:t>In a world where the color of your blood determines your position, Mare Barrow is a Red, struggling to survive and provide for her family. In one blinding moment, in front of everyone, she is discovered to have the superpowers of an elite Silver. Forced by the king to pretend to be what she is not, Mare must decide who she can trust while fighting for what she believes is right, behind enemy lines. </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18</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Unofficial</a:t>
            </a:r>
            <a:r>
              <a:rPr lang="en-US" sz="1000" kern="1200" baseline="0" dirty="0" smtClean="0">
                <a:solidFill>
                  <a:schemeClr val="tx1"/>
                </a:solidFill>
                <a:effectLst/>
                <a:latin typeface="+mn-lt"/>
                <a:ea typeface="+mn-ea"/>
                <a:cs typeface="+mn-cs"/>
              </a:rPr>
              <a:t> Book </a:t>
            </a:r>
            <a:r>
              <a:rPr lang="en-US" sz="1000" kern="1200" baseline="0" smtClean="0">
                <a:solidFill>
                  <a:schemeClr val="tx1"/>
                </a:solidFill>
                <a:effectLst/>
                <a:latin typeface="+mn-lt"/>
                <a:ea typeface="+mn-ea"/>
                <a:cs typeface="+mn-cs"/>
              </a:rPr>
              <a:t>Trailer </a:t>
            </a:r>
            <a:r>
              <a:rPr lang="en-US" sz="1000" kern="1200" smtClean="0">
                <a:solidFill>
                  <a:schemeClr val="tx1"/>
                </a:solidFill>
                <a:effectLst/>
                <a:latin typeface="+mn-lt"/>
                <a:ea typeface="+mn-ea"/>
                <a:cs typeface="+mn-cs"/>
              </a:rPr>
              <a:t>https://www.youtube.com/watch?v=nVZ07iWRjyk&amp;feature=youtu.be</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19</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Unofficial Book Trailer</a:t>
            </a:r>
            <a:r>
              <a:rPr lang="en-US" sz="1000" kern="1200" baseline="0" dirty="0" smtClean="0">
                <a:solidFill>
                  <a:schemeClr val="tx1"/>
                </a:solidFill>
                <a:effectLst/>
                <a:latin typeface="+mn-lt"/>
                <a:ea typeface="+mn-ea"/>
                <a:cs typeface="+mn-cs"/>
              </a:rPr>
              <a:t> https://youtu.be/55xCHMudGBU</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2</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Walls Around Us</a:t>
            </a:r>
            <a:r>
              <a:rPr lang="en-US" sz="1200" kern="1200" dirty="0" smtClean="0">
                <a:solidFill>
                  <a:schemeClr val="tx1"/>
                </a:solidFill>
                <a:effectLst/>
                <a:latin typeface="+mn-lt"/>
                <a:ea typeface="+mn-ea"/>
                <a:cs typeface="+mn-cs"/>
              </a:rPr>
              <a:t> by Nova Ren Suma, 336 pgs. </a:t>
            </a:r>
          </a:p>
          <a:p>
            <a:r>
              <a:rPr lang="en-US" sz="1200" kern="1200" dirty="0" smtClean="0">
                <a:solidFill>
                  <a:schemeClr val="tx1"/>
                </a:solidFill>
                <a:effectLst/>
                <a:latin typeface="+mn-lt"/>
                <a:ea typeface="+mn-ea"/>
                <a:cs typeface="+mn-cs"/>
              </a:rPr>
              <a:t>The movie </a:t>
            </a:r>
            <a:r>
              <a:rPr lang="en-US" sz="1200" i="1" kern="1200" dirty="0" smtClean="0">
                <a:solidFill>
                  <a:schemeClr val="tx1"/>
                </a:solidFill>
                <a:effectLst/>
                <a:latin typeface="+mn-lt"/>
                <a:ea typeface="+mn-ea"/>
                <a:cs typeface="+mn-cs"/>
              </a:rPr>
              <a:t>Black Swan</a:t>
            </a:r>
            <a:r>
              <a:rPr lang="en-US" sz="1200" kern="1200" dirty="0" smtClean="0">
                <a:solidFill>
                  <a:schemeClr val="tx1"/>
                </a:solidFill>
                <a:effectLst/>
                <a:latin typeface="+mn-lt"/>
                <a:ea typeface="+mn-ea"/>
                <a:cs typeface="+mn-cs"/>
              </a:rPr>
              <a:t> meets </a:t>
            </a:r>
            <a:r>
              <a:rPr lang="en-US" sz="1200" i="1" kern="1200" dirty="0" smtClean="0">
                <a:solidFill>
                  <a:schemeClr val="tx1"/>
                </a:solidFill>
                <a:effectLst/>
                <a:latin typeface="+mn-lt"/>
                <a:ea typeface="+mn-ea"/>
                <a:cs typeface="+mn-cs"/>
              </a:rPr>
              <a:t>Miss Peregrine’s home for Peculiar Children</a:t>
            </a:r>
            <a:r>
              <a:rPr lang="en-US" sz="1200" kern="1200" dirty="0" smtClean="0">
                <a:solidFill>
                  <a:schemeClr val="tx1"/>
                </a:solidFill>
                <a:effectLst/>
                <a:latin typeface="+mn-lt"/>
                <a:ea typeface="+mn-ea"/>
                <a:cs typeface="+mn-cs"/>
              </a:rPr>
              <a:t> in this thriller. Violet is days away from her dream of attending a prestigious dance school when her past comes back to haunt her. Her best friend, </a:t>
            </a:r>
            <a:r>
              <a:rPr lang="en-US" sz="1200" kern="1200" dirty="0" err="1" smtClean="0">
                <a:solidFill>
                  <a:schemeClr val="tx1"/>
                </a:solidFill>
                <a:effectLst/>
                <a:latin typeface="+mn-lt"/>
                <a:ea typeface="+mn-ea"/>
                <a:cs typeface="+mn-cs"/>
              </a:rPr>
              <a:t>Orianna</a:t>
            </a:r>
            <a:r>
              <a:rPr lang="en-US" sz="1200" kern="1200" dirty="0" smtClean="0">
                <a:solidFill>
                  <a:schemeClr val="tx1"/>
                </a:solidFill>
                <a:effectLst/>
                <a:latin typeface="+mn-lt"/>
                <a:ea typeface="+mn-ea"/>
                <a:cs typeface="+mn-cs"/>
              </a:rPr>
              <a:t>, is in jail for the murders of two fellow dancers, but is she really the one to blame? </a:t>
            </a:r>
            <a:r>
              <a:rPr lang="en-US" sz="1200" kern="1200" dirty="0" err="1" smtClean="0">
                <a:solidFill>
                  <a:schemeClr val="tx1"/>
                </a:solidFill>
                <a:effectLst/>
                <a:latin typeface="+mn-lt"/>
                <a:ea typeface="+mn-ea"/>
                <a:cs typeface="+mn-cs"/>
              </a:rPr>
              <a:t>Orianna</a:t>
            </a:r>
            <a:r>
              <a:rPr lang="en-US" sz="1200" kern="1200" dirty="0" smtClean="0">
                <a:solidFill>
                  <a:schemeClr val="tx1"/>
                </a:solidFill>
                <a:effectLst/>
                <a:latin typeface="+mn-lt"/>
                <a:ea typeface="+mn-ea"/>
                <a:cs typeface="+mn-cs"/>
              </a:rPr>
              <a:t> and all the other inmates are living their deaths over and over, waiting for the day to make things right. </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20</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All American Boys</a:t>
            </a:r>
            <a:r>
              <a:rPr lang="en-US" sz="1200" kern="1200" dirty="0" smtClean="0">
                <a:solidFill>
                  <a:schemeClr val="tx1"/>
                </a:solidFill>
                <a:effectLst/>
                <a:latin typeface="+mn-lt"/>
                <a:ea typeface="+mn-ea"/>
                <a:cs typeface="+mn-cs"/>
              </a:rPr>
              <a:t> by Jason Reynolds and Brendan Kiely, 240 pgs. </a:t>
            </a:r>
          </a:p>
          <a:p>
            <a:r>
              <a:rPr lang="en-US" sz="1200" kern="1200" dirty="0" smtClean="0">
                <a:solidFill>
                  <a:schemeClr val="tx1"/>
                </a:solidFill>
                <a:effectLst/>
                <a:latin typeface="+mn-lt"/>
                <a:ea typeface="+mn-ea"/>
                <a:cs typeface="+mn-cs"/>
              </a:rPr>
              <a:t>Sometimes a topic becomes understandable only when it becomes personal. This story is told in tandem perspectives from two teens, Rashad and Quinn, written by two authors. In an instant, a misunderstanding leads to a violent occurrence at the local corner store putting Rashad in the hospital for days. The unfolding repercussions, leading to increased racial tensions, have the teens’ school and community divided.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306302-61F9-4328-8AC9-6E9283A04164}" type="slidenum">
              <a:rPr lang="en-US" smtClean="0"/>
              <a:t>3</a:t>
            </a:fld>
            <a:endParaRPr lang="en-US"/>
          </a:p>
        </p:txBody>
      </p:sp>
    </p:spTree>
    <p:extLst>
      <p:ext uri="{BB962C8B-B14F-4D97-AF65-F5344CB8AC3E}">
        <p14:creationId xmlns:p14="http://schemas.microsoft.com/office/powerpoint/2010/main" val="285778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Official</a:t>
            </a:r>
            <a:r>
              <a:rPr lang="en-US" sz="1000" kern="1200" baseline="0" dirty="0" smtClean="0">
                <a:solidFill>
                  <a:schemeClr val="tx1"/>
                </a:solidFill>
                <a:effectLst/>
                <a:latin typeface="+mn-lt"/>
                <a:ea typeface="+mn-ea"/>
                <a:cs typeface="+mn-cs"/>
              </a:rPr>
              <a:t> Book Trailer https://youtu.be/JK0P4EZwTJg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4</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All the Bright Places</a:t>
            </a:r>
            <a:r>
              <a:rPr lang="en-US" sz="1200" kern="1200" dirty="0" smtClean="0">
                <a:solidFill>
                  <a:schemeClr val="tx1"/>
                </a:solidFill>
                <a:effectLst/>
                <a:latin typeface="+mn-lt"/>
                <a:ea typeface="+mn-ea"/>
                <a:cs typeface="+mn-cs"/>
              </a:rPr>
              <a:t> by Jennifer Niven, 400 pgs. </a:t>
            </a:r>
          </a:p>
          <a:p>
            <a:r>
              <a:rPr lang="en-US" sz="1200" kern="1200" dirty="0" smtClean="0">
                <a:solidFill>
                  <a:schemeClr val="tx1"/>
                </a:solidFill>
                <a:effectLst/>
                <a:latin typeface="+mn-lt"/>
                <a:ea typeface="+mn-ea"/>
                <a:cs typeface="+mn-cs"/>
              </a:rPr>
              <a:t>Bad boys aren’t always bad. Happy girls may hide sadness. Sometimes the one you save may not be yourself. </a:t>
            </a:r>
            <a:r>
              <a:rPr lang="en-US" sz="1200" kern="1200" smtClean="0">
                <a:solidFill>
                  <a:schemeClr val="tx1"/>
                </a:solidFill>
                <a:effectLst/>
                <a:latin typeface="+mn-lt"/>
                <a:ea typeface="+mn-ea"/>
                <a:cs typeface="+mn-cs"/>
              </a:rPr>
              <a:t>This is a love story that develops out of a last minute decision not to jump, that changes the lives of both. </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5</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Bunker Diary</a:t>
            </a:r>
            <a:r>
              <a:rPr lang="en-US" sz="1200" kern="1200" dirty="0" smtClean="0">
                <a:solidFill>
                  <a:schemeClr val="tx1"/>
                </a:solidFill>
                <a:effectLst/>
                <a:latin typeface="+mn-lt"/>
                <a:ea typeface="+mn-ea"/>
                <a:cs typeface="+mn-cs"/>
              </a:rPr>
              <a:t> by Kevin Brooks, 264 pgs. </a:t>
            </a:r>
          </a:p>
          <a:p>
            <a:r>
              <a:rPr lang="en-US" sz="1200" kern="1200" dirty="0" smtClean="0">
                <a:solidFill>
                  <a:schemeClr val="tx1"/>
                </a:solidFill>
                <a:effectLst/>
                <a:latin typeface="+mn-lt"/>
                <a:ea typeface="+mn-ea"/>
                <a:cs typeface="+mn-cs"/>
              </a:rPr>
              <a:t>There are six rooms, no windows, no doors; an elevator is the only way in or out. What’s he going to do to me? How am I going to get out? Wait, is that the elevator? I’m not alone. Linus, is kidnapped by a nameless, faceless, stranger is placed in an underground bunker from which there is no escape. Given a pencil and notebook, Linus records the events of his harrowing ordeal as his kidnapper continues to add hostages and ratchet up the psychological and physical cruelty. This suspenseful book is grim and not for the faint of heart.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6</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 Made, Kind of a</a:t>
            </a:r>
            <a:r>
              <a:rPr lang="en-US" baseline="0" dirty="0" smtClean="0"/>
              <a:t> long video with some interesting stock photos </a:t>
            </a:r>
            <a:r>
              <a:rPr lang="en-US" dirty="0" smtClean="0"/>
              <a:t>https://www.youtube.com/watch?v=aqWShp2LzmE</a:t>
            </a:r>
          </a:p>
          <a:p>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7</a:t>
            </a:fld>
            <a:endParaRPr lang="en-US"/>
          </a:p>
        </p:txBody>
      </p:sp>
    </p:spTree>
    <p:extLst>
      <p:ext uri="{BB962C8B-B14F-4D97-AF65-F5344CB8AC3E}">
        <p14:creationId xmlns:p14="http://schemas.microsoft.com/office/powerpoint/2010/main" val="214862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The Dead Girls of Hysteria Hall</a:t>
            </a:r>
            <a:r>
              <a:rPr lang="en-US" sz="1200" kern="1200" dirty="0" smtClean="0">
                <a:solidFill>
                  <a:schemeClr val="tx1"/>
                </a:solidFill>
                <a:effectLst/>
                <a:latin typeface="+mn-lt"/>
                <a:ea typeface="+mn-ea"/>
                <a:cs typeface="+mn-cs"/>
              </a:rPr>
              <a:t> by Katie </a:t>
            </a:r>
            <a:r>
              <a:rPr lang="en-US" sz="1200" kern="1200" dirty="0" err="1" smtClean="0">
                <a:solidFill>
                  <a:schemeClr val="tx1"/>
                </a:solidFill>
                <a:effectLst/>
                <a:latin typeface="+mn-lt"/>
                <a:ea typeface="+mn-ea"/>
                <a:cs typeface="+mn-cs"/>
              </a:rPr>
              <a:t>Alender</a:t>
            </a:r>
            <a:r>
              <a:rPr lang="en-US" sz="1200" kern="1200" dirty="0" smtClean="0">
                <a:solidFill>
                  <a:schemeClr val="tx1"/>
                </a:solidFill>
                <a:effectLst/>
                <a:latin typeface="+mn-lt"/>
                <a:ea typeface="+mn-ea"/>
                <a:cs typeface="+mn-cs"/>
              </a:rPr>
              <a:t>, 336 pgs. </a:t>
            </a:r>
          </a:p>
          <a:p>
            <a:r>
              <a:rPr lang="en-US" sz="1200" kern="1200" dirty="0" smtClean="0">
                <a:solidFill>
                  <a:schemeClr val="tx1"/>
                </a:solidFill>
                <a:effectLst/>
                <a:latin typeface="+mn-lt"/>
                <a:ea typeface="+mn-ea"/>
                <a:cs typeface="+mn-cs"/>
              </a:rPr>
              <a:t>Delia’s just inherited a huge house from her recently deceased great aunt Cordelia. But aunt Cordelia didn’t live in just some ordinary old house. Delia’s new home happens to be the </a:t>
            </a:r>
            <a:r>
              <a:rPr lang="en-US" sz="1200" kern="1200" dirty="0" err="1" smtClean="0">
                <a:solidFill>
                  <a:schemeClr val="tx1"/>
                </a:solidFill>
                <a:effectLst/>
                <a:latin typeface="+mn-lt"/>
                <a:ea typeface="+mn-ea"/>
                <a:cs typeface="+mn-cs"/>
              </a:rPr>
              <a:t>Piven</a:t>
            </a:r>
            <a:r>
              <a:rPr lang="en-US" sz="1200" kern="1200" dirty="0" smtClean="0">
                <a:solidFill>
                  <a:schemeClr val="tx1"/>
                </a:solidFill>
                <a:effectLst/>
                <a:latin typeface="+mn-lt"/>
                <a:ea typeface="+mn-ea"/>
                <a:cs typeface="+mn-cs"/>
              </a:rPr>
              <a:t> Institute for the Care and Correction of Troubled Females, nicknamed “Hysteria Hall”. After arriving at the house, Delia quickly realizes there’s something dreadfully wrong. She wants to leave, but “Hysteria Hall” has a way of keeping the girls that walk through its doors. Once you enter, you might never leave.</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8</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Unofficial</a:t>
            </a:r>
            <a:r>
              <a:rPr lang="en-US" sz="1200" kern="1200" baseline="0" dirty="0" smtClean="0">
                <a:solidFill>
                  <a:schemeClr val="tx1"/>
                </a:solidFill>
                <a:effectLst/>
                <a:latin typeface="+mn-lt"/>
                <a:ea typeface="+mn-ea"/>
                <a:cs typeface="+mn-cs"/>
              </a:rPr>
              <a:t> Book Trailer </a:t>
            </a:r>
            <a:r>
              <a:rPr lang="en-US" sz="1200" kern="1200" dirty="0" smtClean="0">
                <a:solidFill>
                  <a:schemeClr val="tx1"/>
                </a:solidFill>
                <a:effectLst/>
                <a:latin typeface="+mn-lt"/>
                <a:ea typeface="+mn-ea"/>
                <a:cs typeface="+mn-cs"/>
              </a:rPr>
              <a:t>https://www.youtube.com/watch?v=E8qwvNTjtKA&amp;feature=youtu.be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9</a:t>
            </a:fld>
            <a:endParaRPr lang="en-US"/>
          </a:p>
        </p:txBody>
      </p:sp>
    </p:spTree>
    <p:extLst>
      <p:ext uri="{BB962C8B-B14F-4D97-AF65-F5344CB8AC3E}">
        <p14:creationId xmlns:p14="http://schemas.microsoft.com/office/powerpoint/2010/main" val="186113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46088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5418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77898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82879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14202-6BEB-496D-8BF1-1F5A85641847}"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43764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14202-6BEB-496D-8BF1-1F5A85641847}"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66986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14202-6BEB-496D-8BF1-1F5A85641847}"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269662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14202-6BEB-496D-8BF1-1F5A85641847}"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20309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14202-6BEB-496D-8BF1-1F5A85641847}"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5863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14202-6BEB-496D-8BF1-1F5A85641847}"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3337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14202-6BEB-496D-8BF1-1F5A85641847}"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109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14202-6BEB-496D-8BF1-1F5A85641847}"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B9B53-CFDD-405F-BF89-28CA92296542}" type="slidenum">
              <a:rPr lang="en-US" smtClean="0"/>
              <a:t>‹#›</a:t>
            </a:fld>
            <a:endParaRPr lang="en-US"/>
          </a:p>
        </p:txBody>
      </p:sp>
    </p:spTree>
    <p:extLst>
      <p:ext uri="{BB962C8B-B14F-4D97-AF65-F5344CB8AC3E}">
        <p14:creationId xmlns:p14="http://schemas.microsoft.com/office/powerpoint/2010/main" val="4170781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yObScILmP08"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zsYw0j_TZ2c"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ideo" Target="https://www.youtube.com/embed/e7kpZHjhc08"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8UbsNfwkZwk"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nVZ07iWRjy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55xCHMudGBU"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JK0P4EZwTJ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aqWShp2LzmE"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E8qwvNTjtKA"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1470025"/>
          </a:xfrm>
        </p:spPr>
        <p:txBody>
          <a:bodyPr>
            <a:noAutofit/>
          </a:bodyPr>
          <a:lstStyle/>
          <a:p>
            <a:r>
              <a:rPr lang="en-US" sz="6000" b="1" dirty="0" smtClean="0">
                <a:solidFill>
                  <a:schemeClr val="accent1"/>
                </a:solidFill>
              </a:rPr>
              <a:t>Louisiana Teen Readers’ Choice Award 2018</a:t>
            </a:r>
            <a:endParaRPr lang="en-US" sz="6000" dirty="0"/>
          </a:p>
        </p:txBody>
      </p:sp>
      <p:sp>
        <p:nvSpPr>
          <p:cNvPr id="3" name="Subtitle 2"/>
          <p:cNvSpPr>
            <a:spLocks noGrp="1"/>
          </p:cNvSpPr>
          <p:nvPr>
            <p:ph type="subTitle" idx="1"/>
          </p:nvPr>
        </p:nvSpPr>
        <p:spPr>
          <a:xfrm>
            <a:off x="4572000" y="3886200"/>
            <a:ext cx="3962400" cy="1752600"/>
          </a:xfrm>
        </p:spPr>
        <p:txBody>
          <a:bodyPr>
            <a:noAutofit/>
          </a:bodyPr>
          <a:lstStyle/>
          <a:p>
            <a:r>
              <a:rPr lang="en-US" sz="6000" b="1" dirty="0" smtClean="0">
                <a:solidFill>
                  <a:schemeClr val="accent5"/>
                </a:solidFill>
              </a:rPr>
              <a:t>Grades 9-12</a:t>
            </a:r>
            <a:endParaRPr lang="en-US" sz="6000" b="1" dirty="0">
              <a:solidFill>
                <a:schemeClr val="accent5"/>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00350"/>
            <a:ext cx="35242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15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1B0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yObScILmP08"/>
          <p:cNvPicPr>
            <a:picLocks noRot="1" noChangeAspect="1"/>
          </p:cNvPicPr>
          <p:nvPr>
            <a:videoFile r:link="rId1"/>
          </p:nvPr>
        </p:nvPicPr>
        <p:blipFill>
          <a:blip r:embed="rId4"/>
          <a:stretch>
            <a:fillRect/>
          </a:stretch>
        </p:blipFill>
        <p:spPr>
          <a:xfrm>
            <a:off x="76200" y="381000"/>
            <a:ext cx="8940800" cy="5029200"/>
          </a:xfrm>
          <a:prstGeom prst="rect">
            <a:avLst/>
          </a:prstGeom>
        </p:spPr>
      </p:pic>
    </p:spTree>
    <p:extLst>
      <p:ext uri="{BB962C8B-B14F-4D97-AF65-F5344CB8AC3E}">
        <p14:creationId xmlns:p14="http://schemas.microsoft.com/office/powerpoint/2010/main" val="182842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err="1" smtClean="0"/>
              <a:t>Dumplin</a:t>
            </a:r>
            <a:r>
              <a:rPr lang="en-US" b="1" dirty="0" smtClean="0"/>
              <a:t>’</a:t>
            </a: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dirty="0" smtClean="0"/>
              <a:t>Julie Murphy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770801"/>
            <a:ext cx="3561243" cy="540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pic>
        <p:nvPicPr>
          <p:cNvPr id="4" name="zsYw0j_TZ2c"/>
          <p:cNvPicPr>
            <a:picLocks noRot="1" noChangeAspect="1"/>
          </p:cNvPicPr>
          <p:nvPr>
            <a:videoFile r:link="rId1"/>
          </p:nvPr>
        </p:nvPicPr>
        <p:blipFill>
          <a:blip r:embed="rId4"/>
          <a:stretch>
            <a:fillRect/>
          </a:stretch>
        </p:blipFill>
        <p:spPr>
          <a:xfrm>
            <a:off x="-33867" y="838200"/>
            <a:ext cx="9211734" cy="5181600"/>
          </a:xfrm>
          <a:prstGeom prst="rect">
            <a:avLst/>
          </a:prstGeom>
        </p:spPr>
      </p:pic>
    </p:spTree>
    <p:extLst>
      <p:ext uri="{BB962C8B-B14F-4D97-AF65-F5344CB8AC3E}">
        <p14:creationId xmlns:p14="http://schemas.microsoft.com/office/powerpoint/2010/main" val="2249890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err="1" smtClean="0">
                <a:solidFill>
                  <a:schemeClr val="bg1"/>
                </a:solidFill>
              </a:rPr>
              <a:t>Illuminae</a:t>
            </a: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sz="3600" dirty="0" smtClean="0">
                <a:solidFill>
                  <a:schemeClr val="bg1"/>
                </a:solidFill>
              </a:rPr>
              <a:t>Amie Kaufman &amp; Jay Kristoff</a:t>
            </a:r>
            <a:endParaRPr lang="en-US" sz="36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644" y="838201"/>
            <a:ext cx="3542155" cy="535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75000"/>
                  </a:schemeClr>
                </a:solidFill>
              </a:rPr>
              <a:t>The Improbable Theory of </a:t>
            </a:r>
            <a:br>
              <a:rPr lang="en-US" b="1" dirty="0" smtClean="0">
                <a:solidFill>
                  <a:schemeClr val="accent1">
                    <a:lumMod val="75000"/>
                  </a:schemeClr>
                </a:solidFill>
              </a:rPr>
            </a:br>
            <a:r>
              <a:rPr lang="en-US" b="1" dirty="0" smtClean="0">
                <a:solidFill>
                  <a:schemeClr val="accent1">
                    <a:lumMod val="75000"/>
                  </a:schemeClr>
                </a:solidFill>
              </a:rPr>
              <a:t>Ana and Zak</a:t>
            </a: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dirty="0">
                <a:solidFill>
                  <a:srgbClr val="EC2CA7"/>
                </a:solidFill>
              </a:rPr>
              <a:t/>
            </a:r>
            <a:br>
              <a:rPr lang="en-US" dirty="0">
                <a:solidFill>
                  <a:srgbClr val="EC2CA7"/>
                </a:solidFill>
              </a:rPr>
            </a:br>
            <a:r>
              <a:rPr lang="en-US" dirty="0" smtClean="0">
                <a:solidFill>
                  <a:schemeClr val="accent1">
                    <a:lumMod val="75000"/>
                  </a:schemeClr>
                </a:solidFill>
              </a:rPr>
              <a:t>Brian </a:t>
            </a:r>
            <a:r>
              <a:rPr lang="en-US" dirty="0" err="1" smtClean="0">
                <a:solidFill>
                  <a:schemeClr val="accent1">
                    <a:lumMod val="75000"/>
                  </a:schemeClr>
                </a:solidFill>
              </a:rPr>
              <a:t>Katcher</a:t>
            </a:r>
            <a:endParaRPr lang="en-US" dirty="0">
              <a:solidFill>
                <a:schemeClr val="accent1">
                  <a:lumMod val="75000"/>
                </a:scheme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3130346" cy="4704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endParaRPr lang="en-US" dirty="0">
              <a:solidFill>
                <a:srgbClr val="993366"/>
              </a:solidFill>
            </a:endParaRPr>
          </a:p>
        </p:txBody>
      </p:sp>
      <p:pic>
        <p:nvPicPr>
          <p:cNvPr id="3" name="e7kpZHjhc08"/>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1382688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err="1" smtClean="0">
                <a:solidFill>
                  <a:srgbClr val="993366"/>
                </a:solidFill>
              </a:rPr>
              <a:t>Nimona</a:t>
            </a: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rgbClr val="993366"/>
                </a:solidFill>
              </a:rPr>
              <a:t>Noelle Stevenson</a:t>
            </a:r>
            <a:endParaRPr lang="en-US" dirty="0">
              <a:solidFill>
                <a:srgbClr val="993366"/>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1052513"/>
            <a:ext cx="31718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D09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endParaRPr lang="en-US" dirty="0">
              <a:solidFill>
                <a:schemeClr val="bg1">
                  <a:lumMod val="85000"/>
                </a:schemeClr>
              </a:solidFill>
            </a:endParaRPr>
          </a:p>
        </p:txBody>
      </p:sp>
      <p:pic>
        <p:nvPicPr>
          <p:cNvPr id="3" name="8UbsNfwkZwk"/>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63535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D09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lumMod val="85000"/>
                  </a:schemeClr>
                </a:solidFill>
              </a:rPr>
              <a:t>Red Queen</a:t>
            </a: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lumMod val="85000"/>
                  </a:schemeClr>
                </a:solidFill>
              </a:rPr>
              <a:t>Victoria Aveyard</a:t>
            </a:r>
            <a:endParaRPr lang="en-US" dirty="0">
              <a:solidFill>
                <a:schemeClr val="bg1">
                  <a:lumMod val="8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052513"/>
            <a:ext cx="31623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endParaRPr lang="en-US" dirty="0">
              <a:solidFill>
                <a:schemeClr val="bg1">
                  <a:lumMod val="85000"/>
                </a:schemeClr>
              </a:solidFill>
            </a:endParaRPr>
          </a:p>
        </p:txBody>
      </p:sp>
      <p:pic>
        <p:nvPicPr>
          <p:cNvPr id="3" name="nVZ07iWRjyk"/>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222933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2" name="55xCHMudGBU"/>
          <p:cNvPicPr>
            <a:picLocks noRot="1" noChangeAspect="1"/>
          </p:cNvPicPr>
          <p:nvPr>
            <a:videoFile r:link="rId1"/>
          </p:nvPr>
        </p:nvPicPr>
        <p:blipFill>
          <a:blip r:embed="rId4"/>
          <a:stretch>
            <a:fillRect/>
          </a:stretch>
        </p:blipFill>
        <p:spPr>
          <a:xfrm>
            <a:off x="3313" y="533400"/>
            <a:ext cx="9211734" cy="5181600"/>
          </a:xfrm>
          <a:prstGeom prst="rect">
            <a:avLst/>
          </a:prstGeom>
        </p:spPr>
      </p:pic>
    </p:spTree>
    <p:extLst>
      <p:ext uri="{BB962C8B-B14F-4D97-AF65-F5344CB8AC3E}">
        <p14:creationId xmlns:p14="http://schemas.microsoft.com/office/powerpoint/2010/main" val="2155314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endParaRPr lang="en-US" dirty="0">
              <a:solidFill>
                <a:schemeClr val="bg1">
                  <a:lumMod val="85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1052513"/>
            <a:ext cx="31718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2200" y="381000"/>
            <a:ext cx="4648200" cy="707886"/>
          </a:xfrm>
          <a:prstGeom prst="rect">
            <a:avLst/>
          </a:prstGeom>
          <a:noFill/>
        </p:spPr>
        <p:txBody>
          <a:bodyPr wrap="square" rtlCol="0">
            <a:spAutoFit/>
          </a:bodyPr>
          <a:lstStyle/>
          <a:p>
            <a:pPr algn="ctr"/>
            <a:r>
              <a:rPr lang="en-US" sz="4000" b="1" dirty="0" smtClean="0">
                <a:solidFill>
                  <a:srgbClr val="FF0000"/>
                </a:solidFill>
              </a:rPr>
              <a:t>The Walls Around Us</a:t>
            </a:r>
            <a:endParaRPr lang="en-US" sz="4000" b="1" dirty="0">
              <a:solidFill>
                <a:srgbClr val="FF0000"/>
              </a:solidFill>
            </a:endParaRPr>
          </a:p>
        </p:txBody>
      </p:sp>
      <p:sp>
        <p:nvSpPr>
          <p:cNvPr id="4" name="TextBox 3"/>
          <p:cNvSpPr txBox="1"/>
          <p:nvPr/>
        </p:nvSpPr>
        <p:spPr>
          <a:xfrm>
            <a:off x="2902744" y="5993416"/>
            <a:ext cx="3338512" cy="646331"/>
          </a:xfrm>
          <a:prstGeom prst="rect">
            <a:avLst/>
          </a:prstGeom>
          <a:noFill/>
        </p:spPr>
        <p:txBody>
          <a:bodyPr wrap="square" rtlCol="0">
            <a:spAutoFit/>
          </a:bodyPr>
          <a:lstStyle/>
          <a:p>
            <a:pPr algn="ctr"/>
            <a:r>
              <a:rPr lang="en-US" sz="3600" dirty="0" smtClean="0">
                <a:solidFill>
                  <a:srgbClr val="FF0000"/>
                </a:solidFill>
              </a:rPr>
              <a:t>Nova Ren Suma</a:t>
            </a:r>
            <a:endParaRPr lang="en-US" sz="3600" dirty="0">
              <a:solidFill>
                <a:srgbClr val="FF0000"/>
              </a:solidFill>
            </a:endParaRPr>
          </a:p>
        </p:txBody>
      </p:sp>
    </p:spTree>
    <p:extLst>
      <p:ext uri="{BB962C8B-B14F-4D97-AF65-F5344CB8AC3E}">
        <p14:creationId xmlns:p14="http://schemas.microsoft.com/office/powerpoint/2010/main" val="2952919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026" name="Picture 2" descr="https://images-na.ssl-images-amazon.com/images/I/51vBtSmnf1L._SX33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95400"/>
            <a:ext cx="2936034" cy="43864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8557" y="400014"/>
            <a:ext cx="5562600" cy="707886"/>
          </a:xfrm>
          <a:prstGeom prst="rect">
            <a:avLst/>
          </a:prstGeom>
          <a:noFill/>
        </p:spPr>
        <p:txBody>
          <a:bodyPr wrap="square" rtlCol="0">
            <a:spAutoFit/>
          </a:bodyPr>
          <a:lstStyle/>
          <a:p>
            <a:pPr algn="ctr"/>
            <a:r>
              <a:rPr lang="en-US" sz="4000" b="1" dirty="0" smtClean="0">
                <a:solidFill>
                  <a:srgbClr val="C00000"/>
                </a:solidFill>
                <a:latin typeface="+mj-lt"/>
                <a:cs typeface="Times New Roman" panose="02020603050405020304" pitchFamily="18" charset="0"/>
              </a:rPr>
              <a:t>All American Boys</a:t>
            </a:r>
            <a:endParaRPr lang="en-US" sz="4000" b="1" dirty="0">
              <a:solidFill>
                <a:srgbClr val="C00000"/>
              </a:solidFill>
              <a:latin typeface="+mj-lt"/>
              <a:cs typeface="Times New Roman" panose="02020603050405020304" pitchFamily="18" charset="0"/>
            </a:endParaRPr>
          </a:p>
        </p:txBody>
      </p:sp>
      <p:sp>
        <p:nvSpPr>
          <p:cNvPr id="2" name="TextBox 1"/>
          <p:cNvSpPr txBox="1"/>
          <p:nvPr/>
        </p:nvSpPr>
        <p:spPr>
          <a:xfrm>
            <a:off x="1716157" y="5791199"/>
            <a:ext cx="5867400" cy="584775"/>
          </a:xfrm>
          <a:prstGeom prst="rect">
            <a:avLst/>
          </a:prstGeom>
          <a:noFill/>
        </p:spPr>
        <p:txBody>
          <a:bodyPr wrap="square" rtlCol="0">
            <a:spAutoFit/>
          </a:bodyPr>
          <a:lstStyle/>
          <a:p>
            <a:pPr algn="ctr"/>
            <a:r>
              <a:rPr lang="en-US" sz="3200" dirty="0" smtClean="0">
                <a:solidFill>
                  <a:srgbClr val="002060"/>
                </a:solidFill>
              </a:rPr>
              <a:t>Jason Reynolds &amp; Brendan Kiely</a:t>
            </a:r>
            <a:endParaRPr lang="en-US" sz="3200" dirty="0">
              <a:solidFill>
                <a:srgbClr val="002060"/>
              </a:solidFill>
            </a:endParaRPr>
          </a:p>
        </p:txBody>
      </p:sp>
    </p:spTree>
    <p:extLst>
      <p:ext uri="{BB962C8B-B14F-4D97-AF65-F5344CB8AC3E}">
        <p14:creationId xmlns:p14="http://schemas.microsoft.com/office/powerpoint/2010/main" val="1184954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dirty="0">
                <a:solidFill>
                  <a:srgbClr val="92D050"/>
                </a:solidFill>
              </a:rPr>
              <a:t/>
            </a:r>
            <a:br>
              <a:rPr lang="en-US" dirty="0">
                <a:solidFill>
                  <a:srgbClr val="92D050"/>
                </a:solidFill>
              </a:rPr>
            </a:br>
            <a:endParaRPr lang="en-US" dirty="0"/>
          </a:p>
        </p:txBody>
      </p:sp>
      <p:pic>
        <p:nvPicPr>
          <p:cNvPr id="3" name="JK0P4EZwTJg"/>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180204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t>All the Bright Places </a:t>
            </a: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dirty="0">
                <a:solidFill>
                  <a:srgbClr val="92D050"/>
                </a:solidFill>
              </a:rPr>
              <a:t/>
            </a:r>
            <a:br>
              <a:rPr lang="en-US" dirty="0">
                <a:solidFill>
                  <a:srgbClr val="92D050"/>
                </a:solidFill>
              </a:rPr>
            </a:br>
            <a:r>
              <a:rPr lang="en-US" dirty="0" smtClean="0"/>
              <a:t>Jennifer Niven</a:t>
            </a:r>
            <a:endParaRPr lang="en-US" dirty="0"/>
          </a:p>
        </p:txBody>
      </p:sp>
      <p:pic>
        <p:nvPicPr>
          <p:cNvPr id="2050" name="Picture 2" descr="https://images-na.ssl-images-amazon.com/images/I/51xCH9Q%2B-5L._SX33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38200"/>
            <a:ext cx="3505200" cy="525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C00000"/>
                </a:solidFill>
              </a:rPr>
              <a:t>The Bunker Diary</a:t>
            </a: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smtClean="0">
                <a:solidFill>
                  <a:srgbClr val="C00000"/>
                </a:solidFill>
              </a:rPr>
              <a:t>Kevin Brooks</a:t>
            </a:r>
            <a:endParaRPr lang="en-US"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979617"/>
            <a:ext cx="3193222" cy="488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 name="aqWShp2LzmE"/>
          <p:cNvPicPr>
            <a:picLocks noRot="1" noChangeAspect="1"/>
          </p:cNvPicPr>
          <p:nvPr>
            <a:videoFile r:link="rId1"/>
          </p:nvPr>
        </p:nvPicPr>
        <p:blipFill>
          <a:blip r:embed="rId4"/>
          <a:stretch>
            <a:fillRect/>
          </a:stretch>
        </p:blipFill>
        <p:spPr>
          <a:xfrm>
            <a:off x="81180" y="304800"/>
            <a:ext cx="9076267" cy="5105400"/>
          </a:xfrm>
          <a:prstGeom prst="rect">
            <a:avLst/>
          </a:prstGeom>
        </p:spPr>
      </p:pic>
    </p:spTree>
    <p:extLst>
      <p:ext uri="{BB962C8B-B14F-4D97-AF65-F5344CB8AC3E}">
        <p14:creationId xmlns:p14="http://schemas.microsoft.com/office/powerpoint/2010/main" val="4281472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C00000"/>
                </a:solidFill>
              </a:rPr>
              <a:t>The Dead Girls of Hysteria Hall</a:t>
            </a:r>
            <a:r>
              <a:rPr lang="en-US" b="1" dirty="0">
                <a:solidFill>
                  <a:schemeClr val="bg1">
                    <a:lumMod val="85000"/>
                  </a:schemeClr>
                </a:solidFill>
              </a:rPr>
              <a:t/>
            </a:r>
            <a:br>
              <a:rPr lang="en-US" b="1" dirty="0">
                <a:solidFill>
                  <a:schemeClr val="bg1">
                    <a:lumMod val="85000"/>
                  </a:schemeClr>
                </a:solidFill>
              </a:rPr>
            </a:br>
            <a:r>
              <a:rPr lang="en-US" b="1" dirty="0" smtClean="0">
                <a:solidFill>
                  <a:srgbClr val="990000"/>
                </a:solidFill>
              </a:rPr>
              <a:t/>
            </a:r>
            <a:br>
              <a:rPr lang="en-US" b="1" dirty="0" smtClean="0">
                <a:solidFill>
                  <a:srgbClr val="990000"/>
                </a:solidFill>
              </a:rPr>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dirty="0"/>
              <a:t/>
            </a:r>
            <a:br>
              <a:rPr lang="en-US" dirty="0"/>
            </a:br>
            <a:r>
              <a:rPr lang="en-US" dirty="0" smtClean="0">
                <a:solidFill>
                  <a:srgbClr val="C00000"/>
                </a:solidFill>
              </a:rPr>
              <a:t>Katie </a:t>
            </a:r>
            <a:r>
              <a:rPr lang="en-US" dirty="0" err="1" smtClean="0">
                <a:solidFill>
                  <a:srgbClr val="C00000"/>
                </a:solidFill>
              </a:rPr>
              <a:t>Alender</a:t>
            </a:r>
            <a:endParaRPr lang="en-US"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1052513"/>
            <a:ext cx="31051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endParaRPr lang="en-US" dirty="0">
              <a:solidFill>
                <a:schemeClr val="bg1"/>
              </a:solidFill>
            </a:endParaRPr>
          </a:p>
        </p:txBody>
      </p:sp>
      <p:pic>
        <p:nvPicPr>
          <p:cNvPr id="3" name="E8qwvNTjtKA"/>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60188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1080</Words>
  <Application>Microsoft Office PowerPoint</Application>
  <PresentationFormat>On-screen Show (4:3)</PresentationFormat>
  <Paragraphs>72</Paragraphs>
  <Slides>20</Slides>
  <Notes>20</Notes>
  <HiddenSlides>0</HiddenSlides>
  <MMClips>9</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Louisiana Teen Readers’ Choice Award 2018</vt:lpstr>
      <vt:lpstr>PowerPoint Presentation</vt:lpstr>
      <vt:lpstr>PowerPoint Presentation</vt:lpstr>
      <vt:lpstr>          </vt:lpstr>
      <vt:lpstr>All the Bright Places           Jennifer Niven</vt:lpstr>
      <vt:lpstr>The Bunker Diary         Kevin Brooks</vt:lpstr>
      <vt:lpstr>PowerPoint Presentation</vt:lpstr>
      <vt:lpstr>The Dead Girls of Hysteria Hall         Katie Alender</vt:lpstr>
      <vt:lpstr>          </vt:lpstr>
      <vt:lpstr>PowerPoint Presentation</vt:lpstr>
      <vt:lpstr>Dumplin’          Julie Murphy</vt:lpstr>
      <vt:lpstr>          </vt:lpstr>
      <vt:lpstr>Illuminae          Amie Kaufman &amp; Jay Kristoff</vt:lpstr>
      <vt:lpstr>The Improbable Theory of  Ana and Zak         Brian Katcher</vt:lpstr>
      <vt:lpstr>         </vt:lpstr>
      <vt:lpstr>Nimona         Noelle Stevenson</vt:lpstr>
      <vt:lpstr>       </vt:lpstr>
      <vt:lpstr>Red Queen         Victoria Aveyard</vt:lpstr>
      <vt:lpstr>         </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Teen Readers’ Choice Award</dc:title>
  <dc:creator>LDSW</dc:creator>
  <cp:lastModifiedBy>Angela Germany</cp:lastModifiedBy>
  <cp:revision>78</cp:revision>
  <dcterms:created xsi:type="dcterms:W3CDTF">2016-02-04T16:10:46Z</dcterms:created>
  <dcterms:modified xsi:type="dcterms:W3CDTF">2017-01-24T21:20:25Z</dcterms:modified>
</cp:coreProperties>
</file>