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B"/>
    <a:srgbClr val="762E7F"/>
    <a:srgbClr val="20339A"/>
    <a:srgbClr val="2D368A"/>
    <a:srgbClr val="65AD4B"/>
    <a:srgbClr val="FFCD0B"/>
    <a:srgbClr val="FAA411"/>
    <a:srgbClr val="F79114"/>
    <a:srgbClr val="E83A27"/>
    <a:srgbClr val="FB9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7813" autoAdjust="0"/>
  </p:normalViewPr>
  <p:slideViewPr>
    <p:cSldViewPr snapToGrid="0">
      <p:cViewPr varScale="1">
        <p:scale>
          <a:sx n="59" d="100"/>
          <a:sy n="59" d="100"/>
        </p:scale>
        <p:origin x="157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12FEE-3120-41F7-A1D2-73E9AF2CEA1C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87DA7-137C-43EA-81F0-C937EA057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94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87DA7-137C-43EA-81F0-C937EA0570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42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Sadie</a:t>
            </a:r>
            <a:r>
              <a:rPr lang="en-US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Courtney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Summers</a:t>
            </a:r>
            <a:endParaRPr lang="en-US" b="0" dirty="0" smtClean="0">
              <a:effectLst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320 pages</a:t>
            </a:r>
            <a:endParaRPr lang="en-US" b="0" dirty="0" smtClean="0">
              <a:effectLst/>
            </a:endParaRPr>
          </a:p>
          <a:p>
            <a:pPr rtl="0"/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IL: UG - BL: 5.0 - AR Pts: 11.0 AR Quiz No. 198315</a:t>
            </a:r>
            <a:r>
              <a:rPr lang="pt-BR" dirty="0" smtClean="0"/>
              <a:t> </a:t>
            </a: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[Mystery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four starred reviews, New York Times bestseller, 2019 Edgar Award Winner, YALSA's 2019 Quick Pick for Reluctant Readers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endParaRPr lang="en-US" b="0" dirty="0" smtClean="0">
              <a:effectLst/>
            </a:endParaRP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endParaRPr lang="en-US" b="0" dirty="0" smtClean="0">
              <a:effectLst/>
            </a:endParaRP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Booktalk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given by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87DA7-137C-43EA-81F0-C937EA0570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73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Summer of Jordi Perez</a:t>
            </a:r>
            <a:r>
              <a:rPr lang="en-US" sz="1200" b="1" i="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(and the Best Burger in Los Angeles)</a:t>
            </a:r>
            <a:r>
              <a:rPr lang="en-US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Amy Spalding</a:t>
            </a:r>
            <a:endParaRPr lang="en-US" b="0" dirty="0" smtClean="0">
              <a:effectLst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284 pages</a:t>
            </a:r>
            <a:endParaRPr lang="en-US" b="0" dirty="0" smtClean="0">
              <a:effectLst/>
            </a:endParaRPr>
          </a:p>
          <a:p>
            <a:pPr rtl="0"/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*No AR yet</a:t>
            </a:r>
            <a:endParaRPr lang="pt-BR" dirty="0" smtClean="0"/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[Realistic fiction</a:t>
            </a:r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LGBTQIA</a:t>
            </a:r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endParaRPr lang="en-US" b="0" dirty="0" smtClean="0">
              <a:effectLst/>
            </a:endParaRP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endParaRPr lang="en-US" b="0" dirty="0" smtClean="0">
              <a:effectLst/>
            </a:endParaRP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Booktalk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given by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87DA7-137C-43EA-81F0-C937EA0570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45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Belles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Dhonielle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Clayton</a:t>
            </a:r>
            <a:endParaRPr lang="en-US" b="0" dirty="0" smtClean="0">
              <a:effectLst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448 pages</a:t>
            </a:r>
            <a:endParaRPr lang="en-US" b="0" dirty="0" smtClean="0">
              <a:effectLst/>
            </a:endParaRPr>
          </a:p>
          <a:p>
            <a:pPr rtl="0"/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IL: UG - BL: 4.7 - AR Pts: 16.0 AR Quiz No. 195051</a:t>
            </a:r>
            <a:endParaRPr lang="en-US" b="0" dirty="0" smtClean="0">
              <a:effectLst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[Fantasy, two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starred reviews,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YALSA Best Fiction for Young Adults List, 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Kirkus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Reviews'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Best Books of 2018, Booklist 2018 Editors' Choice, 2019 Carnegie Medal Nominee, 2018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Cybils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Award Nominee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endParaRPr lang="en-US" b="0" dirty="0" smtClean="0">
              <a:effectLst/>
            </a:endParaRP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endParaRPr lang="en-US" b="0" dirty="0" smtClean="0">
              <a:effectLst/>
            </a:endParaRP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Booktalk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given by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87DA7-137C-43EA-81F0-C937EA0570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96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Cruel Prince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Holly Black</a:t>
            </a:r>
            <a:endParaRPr lang="en-US" b="0" dirty="0" smtClean="0">
              <a:effectLst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384 pages</a:t>
            </a:r>
            <a:endParaRPr lang="en-US" b="0" dirty="0" smtClean="0">
              <a:effectLst/>
            </a:endParaRPr>
          </a:p>
          <a:p>
            <a:pPr rtl="0"/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IL: UG - BL: 5.3 - AR Pts: 16.0 AR Quiz No. 193493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[Fantasy, two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starred reviews, 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York Times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Bestseller, ALA 2019 Children's Notables List Pick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endParaRPr lang="en-US" b="0" dirty="0" smtClean="0">
              <a:effectLst/>
            </a:endParaRP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endParaRPr lang="en-US" b="0" dirty="0" smtClean="0">
              <a:effectLst/>
            </a:endParaRP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Booktalk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given by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87DA7-137C-43EA-81F0-C937EA0570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79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Dry</a:t>
            </a: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Neal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Shusterman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Jarrod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Shusterman</a:t>
            </a:r>
            <a:endParaRPr lang="en-US" b="0" dirty="0" smtClean="0">
              <a:effectLst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400 pages</a:t>
            </a:r>
            <a:endParaRPr lang="en-US" b="0" dirty="0" smtClean="0">
              <a:effectLst/>
            </a:endParaRPr>
          </a:p>
          <a:p>
            <a:pPr rtl="0"/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IL: UG - BL: 5.5 - AR Pts: 16.0 AR Quiz No. 198982</a:t>
            </a:r>
            <a:r>
              <a:rPr lang="pt-BR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[Dystopia, four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starred reviews,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 Best Books For Young Adults,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NYPL Best Books for Teens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endParaRPr lang="en-US" b="0" dirty="0" smtClean="0">
              <a:effectLst/>
            </a:endParaRP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endParaRPr lang="en-US" b="0" dirty="0" smtClean="0">
              <a:effectLst/>
            </a:endParaRP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Booktalk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given by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87DA7-137C-43EA-81F0-C937EA0570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55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Hey, Kiddo</a:t>
            </a: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Jarrett J.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Krosoczka</a:t>
            </a:r>
            <a:endParaRPr lang="en-US" b="0" dirty="0" smtClean="0">
              <a:effectLst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320 pages</a:t>
            </a:r>
            <a:endParaRPr lang="en-US" b="0" dirty="0" smtClean="0">
              <a:effectLst/>
            </a:endParaRPr>
          </a:p>
          <a:p>
            <a:pPr rtl="0"/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IL: UG - BL: 3.5 - AR Pts: 2.0 AR Quiz No. 198847</a:t>
            </a: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[Graphic memoir, three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starred reviews, 2018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Book Award Finalist, 2019 YALSA Award Nominee for Excellence in Nonfiction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endParaRPr lang="en-US" b="0" dirty="0" smtClean="0">
              <a:effectLst/>
            </a:endParaRP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endParaRPr lang="en-US" b="0" dirty="0" smtClean="0">
              <a:effectLst/>
            </a:endParaRP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Booktalk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given by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87DA7-137C-43EA-81F0-C937EA0570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41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Lying</a:t>
            </a:r>
            <a:r>
              <a:rPr lang="en-US" sz="1200" b="1" i="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Woods</a:t>
            </a: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Ashley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Elston</a:t>
            </a:r>
            <a:endParaRPr lang="en-US" b="0" dirty="0" smtClean="0">
              <a:effectLst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336 pages</a:t>
            </a:r>
            <a:endParaRPr lang="en-US" b="0" dirty="0" smtClean="0">
              <a:effectLst/>
            </a:endParaRPr>
          </a:p>
          <a:p>
            <a:pPr rtl="0"/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IL: UG - BL: 4.8 - AR Pts: 14.0 AR Quiz No. 500590</a:t>
            </a:r>
            <a:r>
              <a:rPr lang="pt-BR" dirty="0" smtClean="0"/>
              <a:t> </a:t>
            </a: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[Mystery, set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Louisiana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endParaRPr lang="en-US" b="0" dirty="0" smtClean="0">
              <a:effectLst/>
            </a:endParaRP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endParaRPr lang="en-US" b="0" dirty="0" smtClean="0">
              <a:effectLst/>
            </a:endParaRP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Booktalk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given by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87DA7-137C-43EA-81F0-C937EA0570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9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Poet X</a:t>
            </a:r>
            <a:r>
              <a:rPr lang="en-US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Elizabeth Acevedo</a:t>
            </a:r>
            <a:endParaRPr lang="en-US" b="0" dirty="0" smtClean="0">
              <a:effectLst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368 pages</a:t>
            </a:r>
            <a:endParaRPr lang="en-US" b="0" dirty="0" smtClean="0">
              <a:effectLst/>
            </a:endParaRPr>
          </a:p>
          <a:p>
            <a:pPr rtl="0"/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IL: UG - BL: 5.2 - AR Pts: 5.0 AR Quiz No. 195165</a:t>
            </a:r>
            <a:r>
              <a:rPr lang="pt-BR" dirty="0" smtClean="0"/>
              <a:t> </a:t>
            </a: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[Realistic fiction, told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verse, three starred reviews, 2018 National Book Award Winner, 2019 Michael L.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Printz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Award Winner, 2019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Belpré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Award for Author, 2019 Carnegie Medal, 2019 Lambda Literary Award Nominee for LGBTQ Children's/Young Adult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endParaRPr lang="en-US" b="0" dirty="0" smtClean="0">
              <a:effectLst/>
            </a:endParaRP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endParaRPr lang="en-US" b="0" dirty="0" smtClean="0">
              <a:effectLst/>
            </a:endParaRP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Booktalk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given by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87DA7-137C-43EA-81F0-C937EA0570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70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Price of Duty</a:t>
            </a:r>
            <a:r>
              <a:rPr lang="en-US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Todd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Strasser</a:t>
            </a:r>
            <a:endParaRPr lang="en-US" b="0" dirty="0" smtClean="0">
              <a:effectLst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192 pages</a:t>
            </a:r>
            <a:endParaRPr lang="en-US" b="0" dirty="0" smtClean="0">
              <a:effectLst/>
            </a:endParaRPr>
          </a:p>
          <a:p>
            <a:pPr rtl="0"/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IL: UG - BL: 4.9 - AR Pts: 6.0 AR Quiz No. 500313</a:t>
            </a:r>
            <a:endParaRPr lang="pt-BR" dirty="0" smtClean="0"/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[Realistic fiction,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one starred review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endParaRPr lang="en-US" b="0" dirty="0" smtClean="0">
              <a:effectLst/>
            </a:endParaRP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endParaRPr lang="en-US" b="0" dirty="0" smtClean="0">
              <a:effectLst/>
            </a:endParaRP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Booktalk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given by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87DA7-137C-43EA-81F0-C937EA0570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99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Pride</a:t>
            </a:r>
            <a:r>
              <a:rPr lang="en-US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Ibi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Zoboi</a:t>
            </a:r>
            <a:endParaRPr lang="en-US" b="0" dirty="0" smtClean="0">
              <a:effectLst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304 pages</a:t>
            </a:r>
            <a:endParaRPr lang="en-US" b="0" dirty="0" smtClean="0">
              <a:effectLst/>
            </a:endParaRPr>
          </a:p>
          <a:p>
            <a:pPr rtl="0"/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IL: UG - BL: 4.6 - AR Pts: 9.0 AR Quiz No. 197782</a:t>
            </a:r>
            <a:r>
              <a:rPr lang="pt-BR" dirty="0" smtClean="0"/>
              <a:t> </a:t>
            </a: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[Realistic fiction,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Pride and Prejudice retelling, two starred reviews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endParaRPr lang="en-US" b="0" dirty="0" smtClean="0">
              <a:effectLst/>
            </a:endParaRP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endParaRPr lang="en-US" b="0" dirty="0" smtClean="0">
              <a:effectLst/>
            </a:endParaRP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Booktalk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given by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87DA7-137C-43EA-81F0-C937EA0570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94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F6F4-847B-4135-AC22-EE34F70DF93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83B9-FBBB-444D-85EC-A51568228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07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F6F4-847B-4135-AC22-EE34F70DF93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83B9-FBBB-444D-85EC-A51568228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4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F6F4-847B-4135-AC22-EE34F70DF93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83B9-FBBB-444D-85EC-A51568228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28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F6F4-847B-4135-AC22-EE34F70DF93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83B9-FBBB-444D-85EC-A51568228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97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F6F4-847B-4135-AC22-EE34F70DF93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83B9-FBBB-444D-85EC-A51568228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5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F6F4-847B-4135-AC22-EE34F70DF93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83B9-FBBB-444D-85EC-A51568228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8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F6F4-847B-4135-AC22-EE34F70DF93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83B9-FBBB-444D-85EC-A51568228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3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F6F4-847B-4135-AC22-EE34F70DF93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83B9-FBBB-444D-85EC-A51568228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74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F6F4-847B-4135-AC22-EE34F70DF93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83B9-FBBB-444D-85EC-A51568228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18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F6F4-847B-4135-AC22-EE34F70DF93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83B9-FBBB-444D-85EC-A51568228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62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F6F4-847B-4135-AC22-EE34F70DF93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83B9-FBBB-444D-85EC-A51568228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05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0F6F4-847B-4135-AC22-EE34F70DF93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83B9-FBBB-444D-85EC-A51568228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7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3723" y="832339"/>
            <a:ext cx="10949354" cy="1930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Louisiana Teen Readers’ Choice </a:t>
            </a:r>
            <a:br>
              <a:rPr lang="en-US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2020-2021 </a:t>
            </a:r>
            <a:br>
              <a:rPr lang="en-US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Nominated List</a:t>
            </a:r>
            <a:endParaRPr lang="en-US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2913979"/>
            <a:ext cx="352425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078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6000">
              <a:srgbClr val="FFFFFB"/>
            </a:gs>
            <a:gs pos="30000">
              <a:srgbClr val="FB9D8D"/>
            </a:gs>
            <a:gs pos="60000">
              <a:srgbClr val="CA1F1F"/>
            </a:gs>
            <a:gs pos="100000">
              <a:srgbClr val="831F1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416" y="1059937"/>
            <a:ext cx="3079168" cy="47797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322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Sadie</a:t>
            </a:r>
            <a:endParaRPr lang="en-US" sz="6000" b="1" dirty="0">
              <a:ln>
                <a:solidFill>
                  <a:schemeClr val="bg1">
                    <a:lumMod val="50000"/>
                  </a:schemeClr>
                </a:solidFill>
              </a:ln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11669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Courtney Summers</a:t>
            </a:r>
            <a:endParaRPr lang="en-US" sz="4000" b="1" dirty="0">
              <a:ln>
                <a:solidFill>
                  <a:schemeClr val="bg1">
                    <a:lumMod val="50000"/>
                  </a:schemeClr>
                </a:solidFill>
              </a:ln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62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rgbClr val="65AD4B"/>
            </a:gs>
            <a:gs pos="100000">
              <a:srgbClr val="E83A27"/>
            </a:gs>
            <a:gs pos="74000">
              <a:srgbClr val="FAA411"/>
            </a:gs>
            <a:gs pos="86000">
              <a:srgbClr val="F79114"/>
            </a:gs>
            <a:gs pos="60000">
              <a:srgbClr val="FFCD0B"/>
            </a:gs>
            <a:gs pos="29000">
              <a:srgbClr val="2D368A"/>
            </a:gs>
            <a:gs pos="15000">
              <a:srgbClr val="20339A"/>
            </a:gs>
            <a:gs pos="0">
              <a:srgbClr val="762E7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111" y="1219663"/>
            <a:ext cx="3069779" cy="45853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90738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rgbClr val="FFFFFB"/>
                </a:solidFill>
                <a:latin typeface="Perpetua Titling MT" panose="02020502060505020804" pitchFamily="18" charset="0"/>
              </a:rPr>
              <a:t>The Summer of Jordi Perez</a:t>
            </a:r>
            <a:endParaRPr lang="en-US" sz="5000" dirty="0">
              <a:solidFill>
                <a:srgbClr val="FFFFFB"/>
              </a:solidFill>
              <a:latin typeface="Perpetua Titling MT" panose="020205020605050208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75008"/>
            <a:ext cx="1219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Perpetua Titling MT" panose="02020502060505020804" pitchFamily="18" charset="0"/>
              </a:rPr>
              <a:t>Amy Spalding</a:t>
            </a:r>
            <a:endParaRPr lang="en-US" sz="4200" dirty="0">
              <a:latin typeface="Perpetua Titling MT" panose="020205020605050208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34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27" y="1263851"/>
            <a:ext cx="3049546" cy="46131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Edwardian Script ITC" panose="030303020407070D0804" pitchFamily="66" charset="0"/>
              </a:rPr>
              <a:t>The Belles</a:t>
            </a:r>
            <a:endParaRPr lang="en-US" sz="8000" b="1" dirty="0">
              <a:latin typeface="Edwardian Script ITC" panose="030303020407070D08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048263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Edwardian Script ITC" panose="030303020407070D0804" pitchFamily="66" charset="0"/>
              </a:rPr>
              <a:t>Dhonielle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Edwardian Script ITC" panose="030303020407070D0804" pitchFamily="66" charset="0"/>
              </a:rPr>
              <a:t> Clayton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424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379" y="1138187"/>
            <a:ext cx="3119243" cy="46739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28294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pperplate Gothic Light" panose="020E0507020206020404" pitchFamily="34" charset="0"/>
              </a:rPr>
              <a:t>The Cruel Prince</a:t>
            </a:r>
            <a:endParaRPr lang="en-US" sz="50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pperplate Gothic Light" panose="020E05070202060204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88312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opperplate Gothic Light" panose="020E0507020206020404" pitchFamily="34" charset="0"/>
              </a:rPr>
              <a:t>Holly Black</a:t>
            </a:r>
            <a:endParaRPr lang="en-US" sz="3600" b="1" dirty="0">
              <a:latin typeface="Copperplate Gothic Light" panose="020E0507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26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046077"/>
            </a:gs>
            <a:gs pos="67000">
              <a:srgbClr val="08395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573" y="1215960"/>
            <a:ext cx="3176855" cy="47926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57035"/>
            <a:ext cx="12192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 smtClean="0">
                <a:solidFill>
                  <a:srgbClr val="F6BAA3"/>
                </a:solidFill>
                <a:latin typeface="Felix Titling" panose="04060505060202020A04" pitchFamily="82" charset="0"/>
              </a:rPr>
              <a:t>Dry</a:t>
            </a:r>
            <a:endParaRPr lang="en-US" sz="5500" dirty="0">
              <a:solidFill>
                <a:srgbClr val="F6BAA3"/>
              </a:solidFill>
              <a:latin typeface="Felix Titling" panose="04060505060202020A04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2883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6BAA3"/>
                </a:solidFill>
                <a:latin typeface="Felix Titling" panose="04060505060202020A04" pitchFamily="82" charset="0"/>
              </a:rPr>
              <a:t>Neal </a:t>
            </a:r>
            <a:r>
              <a:rPr lang="en-US" sz="3600" dirty="0" err="1" smtClean="0">
                <a:solidFill>
                  <a:srgbClr val="F6BAA3"/>
                </a:solidFill>
                <a:latin typeface="Felix Titling" panose="04060505060202020A04" pitchFamily="82" charset="0"/>
              </a:rPr>
              <a:t>Shusterman</a:t>
            </a:r>
            <a:r>
              <a:rPr lang="en-US" sz="3600" dirty="0" smtClean="0">
                <a:solidFill>
                  <a:srgbClr val="F6BAA3"/>
                </a:solidFill>
                <a:latin typeface="Felix Titling" panose="04060505060202020A04" pitchFamily="82" charset="0"/>
              </a:rPr>
              <a:t> and Jarrod </a:t>
            </a:r>
            <a:r>
              <a:rPr lang="en-US" sz="3600" dirty="0" err="1" smtClean="0">
                <a:solidFill>
                  <a:srgbClr val="F6BAA3"/>
                </a:solidFill>
                <a:latin typeface="Felix Titling" panose="04060505060202020A04" pitchFamily="82" charset="0"/>
              </a:rPr>
              <a:t>Shusterman</a:t>
            </a:r>
            <a:endParaRPr lang="en-US" sz="3600" dirty="0">
              <a:solidFill>
                <a:srgbClr val="F6BAA3"/>
              </a:solidFill>
              <a:latin typeface="Felix Titling" panose="04060505060202020A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5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rgbClr val="458FC0"/>
            </a:gs>
            <a:gs pos="100000">
              <a:srgbClr val="142341"/>
            </a:gs>
            <a:gs pos="68000">
              <a:srgbClr val="22418E"/>
            </a:gs>
            <a:gs pos="86000">
              <a:srgbClr val="1D3B6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613" y="1209294"/>
            <a:ext cx="3152775" cy="4471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3750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EB781B"/>
                </a:solidFill>
                <a:latin typeface="Ink Free" panose="03080402000500000000" pitchFamily="66" charset="0"/>
              </a:rPr>
              <a:t>Hey, Kiddo</a:t>
            </a:r>
            <a:endParaRPr lang="en-US" sz="4800" b="1" dirty="0">
              <a:solidFill>
                <a:srgbClr val="EB781B"/>
              </a:solidFill>
              <a:latin typeface="Ink Free" panose="03080402000500000000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86901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  <a:t>Jarrett J. </a:t>
            </a:r>
            <a:r>
              <a:rPr lang="en-US" sz="4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  <a:t>Krosoczka</a:t>
            </a:r>
            <a:endParaRPr lang="en-US" sz="4000" b="1" dirty="0">
              <a:solidFill>
                <a:schemeClr val="accent2">
                  <a:lumMod val="40000"/>
                  <a:lumOff val="60000"/>
                </a:schemeClr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56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045" y="1079016"/>
            <a:ext cx="3051910" cy="4752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99007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Bahnschrift" panose="020B0502040204020203" pitchFamily="34" charset="0"/>
              </a:rPr>
              <a:t>The Lying Woods</a:t>
            </a:r>
            <a:endParaRPr lang="en-US" sz="50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95022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latin typeface="Bahnschrift" panose="020B0502040204020203" pitchFamily="34" charset="0"/>
              </a:rPr>
              <a:t>Ashley </a:t>
            </a:r>
            <a:r>
              <a:rPr lang="en-US" sz="3600" b="1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latin typeface="Bahnschrift" panose="020B0502040204020203" pitchFamily="34" charset="0"/>
              </a:rPr>
              <a:t>Elston</a:t>
            </a:r>
            <a:endParaRPr lang="en-US" sz="3600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61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57000" b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017" y="1132024"/>
            <a:ext cx="3141966" cy="4752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54834"/>
            <a:ext cx="12192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latin typeface="Kristen ITC" panose="03050502040202030202" pitchFamily="66" charset="0"/>
              </a:rPr>
              <a:t>The Poet X</a:t>
            </a:r>
            <a:endParaRPr lang="en-US" sz="4500" b="1" dirty="0">
              <a:latin typeface="Kristen ITC" panose="03050502040202030202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77359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Kristen ITC" panose="03050502040202030202" pitchFamily="66" charset="0"/>
              </a:rPr>
              <a:t>Elizabeth Acevedo</a:t>
            </a:r>
            <a:endParaRPr lang="en-US" sz="32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05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088" y="1124938"/>
            <a:ext cx="3171825" cy="4608123"/>
          </a:xfrm>
          <a:prstGeom prst="rect">
            <a:avLst/>
          </a:prstGeom>
          <a:effectLst>
            <a:glow rad="127000">
              <a:srgbClr val="54484D"/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0" y="136444"/>
            <a:ext cx="12191999" cy="93871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5500" b="1" dirty="0" smtClean="0">
                <a:latin typeface="Stencil" panose="040409050D0802020404" pitchFamily="82" charset="0"/>
                <a:cs typeface="Calibri Light" panose="020F0302020204030204" pitchFamily="34" charset="0"/>
              </a:rPr>
              <a:t>Price of Duty</a:t>
            </a:r>
            <a:endParaRPr lang="en-US" sz="5500" b="1" dirty="0">
              <a:latin typeface="Stencil" panose="040409050D0802020404" pitchFamily="82" charset="0"/>
              <a:cs typeface="Calibri Light" panose="020F03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805487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Stencil" panose="040409050D0802020404" pitchFamily="82" charset="0"/>
                <a:cs typeface="Calibri Light" panose="020F0302020204030204" pitchFamily="34" charset="0"/>
              </a:rPr>
              <a:t>Todd </a:t>
            </a:r>
            <a:r>
              <a:rPr lang="en-US" sz="4000" b="1" dirty="0" err="1" smtClean="0">
                <a:latin typeface="Stencil" panose="040409050D0802020404" pitchFamily="82" charset="0"/>
                <a:cs typeface="Calibri Light" panose="020F0302020204030204" pitchFamily="34" charset="0"/>
              </a:rPr>
              <a:t>Strasser</a:t>
            </a:r>
            <a:endParaRPr lang="en-US" sz="4000" b="1" dirty="0">
              <a:latin typeface="Stencil" panose="040409050D0802020404" pitchFamily="82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48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520" y="1113692"/>
            <a:ext cx="3184960" cy="4802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87117"/>
            <a:ext cx="12192000" cy="861774"/>
          </a:xfrm>
          <a:prstGeom prst="rect">
            <a:avLst/>
          </a:prstGeom>
          <a:blipFill>
            <a:blip r:embed="rId5">
              <a:alphaModFix amt="10000"/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3A2C1F"/>
                </a:solidFill>
                <a:latin typeface="Lucida Handwriting" panose="03010101010101010101" pitchFamily="66" charset="0"/>
              </a:rPr>
              <a:t>Pride</a:t>
            </a:r>
            <a:endParaRPr lang="en-US" sz="5000" b="1" dirty="0">
              <a:solidFill>
                <a:srgbClr val="3A2C1F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124844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3A2C1F"/>
                </a:solidFill>
                <a:latin typeface="Lucida Handwriting" panose="03010101010101010101" pitchFamily="66" charset="0"/>
              </a:rPr>
              <a:t>Ibi</a:t>
            </a:r>
            <a:r>
              <a:rPr lang="en-US" sz="3600" b="1" dirty="0" smtClean="0">
                <a:solidFill>
                  <a:srgbClr val="3A2C1F"/>
                </a:solidFill>
                <a:latin typeface="Lucida Handwriting" panose="03010101010101010101" pitchFamily="66" charset="0"/>
              </a:rPr>
              <a:t> </a:t>
            </a:r>
            <a:r>
              <a:rPr lang="en-US" sz="3600" b="1" dirty="0" err="1" smtClean="0">
                <a:solidFill>
                  <a:srgbClr val="3A2C1F"/>
                </a:solidFill>
                <a:latin typeface="Lucida Handwriting" panose="03010101010101010101" pitchFamily="66" charset="0"/>
              </a:rPr>
              <a:t>Zoboi</a:t>
            </a:r>
            <a:endParaRPr lang="en-US" sz="3600" b="1" dirty="0">
              <a:solidFill>
                <a:srgbClr val="3A2C1F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61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</TotalTime>
  <Words>587</Words>
  <Application>Microsoft Office PowerPoint</Application>
  <PresentationFormat>Widescreen</PresentationFormat>
  <Paragraphs>92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Arial</vt:lpstr>
      <vt:lpstr>Bahnschrift</vt:lpstr>
      <vt:lpstr>Calibri</vt:lpstr>
      <vt:lpstr>Calibri Light</vt:lpstr>
      <vt:lpstr>Copperplate Gothic Light</vt:lpstr>
      <vt:lpstr>Courier New</vt:lpstr>
      <vt:lpstr>Ebrima</vt:lpstr>
      <vt:lpstr>Edwardian Script ITC</vt:lpstr>
      <vt:lpstr>Felix Titling</vt:lpstr>
      <vt:lpstr>Ink Free</vt:lpstr>
      <vt:lpstr>Kristen ITC</vt:lpstr>
      <vt:lpstr>Lucida Handwriting</vt:lpstr>
      <vt:lpstr>Perpetua Titling MT</vt:lpstr>
      <vt:lpstr>Stencil</vt:lpstr>
      <vt:lpstr>Office Theme</vt:lpstr>
      <vt:lpstr>Louisiana Teen Readers’ Choice  2020-2021  Nominated List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LDSW</dc:creator>
  <cp:lastModifiedBy>Angela Germany</cp:lastModifiedBy>
  <cp:revision>48</cp:revision>
  <dcterms:created xsi:type="dcterms:W3CDTF">2019-03-11T20:30:40Z</dcterms:created>
  <dcterms:modified xsi:type="dcterms:W3CDTF">2020-03-12T17:25:04Z</dcterms:modified>
</cp:coreProperties>
</file>