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5" r:id="rId1"/>
  </p:sldMasterIdLst>
  <p:notesMasterIdLst>
    <p:notesMasterId r:id="rId89"/>
  </p:notesMasterIdLst>
  <p:handoutMasterIdLst>
    <p:handoutMasterId r:id="rId90"/>
  </p:handoutMasterIdLst>
  <p:sldIdLst>
    <p:sldId id="321" r:id="rId2"/>
    <p:sldId id="356" r:id="rId3"/>
    <p:sldId id="339" r:id="rId4"/>
    <p:sldId id="348" r:id="rId5"/>
    <p:sldId id="347" r:id="rId6"/>
    <p:sldId id="355" r:id="rId7"/>
    <p:sldId id="354" r:id="rId8"/>
    <p:sldId id="353" r:id="rId9"/>
    <p:sldId id="352" r:id="rId10"/>
    <p:sldId id="351" r:id="rId11"/>
    <p:sldId id="350" r:id="rId12"/>
    <p:sldId id="349" r:id="rId13"/>
    <p:sldId id="358" r:id="rId14"/>
    <p:sldId id="361" r:id="rId15"/>
    <p:sldId id="362" r:id="rId16"/>
    <p:sldId id="363" r:id="rId17"/>
    <p:sldId id="364" r:id="rId18"/>
    <p:sldId id="334" r:id="rId19"/>
    <p:sldId id="257" r:id="rId20"/>
    <p:sldId id="283" r:id="rId21"/>
    <p:sldId id="258" r:id="rId22"/>
    <p:sldId id="284" r:id="rId23"/>
    <p:sldId id="259" r:id="rId24"/>
    <p:sldId id="285" r:id="rId25"/>
    <p:sldId id="260" r:id="rId26"/>
    <p:sldId id="286" r:id="rId27"/>
    <p:sldId id="261" r:id="rId28"/>
    <p:sldId id="287" r:id="rId29"/>
    <p:sldId id="262" r:id="rId30"/>
    <p:sldId id="288" r:id="rId31"/>
    <p:sldId id="263" r:id="rId32"/>
    <p:sldId id="289" r:id="rId33"/>
    <p:sldId id="264" r:id="rId34"/>
    <p:sldId id="290" r:id="rId35"/>
    <p:sldId id="265" r:id="rId36"/>
    <p:sldId id="291" r:id="rId37"/>
    <p:sldId id="266" r:id="rId38"/>
    <p:sldId id="292" r:id="rId39"/>
    <p:sldId id="365" r:id="rId40"/>
    <p:sldId id="366" r:id="rId41"/>
    <p:sldId id="367" r:id="rId42"/>
    <p:sldId id="368" r:id="rId43"/>
    <p:sldId id="369" r:id="rId44"/>
    <p:sldId id="370" r:id="rId45"/>
    <p:sldId id="371" r:id="rId46"/>
    <p:sldId id="372" r:id="rId47"/>
    <p:sldId id="375" r:id="rId48"/>
    <p:sldId id="376" r:id="rId49"/>
    <p:sldId id="373" r:id="rId50"/>
    <p:sldId id="377" r:id="rId51"/>
    <p:sldId id="272" r:id="rId52"/>
    <p:sldId id="298" r:id="rId53"/>
    <p:sldId id="273" r:id="rId54"/>
    <p:sldId id="300" r:id="rId55"/>
    <p:sldId id="274" r:id="rId56"/>
    <p:sldId id="301" r:id="rId57"/>
    <p:sldId id="275" r:id="rId58"/>
    <p:sldId id="302" r:id="rId59"/>
    <p:sldId id="276" r:id="rId60"/>
    <p:sldId id="303" r:id="rId61"/>
    <p:sldId id="277" r:id="rId62"/>
    <p:sldId id="304" r:id="rId63"/>
    <p:sldId id="279" r:id="rId64"/>
    <p:sldId id="305" r:id="rId65"/>
    <p:sldId id="280" r:id="rId66"/>
    <p:sldId id="306" r:id="rId67"/>
    <p:sldId id="281" r:id="rId68"/>
    <p:sldId id="307" r:id="rId69"/>
    <p:sldId id="282" r:id="rId70"/>
    <p:sldId id="308" r:id="rId71"/>
    <p:sldId id="324" r:id="rId72"/>
    <p:sldId id="325" r:id="rId73"/>
    <p:sldId id="333" r:id="rId74"/>
    <p:sldId id="332" r:id="rId75"/>
    <p:sldId id="331" r:id="rId76"/>
    <p:sldId id="330" r:id="rId77"/>
    <p:sldId id="329" r:id="rId78"/>
    <p:sldId id="328" r:id="rId79"/>
    <p:sldId id="327" r:id="rId80"/>
    <p:sldId id="326" r:id="rId81"/>
    <p:sldId id="322" r:id="rId82"/>
    <p:sldId id="323" r:id="rId83"/>
    <p:sldId id="309" r:id="rId84"/>
    <p:sldId id="357" r:id="rId85"/>
    <p:sldId id="310" r:id="rId86"/>
    <p:sldId id="337" r:id="rId87"/>
    <p:sldId id="338" r:id="rId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64"/>
    <a:srgbClr val="459BCA"/>
    <a:srgbClr val="0F6FC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autoAdjust="0"/>
    <p:restoredTop sz="90929" autoAdjust="0"/>
  </p:normalViewPr>
  <p:slideViewPr>
    <p:cSldViewPr>
      <p:cViewPr varScale="1">
        <p:scale>
          <a:sx n="22" d="100"/>
          <a:sy n="22" d="100"/>
        </p:scale>
        <p:origin x="-96" y="-966"/>
      </p:cViewPr>
      <p:guideLst>
        <p:guide orient="horz" pos="2160"/>
        <p:guide pos="2880"/>
      </p:guideLst>
    </p:cSldViewPr>
  </p:slideViewPr>
  <p:outlineViewPr>
    <p:cViewPr>
      <p:scale>
        <a:sx n="33" d="100"/>
        <a:sy n="33" d="100"/>
      </p:scale>
      <p:origin x="264" y="5298"/>
    </p:cViewPr>
  </p:outlineViewPr>
  <p:notesTextViewPr>
    <p:cViewPr>
      <p:scale>
        <a:sx n="100" d="100"/>
        <a:sy n="100" d="100"/>
      </p:scale>
      <p:origin x="0" y="0"/>
    </p:cViewPr>
  </p:notesTextViewPr>
  <p:sorterViewPr>
    <p:cViewPr>
      <p:scale>
        <a:sx n="66" d="100"/>
        <a:sy n="66" d="100"/>
      </p:scale>
      <p:origin x="0" y="1770"/>
    </p:cViewPr>
  </p:sorterViewPr>
  <p:notesViewPr>
    <p:cSldViewPr>
      <p:cViewPr varScale="1">
        <p:scale>
          <a:sx n="56" d="100"/>
          <a:sy n="56" d="100"/>
        </p:scale>
        <p:origin x="-1812"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New Roman"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New Roman" charset="0"/>
              </a:defRPr>
            </a:lvl1pPr>
          </a:lstStyle>
          <a:p>
            <a:pPr>
              <a:defRPr/>
            </a:pPr>
            <a:fld id="{7048C457-FBDD-4BC2-B5FF-194895E5ACEB}" type="datetimeFigureOut">
              <a:rPr lang="en-US"/>
              <a:pPr>
                <a:defRPr/>
              </a:pPr>
              <a:t>12/10/2012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New Roman"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New Roman" charset="0"/>
              </a:defRPr>
            </a:lvl1pPr>
          </a:lstStyle>
          <a:p>
            <a:pPr>
              <a:defRPr/>
            </a:pPr>
            <a:fld id="{6FF61519-7AF8-4DE2-9018-59AEAEFC674C}"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New Roman"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New Roman" charset="0"/>
              </a:defRPr>
            </a:lvl1pPr>
          </a:lstStyle>
          <a:p>
            <a:pPr>
              <a:defRPr/>
            </a:pPr>
            <a:fld id="{85C057A8-AEEE-4E7E-ADE2-4551EA85C5E0}" type="datetimeFigureOut">
              <a:rPr lang="en-US"/>
              <a:pPr>
                <a:defRPr/>
              </a:pPr>
              <a:t>12/10/2012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New Roman"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New Roman" charset="0"/>
              </a:defRPr>
            </a:lvl1pPr>
          </a:lstStyle>
          <a:p>
            <a:pPr>
              <a:defRPr/>
            </a:pPr>
            <a:fld id="{603DD6F0-5762-4CDE-8CDA-D8867EFBCA9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45C4DE-AE5B-43D1-8827-F4E308EACC75}" type="slidenum">
              <a:rPr lang="en-US" smtClean="0">
                <a:latin typeface="Times New Roman" pitchFamily="18" charset="0"/>
              </a:rPr>
              <a:pPr/>
              <a:t>1</a:t>
            </a:fld>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DFF946-13D6-4481-B82C-2E7CDB55B861}" type="slidenum">
              <a:rPr lang="en-US" smtClean="0">
                <a:latin typeface="Times New Roman" pitchFamily="18" charset="0"/>
              </a:rPr>
              <a:pPr/>
              <a:t>26</a:t>
            </a:fld>
            <a:endParaRPr 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056582-217D-46F7-9A04-E94F34839806}" type="slidenum">
              <a:rPr lang="en-US" smtClean="0">
                <a:latin typeface="Times New Roman" pitchFamily="18" charset="0"/>
              </a:rPr>
              <a:pPr/>
              <a:t>27</a:t>
            </a:fld>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1F3D1A-2CFC-4B63-9456-8818CE000385}" type="slidenum">
              <a:rPr lang="en-US" smtClean="0">
                <a:latin typeface="Times New Roman" pitchFamily="18" charset="0"/>
              </a:rPr>
              <a:pPr/>
              <a:t>28</a:t>
            </a:fld>
            <a:endParaRPr lang="en-US" dirty="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FEAF72-F407-4DD1-9565-34D814F55728}" type="slidenum">
              <a:rPr lang="en-US" smtClean="0">
                <a:latin typeface="Times New Roman" pitchFamily="18" charset="0"/>
              </a:rPr>
              <a:pPr/>
              <a:t>29</a:t>
            </a:fld>
            <a:endParaRPr lang="en-US" dirty="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B59A31-AD61-4821-9BE0-8406966DC53B}" type="slidenum">
              <a:rPr lang="en-US" smtClean="0">
                <a:latin typeface="Times New Roman" pitchFamily="18" charset="0"/>
              </a:rPr>
              <a:pPr/>
              <a:t>30</a:t>
            </a:fld>
            <a:endParaRPr lang="en-US" dirty="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4722FF-17B8-4297-9639-7A6579F71C42}" type="slidenum">
              <a:rPr lang="en-US" smtClean="0">
                <a:latin typeface="Times New Roman" pitchFamily="18" charset="0"/>
              </a:rPr>
              <a:pPr/>
              <a:t>31</a:t>
            </a:fld>
            <a:endParaRPr lang="en-US"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CF4451-19EF-4C12-BDD9-A72F567E4E13}" type="slidenum">
              <a:rPr lang="en-US" smtClean="0">
                <a:latin typeface="Times New Roman" pitchFamily="18" charset="0"/>
              </a:rPr>
              <a:pPr/>
              <a:t>32</a:t>
            </a:fld>
            <a:endParaRPr lang="en-US" dirty="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45DF0E-D066-4D71-9E3F-75D849BC66B3}" type="slidenum">
              <a:rPr lang="en-US" smtClean="0">
                <a:latin typeface="Times New Roman" pitchFamily="18" charset="0"/>
              </a:rPr>
              <a:pPr/>
              <a:t>33</a:t>
            </a:fld>
            <a:endParaRPr lang="en-US" dirty="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567C1A-9BED-45EB-BA98-B9F58FE01AF5}" type="slidenum">
              <a:rPr lang="en-US" smtClean="0">
                <a:latin typeface="Times New Roman" pitchFamily="18" charset="0"/>
              </a:rPr>
              <a:pPr/>
              <a:t>34</a:t>
            </a:fld>
            <a:endParaRPr lang="en-US" dirty="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79E34F-B065-441E-91F0-DEDC1B49EBEF}" type="slidenum">
              <a:rPr lang="en-US" smtClean="0">
                <a:latin typeface="Times New Roman" pitchFamily="18" charset="0"/>
              </a:rPr>
              <a:pPr/>
              <a:t>35</a:t>
            </a:fld>
            <a:endParaRPr lang="en-US"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BA4D5C-39B5-4E8F-BDCB-0782DE025DCF}" type="slidenum">
              <a:rPr lang="en-US" smtClean="0">
                <a:latin typeface="Times New Roman" pitchFamily="18" charset="0"/>
              </a:rPr>
              <a:pPr/>
              <a:t>18</a:t>
            </a:fld>
            <a:endParaRPr lang="en-US"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A6AE07-03CA-40AC-8D04-265259EC3DF4}" type="slidenum">
              <a:rPr lang="en-US" smtClean="0">
                <a:latin typeface="Times New Roman" pitchFamily="18" charset="0"/>
              </a:rPr>
              <a:pPr/>
              <a:t>36</a:t>
            </a:fld>
            <a:endParaRPr lang="en-US" dirty="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84E1F3-AD19-4745-B64C-962995A0C2A1}" type="slidenum">
              <a:rPr lang="en-US" smtClean="0">
                <a:latin typeface="Times New Roman" pitchFamily="18" charset="0"/>
              </a:rPr>
              <a:pPr/>
              <a:t>37</a:t>
            </a:fld>
            <a:endParaRPr lang="en-US" dirty="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5E16EA-A3B6-4101-877C-78EDE14E1F20}" type="slidenum">
              <a:rPr lang="en-US" smtClean="0">
                <a:latin typeface="Times New Roman" pitchFamily="18" charset="0"/>
              </a:rPr>
              <a:pPr/>
              <a:t>38</a:t>
            </a:fld>
            <a:endParaRPr lang="en-US" dirty="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ADECB6-6E5D-407F-A2AE-EAB8EB2C9EC5}" type="slidenum">
              <a:rPr lang="en-US" smtClean="0">
                <a:latin typeface="Times New Roman" pitchFamily="18" charset="0"/>
              </a:rPr>
              <a:pPr/>
              <a:t>39</a:t>
            </a:fld>
            <a:endParaRPr lang="en-US" dirty="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43C355-4CF6-4DAC-BF10-F277ED0CDD80}" type="slidenum">
              <a:rPr lang="en-US" smtClean="0">
                <a:latin typeface="Times New Roman" pitchFamily="18" charset="0"/>
              </a:rPr>
              <a:pPr/>
              <a:t>40</a:t>
            </a:fld>
            <a:endParaRPr lang="en-US"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908CB2-92E8-4981-9A12-26BC411C1F61}" type="slidenum">
              <a:rPr lang="en-US" smtClean="0">
                <a:latin typeface="Times New Roman" pitchFamily="18" charset="0"/>
              </a:rPr>
              <a:pPr/>
              <a:t>41</a:t>
            </a:fld>
            <a:endParaRPr lang="en-US" dirty="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A53991-0C30-41D3-8F10-A9D6CF0AD252}" type="slidenum">
              <a:rPr lang="en-US" smtClean="0">
                <a:latin typeface="Times New Roman" pitchFamily="18" charset="0"/>
              </a:rPr>
              <a:pPr/>
              <a:t>42</a:t>
            </a:fld>
            <a:endParaRPr lang="en-US" dirty="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B3FD8B-A1B1-49F6-B85D-D9685EC30609}" type="slidenum">
              <a:rPr lang="en-US" smtClean="0">
                <a:latin typeface="Times New Roman" pitchFamily="18" charset="0"/>
              </a:rPr>
              <a:pPr/>
              <a:t>43</a:t>
            </a:fld>
            <a:endParaRPr lang="en-US" dirty="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6A4714-CF56-4D64-A8EF-0F22CCFEFDEA}" type="slidenum">
              <a:rPr lang="en-US" smtClean="0">
                <a:latin typeface="Times New Roman" pitchFamily="18" charset="0"/>
              </a:rPr>
              <a:pPr/>
              <a:t>44</a:t>
            </a:fld>
            <a:endParaRPr lang="en-US"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D9EE9-0F9C-4478-B85A-19F619C5C21A}" type="slidenum">
              <a:rPr lang="en-US" smtClean="0">
                <a:latin typeface="Times New Roman" pitchFamily="18" charset="0"/>
              </a:rPr>
              <a:pPr/>
              <a:t>45</a:t>
            </a:fld>
            <a:endParaRPr lang="en-US"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6BC53A-9EE3-4BF5-A4BE-3AA170245A1D}" type="slidenum">
              <a:rPr lang="en-US" smtClean="0">
                <a:latin typeface="Times New Roman" pitchFamily="18" charset="0"/>
              </a:rPr>
              <a:pPr/>
              <a:t>19</a:t>
            </a:fld>
            <a:endParaRPr lang="en-US" dirty="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84D8E6-EFC5-409D-B3B8-E8163258C612}" type="slidenum">
              <a:rPr lang="en-US" smtClean="0">
                <a:latin typeface="Times New Roman" pitchFamily="18" charset="0"/>
              </a:rPr>
              <a:pPr/>
              <a:t>46</a:t>
            </a:fld>
            <a:endParaRPr lang="en-US"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BF23D9-6762-48F2-BC3E-586EC5B41725}" type="slidenum">
              <a:rPr lang="en-US" smtClean="0">
                <a:latin typeface="Times New Roman" pitchFamily="18" charset="0"/>
              </a:rPr>
              <a:pPr/>
              <a:t>49</a:t>
            </a:fld>
            <a:endParaRPr lang="en-US" dirty="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D1D239-F8CF-4803-A2A5-2C66324D51B5}" type="slidenum">
              <a:rPr lang="en-US" smtClean="0">
                <a:latin typeface="Times New Roman" pitchFamily="18" charset="0"/>
              </a:rPr>
              <a:pPr/>
              <a:t>50</a:t>
            </a:fld>
            <a:endParaRPr lang="en-US"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1EF15F-F032-497E-AF44-59E22F4CABD2}" type="slidenum">
              <a:rPr lang="en-US" smtClean="0">
                <a:latin typeface="Times New Roman" pitchFamily="18" charset="0"/>
              </a:rPr>
              <a:pPr/>
              <a:t>51</a:t>
            </a:fld>
            <a:endParaRPr lang="en-US" dirty="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8C6E92-5F86-4FFA-9953-A916865EA6CA}" type="slidenum">
              <a:rPr lang="en-US" smtClean="0">
                <a:latin typeface="Times New Roman" pitchFamily="18" charset="0"/>
              </a:rPr>
              <a:pPr/>
              <a:t>52</a:t>
            </a:fld>
            <a:endParaRPr lang="en-US" dirty="0"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4776AE-5AA1-4E70-9C02-8A59F4096388}" type="slidenum">
              <a:rPr lang="en-US" smtClean="0">
                <a:latin typeface="Times New Roman" pitchFamily="18" charset="0"/>
              </a:rPr>
              <a:pPr/>
              <a:t>53</a:t>
            </a:fld>
            <a:endParaRPr lang="en-US" dirty="0"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017B02-1ADF-4F19-B999-79CE3F876FD8}" type="slidenum">
              <a:rPr lang="en-US" smtClean="0">
                <a:latin typeface="Times New Roman" pitchFamily="18" charset="0"/>
              </a:rPr>
              <a:pPr/>
              <a:t>54</a:t>
            </a:fld>
            <a:endParaRPr lang="en-US" dirty="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B69A4F-8AAD-481A-A197-CB6CD23D4C80}" type="slidenum">
              <a:rPr lang="en-US" smtClean="0">
                <a:latin typeface="Times New Roman" pitchFamily="18" charset="0"/>
              </a:rPr>
              <a:pPr/>
              <a:t>55</a:t>
            </a:fld>
            <a:endParaRPr lang="en-US" dirty="0"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BAEBD2-E01B-4EDE-A602-132DDDABD225}" type="slidenum">
              <a:rPr lang="en-US" smtClean="0">
                <a:latin typeface="Times New Roman" pitchFamily="18" charset="0"/>
              </a:rPr>
              <a:pPr/>
              <a:t>56</a:t>
            </a:fld>
            <a:endParaRPr lang="en-US" dirty="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1B7315-D880-471F-B8B3-BB889DC8F99A}" type="slidenum">
              <a:rPr lang="en-US" smtClean="0">
                <a:latin typeface="Times New Roman" pitchFamily="18" charset="0"/>
              </a:rPr>
              <a:pPr/>
              <a:t>57</a:t>
            </a:fld>
            <a:endParaRPr 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32925B-FE3F-49AA-B3D1-E69D7F938002}" type="slidenum">
              <a:rPr lang="en-US" smtClean="0">
                <a:latin typeface="Times New Roman" pitchFamily="18" charset="0"/>
              </a:rPr>
              <a:pPr/>
              <a:t>20</a:t>
            </a:fld>
            <a:endParaRPr lang="en-US" dirty="0"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A9CA1D-8D01-4C8C-B23C-DEF13C560C67}" type="slidenum">
              <a:rPr lang="en-US" smtClean="0">
                <a:latin typeface="Times New Roman" pitchFamily="18" charset="0"/>
              </a:rPr>
              <a:pPr/>
              <a:t>58</a:t>
            </a:fld>
            <a:endParaRPr lang="en-US" dirty="0"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49FE7C-FD9A-4D7C-A101-DD5FE136B6B4}" type="slidenum">
              <a:rPr lang="en-US" smtClean="0">
                <a:latin typeface="Times New Roman" pitchFamily="18" charset="0"/>
              </a:rPr>
              <a:pPr/>
              <a:t>59</a:t>
            </a:fld>
            <a:endParaRPr lang="en-US" dirty="0"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EF42DF-DE9C-4CB5-AC1C-DFD323DD5D7E}" type="slidenum">
              <a:rPr lang="en-US" smtClean="0">
                <a:latin typeface="Times New Roman" pitchFamily="18" charset="0"/>
              </a:rPr>
              <a:pPr/>
              <a:t>60</a:t>
            </a:fld>
            <a:endParaRPr lang="en-US" dirty="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833E5E-EA35-40CF-84DE-3858F24AF5DA}" type="slidenum">
              <a:rPr lang="en-US" smtClean="0">
                <a:latin typeface="Times New Roman" pitchFamily="18" charset="0"/>
              </a:rPr>
              <a:pPr/>
              <a:t>61</a:t>
            </a:fld>
            <a:endParaRPr lang="en-US" dirty="0"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33CA49-0A82-496D-B996-49E30A5AA52F}" type="slidenum">
              <a:rPr lang="en-US" smtClean="0">
                <a:latin typeface="Times New Roman" pitchFamily="18" charset="0"/>
              </a:rPr>
              <a:pPr/>
              <a:t>62</a:t>
            </a:fld>
            <a:endParaRPr lang="en-US" dirty="0"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9A2C5F-D99C-4E49-AE2C-F0F2F1A20DC4}" type="slidenum">
              <a:rPr lang="en-US" smtClean="0">
                <a:latin typeface="Times New Roman" pitchFamily="18" charset="0"/>
              </a:rPr>
              <a:pPr/>
              <a:t>63</a:t>
            </a:fld>
            <a:endParaRPr lang="en-US" dirty="0"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4D28AD-3D23-4185-980A-8B85691D0F01}" type="slidenum">
              <a:rPr lang="en-US" smtClean="0">
                <a:latin typeface="Times New Roman" pitchFamily="18" charset="0"/>
              </a:rPr>
              <a:pPr/>
              <a:t>64</a:t>
            </a:fld>
            <a:endParaRPr lang="en-US" dirty="0"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FFC909-8A23-41D8-AC0B-C8ECB9A9251E}" type="slidenum">
              <a:rPr lang="en-US" smtClean="0">
                <a:latin typeface="Times New Roman" pitchFamily="18" charset="0"/>
              </a:rPr>
              <a:pPr/>
              <a:t>65</a:t>
            </a:fld>
            <a:endParaRPr lang="en-US" dirty="0"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CA6747-3848-4939-8597-D2B7E3CF0BB8}" type="slidenum">
              <a:rPr lang="en-US" smtClean="0">
                <a:latin typeface="Times New Roman" pitchFamily="18" charset="0"/>
              </a:rPr>
              <a:pPr/>
              <a:t>66</a:t>
            </a:fld>
            <a:endParaRPr lang="en-US" dirty="0"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488950-ACAC-4F22-8337-C29E6A15A906}" type="slidenum">
              <a:rPr lang="en-US" smtClean="0">
                <a:latin typeface="Times New Roman" pitchFamily="18" charset="0"/>
              </a:rPr>
              <a:pPr/>
              <a:t>67</a:t>
            </a:fld>
            <a:endParaRPr lang="en-US"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942988-1CFD-4BAA-A524-982CD1898C98}" type="slidenum">
              <a:rPr lang="en-US" smtClean="0">
                <a:latin typeface="Times New Roman" pitchFamily="18" charset="0"/>
              </a:rPr>
              <a:pPr/>
              <a:t>21</a:t>
            </a:fld>
            <a:endParaRPr lang="en-US" dirty="0"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4A4468-F0EC-473A-A5EF-19BF22D109CD}" type="slidenum">
              <a:rPr lang="en-US" smtClean="0">
                <a:latin typeface="Times New Roman" pitchFamily="18" charset="0"/>
              </a:rPr>
              <a:pPr/>
              <a:t>68</a:t>
            </a:fld>
            <a:endParaRPr lang="en-US" dirty="0"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A5B18E-21FE-481F-911E-7D949544812C}" type="slidenum">
              <a:rPr lang="en-US" smtClean="0">
                <a:latin typeface="Times New Roman" pitchFamily="18" charset="0"/>
              </a:rPr>
              <a:pPr/>
              <a:t>69</a:t>
            </a:fld>
            <a:endParaRPr lang="en-US" dirty="0"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BA1BE7-ACC9-4AB5-82D5-0634949215E4}" type="slidenum">
              <a:rPr lang="en-US" smtClean="0">
                <a:latin typeface="Times New Roman" pitchFamily="18" charset="0"/>
              </a:rPr>
              <a:pPr/>
              <a:t>70</a:t>
            </a:fld>
            <a:endParaRPr lang="en-US" dirty="0"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8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F6C559-4E8E-4E82-969A-A5832CF98C5F}" type="slidenum">
              <a:rPr lang="en-US" smtClean="0">
                <a:latin typeface="Times New Roman" pitchFamily="18" charset="0"/>
              </a:rPr>
              <a:pPr/>
              <a:t>83</a:t>
            </a:fld>
            <a:endParaRPr lang="en-US" dirty="0"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702CDD-FE14-461D-98CA-EBC503B3B6B1}" type="slidenum">
              <a:rPr lang="en-US" smtClean="0">
                <a:latin typeface="Times New Roman" pitchFamily="18" charset="0"/>
              </a:rPr>
              <a:pPr/>
              <a:t>85</a:t>
            </a:fld>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78EA62-8A89-43F0-B6B0-9CA4342A8252}" type="slidenum">
              <a:rPr lang="en-US" smtClean="0">
                <a:latin typeface="Times New Roman" pitchFamily="18" charset="0"/>
              </a:rPr>
              <a:pPr/>
              <a:t>22</a:t>
            </a:fld>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60768D-7C7F-4284-A79C-8E23D06C5DD8}" type="slidenum">
              <a:rPr lang="en-US" smtClean="0">
                <a:latin typeface="Times New Roman" pitchFamily="18" charset="0"/>
              </a:rPr>
              <a:pPr/>
              <a:t>23</a:t>
            </a:fld>
            <a:endParaRPr 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E7FA5B-DD07-41E7-B16B-07A913943C18}" type="slidenum">
              <a:rPr lang="en-US" smtClean="0">
                <a:latin typeface="Times New Roman" pitchFamily="18" charset="0"/>
              </a:rPr>
              <a:pPr/>
              <a:t>24</a:t>
            </a:fld>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F69C27-4518-40F9-8124-69D5946A3885}" type="slidenum">
              <a:rPr lang="en-US" smtClean="0">
                <a:latin typeface="Times New Roman" pitchFamily="18" charset="0"/>
              </a:rPr>
              <a:pPr/>
              <a:t>25</a:t>
            </a:fld>
            <a:endParaRPr lang="en-US"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p>
        </p:txBody>
      </p:sp>
      <p:sp>
        <p:nvSpPr>
          <p:cNvPr id="5" name="Footer Placeholder 18"/>
          <p:cNvSpPr>
            <a:spLocks noGrp="1"/>
          </p:cNvSpPr>
          <p:nvPr>
            <p:ph type="ftr" sz="quarter" idx="11"/>
          </p:nvPr>
        </p:nvSpPr>
        <p:spPr/>
        <p:txBody>
          <a:bodyPr/>
          <a:lstStyle>
            <a:lvl1pPr>
              <a:defRPr/>
            </a:lvl1pPr>
          </a:lstStyle>
          <a:p>
            <a:pPr>
              <a:defRPr/>
            </a:pPr>
            <a:endParaRPr lang="en-US" dirty="0"/>
          </a:p>
        </p:txBody>
      </p:sp>
      <p:sp>
        <p:nvSpPr>
          <p:cNvPr id="6" name="Slide Number Placeholder 26"/>
          <p:cNvSpPr>
            <a:spLocks noGrp="1"/>
          </p:cNvSpPr>
          <p:nvPr>
            <p:ph type="sldNum" sz="quarter" idx="12"/>
          </p:nvPr>
        </p:nvSpPr>
        <p:spPr/>
        <p:txBody>
          <a:bodyPr/>
          <a:lstStyle>
            <a:lvl1pPr>
              <a:defRPr/>
            </a:lvl1pPr>
          </a:lstStyle>
          <a:p>
            <a:pPr>
              <a:defRPr/>
            </a:pPr>
            <a:fld id="{0507D628-892D-41BE-9FF2-8F04051E6462}"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98BB4F2A-A1AE-4439-8BCD-5F943B677F3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3FBC95A1-C760-4EC1-B746-4565CEC2C60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D4CAF2E4-A06E-49E6-AFC4-54EE6C0D688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1C895047-42DD-4390-B52D-D8379992356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33D63B-6FB4-489F-8B19-F10F733FD27E}"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3E269233-B5DC-4220-ACFA-49CE267C0C9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08074534-C367-47FE-B272-4F5A104D557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74305A5C-C27C-4DCF-A87F-6B11CE4F563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32D347E7-CF87-44FE-995B-A3CB7081E0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38B5F971-95EC-4239-9EE1-76982FE7216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DBCAC78-2805-48DE-BD1E-D5A27974B1A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charset="0"/>
              </a:defRPr>
            </a:lvl1pPr>
          </a:lstStyle>
          <a:p>
            <a:pPr>
              <a:defRPr/>
            </a:pP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charset="0"/>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Times New Roman" charset="0"/>
              </a:defRPr>
            </a:lvl1pPr>
          </a:lstStyle>
          <a:p>
            <a:pPr>
              <a:defRPr/>
            </a:pPr>
            <a:fld id="{54CA2FBC-DBFD-470A-AF01-8E85B1154552}"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dirty="0">
                <a:latin typeface="Times New Roman"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dirty="0">
                <a:latin typeface="Times New Roman" charset="0"/>
              </a:endParaRPr>
            </a:p>
          </p:txBody>
        </p:sp>
      </p:grpSp>
    </p:spTree>
  </p:cSld>
  <p:clrMap bg1="lt1" tx1="dk1" bg2="lt2" tx2="dk2" accent1="accent1" accent2="accent2" accent3="accent3" accent4="accent4" accent5="accent5" accent6="accent6" hlink="hlink" folHlink="folHlink"/>
  <p:sldLayoutIdLst>
    <p:sldLayoutId id="2147483818" r:id="rId1"/>
    <p:sldLayoutId id="2147483817" r:id="rId2"/>
    <p:sldLayoutId id="2147483819" r:id="rId3"/>
    <p:sldLayoutId id="2147483816" r:id="rId4"/>
    <p:sldLayoutId id="2147483815" r:id="rId5"/>
    <p:sldLayoutId id="2147483814" r:id="rId6"/>
    <p:sldLayoutId id="2147483813" r:id="rId7"/>
    <p:sldLayoutId id="2147483812" r:id="rId8"/>
    <p:sldLayoutId id="2147483820" r:id="rId9"/>
    <p:sldLayoutId id="2147483811" r:id="rId10"/>
    <p:sldLayoutId id="2147483810" r:id="rId11"/>
    <p:sldLayoutId id="2147483809" r:id="rId12"/>
  </p:sldLayoutIdLst>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F6FC6"/>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F6FC6"/>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9.xml"/><Relationship Id="rId18" Type="http://schemas.openxmlformats.org/officeDocument/2006/relationships/slide" Target="slide63.xml"/><Relationship Id="rId26" Type="http://schemas.openxmlformats.org/officeDocument/2006/relationships/slide" Target="slide67.xml"/><Relationship Id="rId3" Type="http://schemas.openxmlformats.org/officeDocument/2006/relationships/notesSlide" Target="../notesSlides/notesSlide2.xml"/><Relationship Id="rId21" Type="http://schemas.openxmlformats.org/officeDocument/2006/relationships/slide" Target="slide55.xml"/><Relationship Id="rId34" Type="http://schemas.openxmlformats.org/officeDocument/2006/relationships/slide" Target="slide75.xml"/><Relationship Id="rId7" Type="http://schemas.openxmlformats.org/officeDocument/2006/relationships/slide" Target="slide21.xml"/><Relationship Id="rId12" Type="http://schemas.openxmlformats.org/officeDocument/2006/relationships/slide" Target="slide51.xml"/><Relationship Id="rId17" Type="http://schemas.openxmlformats.org/officeDocument/2006/relationships/slide" Target="slide53.xml"/><Relationship Id="rId25" Type="http://schemas.openxmlformats.org/officeDocument/2006/relationships/slide" Target="slide57.xml"/><Relationship Id="rId33" Type="http://schemas.openxmlformats.org/officeDocument/2006/relationships/slide" Target="slide73.xml"/><Relationship Id="rId2" Type="http://schemas.openxmlformats.org/officeDocument/2006/relationships/slideLayout" Target="../slideLayouts/slideLayout12.xml"/><Relationship Id="rId16" Type="http://schemas.openxmlformats.org/officeDocument/2006/relationships/slide" Target="slide41.xml"/><Relationship Id="rId20" Type="http://schemas.openxmlformats.org/officeDocument/2006/relationships/slide" Target="slide43.xml"/><Relationship Id="rId29" Type="http://schemas.openxmlformats.org/officeDocument/2006/relationships/slide" Target="slide59.xml"/><Relationship Id="rId1" Type="http://schemas.openxmlformats.org/officeDocument/2006/relationships/vmlDrawing" Target="../drawings/vmlDrawing1.vml"/><Relationship Id="rId6" Type="http://schemas.openxmlformats.org/officeDocument/2006/relationships/slide" Target="slide19.xml"/><Relationship Id="rId11" Type="http://schemas.openxmlformats.org/officeDocument/2006/relationships/slide" Target="slide29.xml"/><Relationship Id="rId24" Type="http://schemas.openxmlformats.org/officeDocument/2006/relationships/slide" Target="slide45.xml"/><Relationship Id="rId32" Type="http://schemas.openxmlformats.org/officeDocument/2006/relationships/slide" Target="slide71.xml"/><Relationship Id="rId5" Type="http://schemas.openxmlformats.org/officeDocument/2006/relationships/oleObject" Target="../embeddings/Microsoft_Office_Word_97_-_2003_Document1.doc"/><Relationship Id="rId15" Type="http://schemas.openxmlformats.org/officeDocument/2006/relationships/slide" Target="slide31.xml"/><Relationship Id="rId23" Type="http://schemas.openxmlformats.org/officeDocument/2006/relationships/slide" Target="slide35.xml"/><Relationship Id="rId28" Type="http://schemas.openxmlformats.org/officeDocument/2006/relationships/slide" Target="slide47.xml"/><Relationship Id="rId36" Type="http://schemas.openxmlformats.org/officeDocument/2006/relationships/slide" Target="slide79.xml"/><Relationship Id="rId10" Type="http://schemas.openxmlformats.org/officeDocument/2006/relationships/slide" Target="slide27.xml"/><Relationship Id="rId19" Type="http://schemas.openxmlformats.org/officeDocument/2006/relationships/slide" Target="slide33.xml"/><Relationship Id="rId31" Type="http://schemas.openxmlformats.org/officeDocument/2006/relationships/slide" Target="slide81.xml"/><Relationship Id="rId4" Type="http://schemas.openxmlformats.org/officeDocument/2006/relationships/audio" Target="../media/audio2.wav"/><Relationship Id="rId9" Type="http://schemas.openxmlformats.org/officeDocument/2006/relationships/slide" Target="slide25.xml"/><Relationship Id="rId14" Type="http://schemas.openxmlformats.org/officeDocument/2006/relationships/slide" Target="slide61.xml"/><Relationship Id="rId22" Type="http://schemas.openxmlformats.org/officeDocument/2006/relationships/slide" Target="slide65.xml"/><Relationship Id="rId27" Type="http://schemas.openxmlformats.org/officeDocument/2006/relationships/slide" Target="slide37.xml"/><Relationship Id="rId30" Type="http://schemas.openxmlformats.org/officeDocument/2006/relationships/slide" Target="slide69.xml"/><Relationship Id="rId35" Type="http://schemas.openxmlformats.org/officeDocument/2006/relationships/slide" Target="slide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slide" Target="slide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slide" Target="slide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9.jpe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slide" Target="slide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slide" Target="slide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audio" Target="../media/audio4.wav"/><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video" Target="file:///\\fileprint\StateLibrary\AccessServices\Circ\Shared\Stownsend\Projects\Library%20Development\Programs\Generic%20Programming%20Ideas\Jeopardy%20&amp;%20Trivia%20Games\Movie%20Jeopardy%20-%20Final,%20Maybe\Clue%20Trailer.wmv"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rojector.wav">
            <a:hlinkClick r:id="" action="ppaction://media"/>
          </p:cNvPr>
          <p:cNvPicPr>
            <a:picLocks noRot="1" noChangeAspect="1"/>
          </p:cNvPicPr>
          <p:nvPr>
            <a:wavAudioFile r:embed="rId1" name="projector.wav"/>
          </p:nvPr>
        </p:nvPicPr>
        <p:blipFill>
          <a:blip r:embed="rId4" cstate="print"/>
          <a:stretch>
            <a:fillRect/>
          </a:stretch>
        </p:blipFill>
        <p:spPr>
          <a:xfrm>
            <a:off x="4953000" y="3505200"/>
            <a:ext cx="304800" cy="304800"/>
          </a:xfrm>
          <a:prstGeom prst="rect">
            <a:avLst/>
          </a:prstGeom>
        </p:spPr>
      </p:pic>
      <p:pic>
        <p:nvPicPr>
          <p:cNvPr id="16386" name="Picture 1" descr="C:\Documents and Settings\circstaff\Local Settings\Temporary Internet Files\Content.IE5\39VJH2EN\MC900325644[1].wmf"/>
          <p:cNvPicPr>
            <a:picLocks noGrp="1" noChangeAspect="1" noChangeArrowheads="1"/>
          </p:cNvPicPr>
          <p:nvPr>
            <p:ph idx="1"/>
          </p:nvPr>
        </p:nvPicPr>
        <p:blipFill>
          <a:blip r:embed="rId5" cstate="print"/>
          <a:srcRect/>
          <a:stretch>
            <a:fillRect/>
          </a:stretch>
        </p:blipFill>
        <p:spPr>
          <a:xfrm>
            <a:off x="1828800" y="2667000"/>
            <a:ext cx="5253038" cy="3657600"/>
          </a:xfrm>
        </p:spPr>
      </p:pic>
      <p:sp>
        <p:nvSpPr>
          <p:cNvPr id="9" name="Rectangle 8"/>
          <p:cNvSpPr/>
          <p:nvPr/>
        </p:nvSpPr>
        <p:spPr>
          <a:xfrm>
            <a:off x="990600" y="1295400"/>
            <a:ext cx="7162800" cy="1200329"/>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ctr" eaLnBrk="0" hangingPunct="0">
              <a:defRPr/>
            </a:pPr>
            <a:r>
              <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2">
                    <a:lumMod val="60000"/>
                    <a:lumOff val="40000"/>
                  </a:schemeClr>
                </a:solidFill>
                <a:effectLst>
                  <a:outerShdw blurRad="50800" dist="40000" dir="5400000" algn="tl" rotWithShape="0">
                    <a:srgbClr val="000000">
                      <a:shade val="5000"/>
                      <a:satMod val="120000"/>
                      <a:alpha val="33000"/>
                    </a:srgbClr>
                  </a:outerShdw>
                </a:effectLst>
              </a:rPr>
              <a:t>Movie Jeopardy</a:t>
            </a:r>
          </a:p>
        </p:txBody>
      </p:sp>
      <p:pic>
        <p:nvPicPr>
          <p:cNvPr id="16387" name="Picture 3" descr="C:\Documents and Settings\circstaff\Local Settings\Temporary Internet Files\Content.IE5\0GEJ00DT\MC900250766[1].wmf"/>
          <p:cNvPicPr>
            <a:picLocks noChangeAspect="1" noChangeArrowheads="1"/>
          </p:cNvPicPr>
          <p:nvPr/>
        </p:nvPicPr>
        <p:blipFill>
          <a:blip r:embed="rId6" cstate="print"/>
          <a:srcRect/>
          <a:stretch>
            <a:fillRect/>
          </a:stretch>
        </p:blipFill>
        <p:spPr bwMode="auto">
          <a:xfrm>
            <a:off x="7697788" y="5165725"/>
            <a:ext cx="1446212" cy="1692275"/>
          </a:xfrm>
          <a:prstGeom prst="rect">
            <a:avLst/>
          </a:prstGeom>
          <a:noFill/>
          <a:ln w="9525">
            <a:noFill/>
            <a:miter lim="800000"/>
            <a:headEnd/>
            <a:tailEnd/>
          </a:ln>
        </p:spPr>
      </p:pic>
      <p:pic>
        <p:nvPicPr>
          <p:cNvPr id="16388" name="Picture 4" descr="C:\Documents and Settings\circstaff\Local Settings\Temporary Internet Files\Content.IE5\M510QMZA\MC900141129[1].wmf"/>
          <p:cNvPicPr>
            <a:picLocks noChangeAspect="1" noChangeArrowheads="1"/>
          </p:cNvPicPr>
          <p:nvPr/>
        </p:nvPicPr>
        <p:blipFill>
          <a:blip r:embed="rId7" cstate="print"/>
          <a:srcRect/>
          <a:stretch>
            <a:fillRect/>
          </a:stretch>
        </p:blipFill>
        <p:spPr bwMode="auto">
          <a:xfrm>
            <a:off x="0" y="5181600"/>
            <a:ext cx="1452563" cy="1581150"/>
          </a:xfrm>
          <a:prstGeom prst="rect">
            <a:avLst/>
          </a:prstGeom>
          <a:noFill/>
          <a:ln w="9525">
            <a:noFill/>
            <a:miter lim="800000"/>
            <a:headEnd/>
            <a:tailEnd/>
          </a:ln>
        </p:spPr>
      </p:pic>
      <p:pic>
        <p:nvPicPr>
          <p:cNvPr id="16389" name="Picture 5" descr="C:\Documents and Settings\circstaff\Local Settings\Temporary Internet Files\Content.IE5\M510QMZA\MC900141129[1].wmf"/>
          <p:cNvPicPr>
            <a:picLocks noChangeAspect="1" noChangeArrowheads="1"/>
          </p:cNvPicPr>
          <p:nvPr/>
        </p:nvPicPr>
        <p:blipFill>
          <a:blip r:embed="rId7" cstate="print"/>
          <a:srcRect/>
          <a:stretch>
            <a:fillRect/>
          </a:stretch>
        </p:blipFill>
        <p:spPr bwMode="auto">
          <a:xfrm>
            <a:off x="7696200" y="0"/>
            <a:ext cx="1447800" cy="1576388"/>
          </a:xfrm>
          <a:prstGeom prst="rect">
            <a:avLst/>
          </a:prstGeom>
          <a:noFill/>
          <a:ln w="9525">
            <a:noFill/>
            <a:miter lim="800000"/>
            <a:headEnd/>
            <a:tailEnd/>
          </a:ln>
        </p:spPr>
      </p:pic>
      <p:pic>
        <p:nvPicPr>
          <p:cNvPr id="16390" name="Picture 2" descr="C:\Documents and Settings\circstaff\Local Settings\Temporary Internet Files\Content.IE5\0GEJ00DT\MC900250766[1].wmf"/>
          <p:cNvPicPr>
            <a:picLocks noChangeAspect="1" noChangeArrowheads="1"/>
          </p:cNvPicPr>
          <p:nvPr/>
        </p:nvPicPr>
        <p:blipFill>
          <a:blip r:embed="rId6" cstate="print"/>
          <a:srcRect/>
          <a:stretch>
            <a:fillRect/>
          </a:stretch>
        </p:blipFill>
        <p:spPr bwMode="auto">
          <a:xfrm>
            <a:off x="0" y="0"/>
            <a:ext cx="1447800" cy="1693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685800"/>
            <a:ext cx="9144000" cy="2285999"/>
          </a:xfrm>
        </p:spPr>
        <p:txBody>
          <a:bodyPr/>
          <a:lstStyle/>
          <a:p>
            <a:pPr marL="742950" indent="-742950" algn="ctr">
              <a:buNone/>
            </a:pPr>
            <a:r>
              <a:rPr lang="en-US" sz="4000" b="1" dirty="0" smtClean="0">
                <a:latin typeface="Times New Roman" pitchFamily="18" charset="0"/>
                <a:cs typeface="Times New Roman" pitchFamily="18" charset="0"/>
              </a:rPr>
              <a:t>8. When best friends Bill S. Preston and Ted “Theodore” Logan are in danger of being separated and having their band broken up because they're failing history, a time traveler from the future gives them a telephone booth so they can travel through time and ace their history report in this 1989 film that launched Keanu Reeves’ career.</a:t>
            </a: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Bill &amp; Ted’s Excellent Adventure</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3036890" y="1702429"/>
            <a:ext cx="3097267" cy="471532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3962399"/>
          </a:xfrm>
        </p:spPr>
        <p:txBody>
          <a:bodyPr/>
          <a:lstStyle/>
          <a:p>
            <a:pPr algn="ctr">
              <a:buNone/>
            </a:pPr>
            <a:r>
              <a:rPr lang="en-US" sz="4000" b="1" dirty="0" smtClean="0"/>
              <a:t>9. A sarcastic humanoid duck is pulled from his </a:t>
            </a:r>
            <a:r>
              <a:rPr lang="en-US" sz="4000" b="1" dirty="0" err="1" smtClean="0"/>
              <a:t>homeworld</a:t>
            </a:r>
            <a:r>
              <a:rPr lang="en-US" sz="4000" b="1" dirty="0" smtClean="0"/>
              <a:t> to Earth where he must stop an alien invader in this 1986 comic book-based box-office flop that has since gained cult status.</a:t>
            </a:r>
          </a:p>
          <a:p>
            <a:pPr lvl="0" algn="ctr">
              <a:buNone/>
            </a:pPr>
            <a:endParaRPr lang="en-US" sz="4000" b="1" dirty="0" smtClean="0"/>
          </a:p>
          <a:p>
            <a:pPr marL="742950" indent="-742950" algn="ctr">
              <a:buNone/>
            </a:pPr>
            <a:endParaRPr lang="en-US" sz="3600" b="1" dirty="0" smtClean="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Howard the Duck</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2945925" y="1588395"/>
            <a:ext cx="3279197" cy="494339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pPr>
            <a:r>
              <a:rPr lang="en-US" sz="4000" b="1" dirty="0" smtClean="0">
                <a:latin typeface="Times New Roman" pitchFamily="18" charset="0"/>
                <a:cs typeface="Times New Roman" pitchFamily="18" charset="0"/>
              </a:rPr>
              <a:t>10. “Drape” (or Greaser) Wade Walker, also known as the “tearful” title character for his ability to shed a single tear, falls head over heels for “square” Allison Vernon-Williams  in this 1990 musical comedy by John Waters that starred Johnny Depp.</a:t>
            </a:r>
            <a:endParaRPr lang="en-US" sz="40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Cry-Baby</a:t>
            </a:r>
            <a:endParaRPr lang="en-US" sz="4000" b="1" i="1" dirty="0"/>
          </a:p>
        </p:txBody>
      </p:sp>
      <p:pic>
        <p:nvPicPr>
          <p:cNvPr id="6" name="Picture 5" descr="Armageddon Poster.jpg"/>
          <p:cNvPicPr>
            <a:picLocks noChangeAspect="1"/>
          </p:cNvPicPr>
          <p:nvPr/>
        </p:nvPicPr>
        <p:blipFill>
          <a:blip r:embed="rId2" cstate="print"/>
          <a:srcRect/>
          <a:stretch>
            <a:fillRect/>
          </a:stretch>
        </p:blipFill>
        <p:spPr bwMode="auto">
          <a:xfrm>
            <a:off x="2895600" y="1524000"/>
            <a:ext cx="3429000" cy="5068888"/>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pPr>
            <a:r>
              <a:rPr lang="en-US" sz="3800" b="1" dirty="0" smtClean="0">
                <a:latin typeface="Times New Roman" pitchFamily="18" charset="0"/>
                <a:cs typeface="Times New Roman" pitchFamily="18" charset="0"/>
              </a:rPr>
              <a:t>11. While being chased by the school bully, Bastian escapes into a book shop where the old </a:t>
            </a:r>
            <a:r>
              <a:rPr lang="en-US" sz="3800" b="1" dirty="0" err="1" smtClean="0">
                <a:latin typeface="Times New Roman" pitchFamily="18" charset="0"/>
                <a:cs typeface="Times New Roman" pitchFamily="18" charset="0"/>
              </a:rPr>
              <a:t>proprieter</a:t>
            </a:r>
            <a:r>
              <a:rPr lang="en-US" sz="3800" b="1" dirty="0" smtClean="0">
                <a:latin typeface="Times New Roman" pitchFamily="18" charset="0"/>
                <a:cs typeface="Times New Roman" pitchFamily="18" charset="0"/>
              </a:rPr>
              <a:t> reveals an ancient storybook to him, which he says can be dangerous. Shortly after, Bastian “borrows” the book and begins to read it in the school attic where he is drawn into the mythical land of Fantasia, in this 1984 fantasy film based on the German novel </a:t>
            </a:r>
            <a:r>
              <a:rPr lang="en-US" sz="3800" b="1" i="1" dirty="0" smtClean="0">
                <a:latin typeface="Times New Roman" pitchFamily="18" charset="0"/>
                <a:cs typeface="Times New Roman" pitchFamily="18" charset="0"/>
              </a:rPr>
              <a:t>Die </a:t>
            </a:r>
            <a:r>
              <a:rPr lang="en-US" sz="3800" b="1" i="1" dirty="0" err="1" smtClean="0">
                <a:latin typeface="Times New Roman" pitchFamily="18" charset="0"/>
                <a:cs typeface="Times New Roman" pitchFamily="18" charset="0"/>
              </a:rPr>
              <a:t>Unendliche</a:t>
            </a:r>
            <a:r>
              <a:rPr lang="en-US" sz="3800" b="1" i="1" dirty="0" smtClean="0">
                <a:latin typeface="Times New Roman" pitchFamily="18" charset="0"/>
                <a:cs typeface="Times New Roman" pitchFamily="18" charset="0"/>
              </a:rPr>
              <a:t> Geschichte</a:t>
            </a:r>
            <a:r>
              <a:rPr lang="en-US" sz="3800" b="1" dirty="0" smtClean="0">
                <a:latin typeface="Times New Roman" pitchFamily="18" charset="0"/>
                <a:cs typeface="Times New Roman" pitchFamily="18" charset="0"/>
              </a:rPr>
              <a:t>.</a:t>
            </a:r>
            <a:r>
              <a:rPr lang="en-US" sz="3800" b="1" i="1" dirty="0" smtClean="0">
                <a:latin typeface="Times New Roman" pitchFamily="18" charset="0"/>
                <a:cs typeface="Times New Roman" pitchFamily="18" charset="0"/>
              </a:rPr>
              <a:t> </a:t>
            </a:r>
            <a:endParaRPr lang="en-US" sz="38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The </a:t>
            </a:r>
            <a:r>
              <a:rPr lang="en-US" sz="4000" b="1" i="1" dirty="0" err="1" smtClean="0"/>
              <a:t>Neverending</a:t>
            </a:r>
            <a:r>
              <a:rPr lang="en-US" sz="4000" b="1" i="1" dirty="0" smtClean="0"/>
              <a:t> Story</a:t>
            </a:r>
            <a:endParaRPr lang="en-US" sz="4000" b="1" i="1" dirty="0"/>
          </a:p>
        </p:txBody>
      </p:sp>
      <p:pic>
        <p:nvPicPr>
          <p:cNvPr id="6" name="Picture 5" descr="Armageddon Poster.jpg"/>
          <p:cNvPicPr>
            <a:picLocks noChangeAspect="1"/>
          </p:cNvPicPr>
          <p:nvPr/>
        </p:nvPicPr>
        <p:blipFill>
          <a:blip r:embed="rId2" cstate="print"/>
          <a:stretch>
            <a:fillRect/>
          </a:stretch>
        </p:blipFill>
        <p:spPr bwMode="auto">
          <a:xfrm>
            <a:off x="2955158" y="1524000"/>
            <a:ext cx="3309883" cy="5068888"/>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pPr>
            <a:r>
              <a:rPr lang="en-US" sz="4000" b="1" dirty="0" smtClean="0">
                <a:latin typeface="Times New Roman" pitchFamily="18" charset="0"/>
                <a:cs typeface="Times New Roman" pitchFamily="18" charset="0"/>
              </a:rPr>
              <a:t>12. This film series, based on the C.S. Lewis book series of the same name, is about the adventures of children in the title world, led by a talking lion, who is true king of the land.  It was originally made into BBC TV serial that ran from 1988-1990.</a:t>
            </a:r>
            <a:endParaRPr lang="en-US" sz="38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The Chronicles of Narnia</a:t>
            </a:r>
            <a:endParaRPr lang="en-US" sz="4000" b="1" i="1" dirty="0"/>
          </a:p>
        </p:txBody>
      </p:sp>
      <p:pic>
        <p:nvPicPr>
          <p:cNvPr id="6" name="Picture 5" descr="Armageddon Poster.jpg"/>
          <p:cNvPicPr>
            <a:picLocks noChangeAspect="1"/>
          </p:cNvPicPr>
          <p:nvPr/>
        </p:nvPicPr>
        <p:blipFill>
          <a:blip r:embed="rId2" cstate="print"/>
          <a:stretch>
            <a:fillRect/>
          </a:stretch>
        </p:blipFill>
        <p:spPr bwMode="auto">
          <a:xfrm>
            <a:off x="990600" y="1524000"/>
            <a:ext cx="3309883" cy="4910859"/>
          </a:xfrm>
          <a:prstGeom prst="rect">
            <a:avLst/>
          </a:prstGeom>
          <a:noFill/>
          <a:ln w="9525">
            <a:noFill/>
            <a:miter lim="800000"/>
            <a:headEnd/>
            <a:tailEnd/>
          </a:ln>
        </p:spPr>
      </p:pic>
      <p:pic>
        <p:nvPicPr>
          <p:cNvPr id="7" name="Picture 6" descr="Armageddon Poster.jpg"/>
          <p:cNvPicPr>
            <a:picLocks noChangeAspect="1"/>
          </p:cNvPicPr>
          <p:nvPr/>
        </p:nvPicPr>
        <p:blipFill>
          <a:blip r:embed="rId3" cstate="print"/>
          <a:stretch>
            <a:fillRect/>
          </a:stretch>
        </p:blipFill>
        <p:spPr bwMode="auto">
          <a:xfrm>
            <a:off x="4876800" y="1619103"/>
            <a:ext cx="3309883" cy="4720652"/>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pPr>
            <a:r>
              <a:rPr lang="en-US" sz="4000" b="1" dirty="0" smtClean="0">
                <a:latin typeface="Times New Roman" pitchFamily="18" charset="0"/>
                <a:cs typeface="Times New Roman" pitchFamily="18" charset="0"/>
              </a:rPr>
              <a:t>13. </a:t>
            </a:r>
            <a:r>
              <a:rPr lang="en-US" sz="4000" b="1" dirty="0" smtClean="0"/>
              <a:t>This 2005 film starring Johnny Depp as the world’s most unusual candy maker, which was a remake of the 1971 film with a slightly different name and starred Gene Wilder in the same role, is based on the children’s book by </a:t>
            </a:r>
            <a:r>
              <a:rPr lang="en-US" sz="4000" b="1" dirty="0" err="1" smtClean="0"/>
              <a:t>Roald</a:t>
            </a:r>
            <a:r>
              <a:rPr lang="en-US" sz="4000" b="1" dirty="0" smtClean="0"/>
              <a:t> Dahl. </a:t>
            </a:r>
            <a:endParaRPr lang="en-US" sz="40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Charlie and the Chocolate Factory</a:t>
            </a:r>
            <a:endParaRPr lang="en-US" sz="4000" b="1" i="1" dirty="0"/>
          </a:p>
        </p:txBody>
      </p:sp>
      <p:pic>
        <p:nvPicPr>
          <p:cNvPr id="7" name="Picture 4" descr="furt-wedding.jpg"/>
          <p:cNvPicPr>
            <a:picLocks noChangeAspect="1"/>
          </p:cNvPicPr>
          <p:nvPr/>
        </p:nvPicPr>
        <p:blipFill>
          <a:blip r:embed="rId2" cstate="print"/>
          <a:srcRect/>
          <a:stretch>
            <a:fillRect/>
          </a:stretch>
        </p:blipFill>
        <p:spPr bwMode="auto">
          <a:xfrm>
            <a:off x="1143000" y="1828800"/>
            <a:ext cx="3183083" cy="4681538"/>
          </a:xfrm>
          <a:prstGeom prst="rect">
            <a:avLst/>
          </a:prstGeom>
          <a:noFill/>
          <a:ln w="9525">
            <a:noFill/>
            <a:miter lim="800000"/>
            <a:headEnd/>
            <a:tailEnd/>
          </a:ln>
        </p:spPr>
      </p:pic>
      <p:pic>
        <p:nvPicPr>
          <p:cNvPr id="8" name="Picture 5" descr="Willy Wonka &amp; the Chocolate Factory Poster.jpg"/>
          <p:cNvPicPr>
            <a:picLocks noChangeAspect="1"/>
          </p:cNvPicPr>
          <p:nvPr/>
        </p:nvPicPr>
        <p:blipFill>
          <a:blip r:embed="rId3" cstate="print"/>
          <a:srcRect/>
          <a:stretch>
            <a:fillRect/>
          </a:stretch>
        </p:blipFill>
        <p:spPr bwMode="auto">
          <a:xfrm>
            <a:off x="5105400" y="1828800"/>
            <a:ext cx="3118096" cy="4684713"/>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defRPr/>
            </a:pPr>
            <a:r>
              <a:rPr lang="en-US" sz="4000" b="1" dirty="0" smtClean="0">
                <a:latin typeface="Times New Roman" charset="0"/>
              </a:rPr>
              <a:t>14. Good morning, Baltimore! This 2007 musical about a perky ‘60s teen during the time of integration is based on the Broadway play of the same name, which in turn was based on the 1988 John Waters film of the same name.</a:t>
            </a:r>
            <a:endParaRPr lang="en-US" sz="4000" b="1" dirty="0">
              <a:effectLst>
                <a:outerShdw blurRad="38100" dist="38100" dir="2700000" algn="tl">
                  <a:srgbClr val="000000">
                    <a:alpha val="43137"/>
                  </a:srgbClr>
                </a:outerShdw>
              </a:effectLst>
              <a:latin typeface="Times New Roman"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Hairspray</a:t>
            </a:r>
            <a:endParaRPr lang="en-US" sz="4000" b="1" i="1" dirty="0"/>
          </a:p>
        </p:txBody>
      </p:sp>
      <p:pic>
        <p:nvPicPr>
          <p:cNvPr id="9" name="Picture 5" descr="Hairspray 2008 Movie Poster.jpg"/>
          <p:cNvPicPr>
            <a:picLocks noChangeAspect="1"/>
          </p:cNvPicPr>
          <p:nvPr/>
        </p:nvPicPr>
        <p:blipFill>
          <a:blip r:embed="rId2" cstate="print"/>
          <a:srcRect/>
          <a:stretch>
            <a:fillRect/>
          </a:stretch>
        </p:blipFill>
        <p:spPr bwMode="auto">
          <a:xfrm>
            <a:off x="1219200" y="1600200"/>
            <a:ext cx="3276600" cy="5029200"/>
          </a:xfrm>
          <a:prstGeom prst="rect">
            <a:avLst/>
          </a:prstGeom>
          <a:noFill/>
          <a:ln w="9525">
            <a:noFill/>
            <a:miter lim="800000"/>
            <a:headEnd/>
            <a:tailEnd/>
          </a:ln>
        </p:spPr>
      </p:pic>
      <p:pic>
        <p:nvPicPr>
          <p:cNvPr id="10" name="Picture 4" descr="leah-michele-the-only-exception-glee-16013884-624-352.jpg"/>
          <p:cNvPicPr>
            <a:picLocks noChangeAspect="1"/>
          </p:cNvPicPr>
          <p:nvPr/>
        </p:nvPicPr>
        <p:blipFill>
          <a:blip r:embed="rId3" cstate="print"/>
          <a:srcRect/>
          <a:stretch>
            <a:fillRect/>
          </a:stretch>
        </p:blipFill>
        <p:spPr bwMode="auto">
          <a:xfrm>
            <a:off x="5181600" y="1600200"/>
            <a:ext cx="3186113" cy="4986338"/>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895599"/>
          </a:xfrm>
        </p:spPr>
        <p:txBody>
          <a:bodyPr/>
          <a:lstStyle/>
          <a:p>
            <a:pPr algn="ctr">
              <a:buNone/>
              <a:defRPr/>
            </a:pPr>
            <a:r>
              <a:rPr lang="en-US" sz="4000" b="1" dirty="0" smtClean="0">
                <a:latin typeface="Times New Roman" charset="0"/>
              </a:rPr>
              <a:t>15. This 1986 musical about a nerdish florist who grows a plant with a particular taste for humans was a remake of the 1960 film of the same name.</a:t>
            </a:r>
            <a:endParaRPr lang="en-US" sz="4000" b="1" dirty="0">
              <a:effectLst>
                <a:outerShdw blurRad="38100" dist="38100" dir="2700000" algn="tl">
                  <a:srgbClr val="000000">
                    <a:alpha val="43137"/>
                  </a:srgbClr>
                </a:outerShdw>
              </a:effectLst>
              <a:latin typeface="Times New Roman"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Little Shop of Horrors</a:t>
            </a:r>
            <a:endParaRPr lang="en-US" sz="4000" b="1" i="1" dirty="0"/>
          </a:p>
        </p:txBody>
      </p:sp>
      <p:pic>
        <p:nvPicPr>
          <p:cNvPr id="9" name="Picture 4" descr="grinch_sue.png"/>
          <p:cNvPicPr>
            <a:picLocks noChangeAspect="1"/>
          </p:cNvPicPr>
          <p:nvPr/>
        </p:nvPicPr>
        <p:blipFill>
          <a:blip r:embed="rId2" cstate="print"/>
          <a:srcRect/>
          <a:stretch>
            <a:fillRect/>
          </a:stretch>
        </p:blipFill>
        <p:spPr bwMode="auto">
          <a:xfrm>
            <a:off x="1295400" y="1690688"/>
            <a:ext cx="3225800" cy="4924425"/>
          </a:xfrm>
          <a:prstGeom prst="rect">
            <a:avLst/>
          </a:prstGeom>
          <a:noFill/>
          <a:ln w="9525">
            <a:noFill/>
            <a:miter lim="800000"/>
            <a:headEnd/>
            <a:tailEnd/>
          </a:ln>
        </p:spPr>
      </p:pic>
      <p:pic>
        <p:nvPicPr>
          <p:cNvPr id="10" name="Picture 5" descr="Little Shop of Horrors 1960 Poster.jpg"/>
          <p:cNvPicPr>
            <a:picLocks noChangeAspect="1"/>
          </p:cNvPicPr>
          <p:nvPr/>
        </p:nvPicPr>
        <p:blipFill>
          <a:blip r:embed="rId3" cstate="print"/>
          <a:srcRect/>
          <a:stretch>
            <a:fillRect/>
          </a:stretch>
        </p:blipFill>
        <p:spPr bwMode="auto">
          <a:xfrm>
            <a:off x="5257800" y="1676400"/>
            <a:ext cx="3124200" cy="4970463"/>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ph type="tbl" idx="1"/>
          </p:nvPr>
        </p:nvGraphicFramePr>
        <p:xfrm>
          <a:off x="161925" y="1457325"/>
          <a:ext cx="8680450" cy="4754563"/>
        </p:xfrm>
        <a:graphic>
          <a:graphicData uri="http://schemas.openxmlformats.org/presentationml/2006/ole">
            <p:oleObj spid="_x0000_s18434" name="Document" r:id="rId5" imgW="9210099" imgH="5045598" progId="Word.Document.8">
              <p:embed/>
            </p:oleObj>
          </a:graphicData>
        </a:graphic>
      </p:graphicFrame>
      <p:sp>
        <p:nvSpPr>
          <p:cNvPr id="2054" name="Text Box 6"/>
          <p:cNvSpPr txBox="1">
            <a:spLocks noChangeArrowheads="1"/>
          </p:cNvSpPr>
          <p:nvPr/>
        </p:nvSpPr>
        <p:spPr bwMode="auto">
          <a:xfrm>
            <a:off x="1524000" y="1447800"/>
            <a:ext cx="1524000" cy="461963"/>
          </a:xfrm>
          <a:prstGeom prst="rect">
            <a:avLst/>
          </a:prstGeom>
          <a:noFill/>
          <a:ln w="9525">
            <a:noFill/>
            <a:miter lim="800000"/>
            <a:headEnd/>
            <a:tailEnd/>
          </a:ln>
        </p:spPr>
        <p:txBody>
          <a:bodyPr>
            <a:spAutoFit/>
          </a:bodyPr>
          <a:lstStyle/>
          <a:p>
            <a:pPr algn="ctr" eaLnBrk="0" hangingPunct="0"/>
            <a:r>
              <a:rPr lang="en-US" b="1" dirty="0">
                <a:solidFill>
                  <a:schemeClr val="bg1"/>
                </a:solidFill>
              </a:rPr>
              <a:t>2000’s</a:t>
            </a:r>
          </a:p>
        </p:txBody>
      </p:sp>
      <p:sp>
        <p:nvSpPr>
          <p:cNvPr id="2053" name="Text Box 5"/>
          <p:cNvSpPr txBox="1">
            <a:spLocks noChangeArrowheads="1"/>
          </p:cNvSpPr>
          <p:nvPr/>
        </p:nvSpPr>
        <p:spPr bwMode="auto">
          <a:xfrm>
            <a:off x="228600" y="1447800"/>
            <a:ext cx="1219200" cy="457200"/>
          </a:xfrm>
          <a:prstGeom prst="rect">
            <a:avLst/>
          </a:prstGeom>
          <a:noFill/>
          <a:ln w="12700">
            <a:noFill/>
            <a:miter lim="800000"/>
            <a:headEnd/>
            <a:tailEnd/>
          </a:ln>
        </p:spPr>
        <p:txBody>
          <a:bodyPr>
            <a:spAutoFit/>
          </a:bodyPr>
          <a:lstStyle/>
          <a:p>
            <a:pPr algn="ctr" eaLnBrk="0" hangingPunct="0"/>
            <a:r>
              <a:rPr lang="en-US" b="1" dirty="0">
                <a:solidFill>
                  <a:schemeClr val="bg1"/>
                </a:solidFill>
              </a:rPr>
              <a:t>90’s</a:t>
            </a:r>
          </a:p>
        </p:txBody>
      </p:sp>
      <p:sp>
        <p:nvSpPr>
          <p:cNvPr id="18437" name="Text Box 9"/>
          <p:cNvSpPr txBox="1">
            <a:spLocks noChangeArrowheads="1"/>
          </p:cNvSpPr>
          <p:nvPr/>
        </p:nvSpPr>
        <p:spPr bwMode="auto">
          <a:xfrm>
            <a:off x="533400" y="2286000"/>
            <a:ext cx="646113" cy="461963"/>
          </a:xfrm>
          <a:prstGeom prst="rect">
            <a:avLst/>
          </a:prstGeom>
          <a:noFill/>
          <a:ln w="9525">
            <a:noFill/>
            <a:miter lim="800000"/>
            <a:headEnd/>
            <a:tailEnd/>
          </a:ln>
        </p:spPr>
        <p:txBody>
          <a:bodyPr wrap="none">
            <a:spAutoFit/>
          </a:bodyPr>
          <a:lstStyle/>
          <a:p>
            <a:pPr eaLnBrk="0" hangingPunct="0"/>
            <a:r>
              <a:rPr lang="en-US" dirty="0">
                <a:solidFill>
                  <a:srgbClr val="002060"/>
                </a:solidFill>
                <a:hlinkClick r:id="rId6" action="ppaction://hlinksldjump"/>
              </a:rPr>
              <a:t>100</a:t>
            </a:r>
            <a:endParaRPr lang="en-US" dirty="0">
              <a:solidFill>
                <a:srgbClr val="002060"/>
              </a:solidFill>
            </a:endParaRPr>
          </a:p>
        </p:txBody>
      </p:sp>
      <p:sp>
        <p:nvSpPr>
          <p:cNvPr id="18438" name="Text Box 11"/>
          <p:cNvSpPr txBox="1">
            <a:spLocks noChangeArrowheads="1"/>
          </p:cNvSpPr>
          <p:nvPr/>
        </p:nvSpPr>
        <p:spPr bwMode="auto">
          <a:xfrm>
            <a:off x="533400" y="3048000"/>
            <a:ext cx="646113" cy="461963"/>
          </a:xfrm>
          <a:prstGeom prst="rect">
            <a:avLst/>
          </a:prstGeom>
          <a:noFill/>
          <a:ln w="9525">
            <a:noFill/>
            <a:miter lim="800000"/>
            <a:headEnd/>
            <a:tailEnd/>
          </a:ln>
        </p:spPr>
        <p:txBody>
          <a:bodyPr wrap="none">
            <a:spAutoFit/>
          </a:bodyPr>
          <a:lstStyle/>
          <a:p>
            <a:pPr eaLnBrk="0" hangingPunct="0"/>
            <a:r>
              <a:rPr lang="en-US" dirty="0">
                <a:hlinkClick r:id="rId7" action="ppaction://hlinksldjump"/>
              </a:rPr>
              <a:t>200</a:t>
            </a:r>
            <a:endParaRPr lang="en-US" dirty="0"/>
          </a:p>
        </p:txBody>
      </p:sp>
      <p:sp>
        <p:nvSpPr>
          <p:cNvPr id="18439" name="Text Box 12"/>
          <p:cNvSpPr txBox="1">
            <a:spLocks noChangeArrowheads="1"/>
          </p:cNvSpPr>
          <p:nvPr/>
        </p:nvSpPr>
        <p:spPr bwMode="auto">
          <a:xfrm>
            <a:off x="533400" y="3733800"/>
            <a:ext cx="646113" cy="461963"/>
          </a:xfrm>
          <a:prstGeom prst="rect">
            <a:avLst/>
          </a:prstGeom>
          <a:noFill/>
          <a:ln w="9525">
            <a:noFill/>
            <a:miter lim="800000"/>
            <a:headEnd/>
            <a:tailEnd/>
          </a:ln>
        </p:spPr>
        <p:txBody>
          <a:bodyPr wrap="none">
            <a:spAutoFit/>
          </a:bodyPr>
          <a:lstStyle/>
          <a:p>
            <a:pPr eaLnBrk="0" hangingPunct="0"/>
            <a:r>
              <a:rPr lang="en-US" dirty="0">
                <a:hlinkClick r:id="rId8" action="ppaction://hlinksldjump"/>
              </a:rPr>
              <a:t>300</a:t>
            </a:r>
            <a:endParaRPr lang="en-US" dirty="0"/>
          </a:p>
        </p:txBody>
      </p:sp>
      <p:sp>
        <p:nvSpPr>
          <p:cNvPr id="18440" name="Text Box 13"/>
          <p:cNvSpPr txBox="1">
            <a:spLocks noChangeArrowheads="1"/>
          </p:cNvSpPr>
          <p:nvPr/>
        </p:nvSpPr>
        <p:spPr bwMode="auto">
          <a:xfrm>
            <a:off x="533400" y="4419600"/>
            <a:ext cx="646113" cy="461963"/>
          </a:xfrm>
          <a:prstGeom prst="rect">
            <a:avLst/>
          </a:prstGeom>
          <a:noFill/>
          <a:ln w="9525">
            <a:noFill/>
            <a:miter lim="800000"/>
            <a:headEnd/>
            <a:tailEnd/>
          </a:ln>
        </p:spPr>
        <p:txBody>
          <a:bodyPr wrap="none">
            <a:spAutoFit/>
          </a:bodyPr>
          <a:lstStyle/>
          <a:p>
            <a:pPr eaLnBrk="0" hangingPunct="0"/>
            <a:r>
              <a:rPr lang="en-US" dirty="0">
                <a:hlinkClick r:id="rId9" action="ppaction://hlinksldjump"/>
              </a:rPr>
              <a:t>400</a:t>
            </a:r>
            <a:endParaRPr lang="en-US" dirty="0"/>
          </a:p>
        </p:txBody>
      </p:sp>
      <p:sp>
        <p:nvSpPr>
          <p:cNvPr id="18441" name="Text Box 14"/>
          <p:cNvSpPr txBox="1">
            <a:spLocks noChangeArrowheads="1"/>
          </p:cNvSpPr>
          <p:nvPr/>
        </p:nvSpPr>
        <p:spPr bwMode="auto">
          <a:xfrm>
            <a:off x="533400" y="5181600"/>
            <a:ext cx="646113" cy="461963"/>
          </a:xfrm>
          <a:prstGeom prst="rect">
            <a:avLst/>
          </a:prstGeom>
          <a:noFill/>
          <a:ln w="9525">
            <a:noFill/>
            <a:miter lim="800000"/>
            <a:headEnd/>
            <a:tailEnd/>
          </a:ln>
        </p:spPr>
        <p:txBody>
          <a:bodyPr wrap="none">
            <a:spAutoFit/>
          </a:bodyPr>
          <a:lstStyle/>
          <a:p>
            <a:pPr eaLnBrk="0" hangingPunct="0"/>
            <a:r>
              <a:rPr lang="en-US" dirty="0">
                <a:hlinkClick r:id="rId10" action="ppaction://hlinksldjump"/>
              </a:rPr>
              <a:t>500</a:t>
            </a:r>
            <a:endParaRPr lang="en-US" dirty="0"/>
          </a:p>
        </p:txBody>
      </p:sp>
      <p:sp>
        <p:nvSpPr>
          <p:cNvPr id="18442" name="Rectangle 15"/>
          <p:cNvSpPr>
            <a:spLocks noChangeArrowheads="1"/>
          </p:cNvSpPr>
          <p:nvPr/>
        </p:nvSpPr>
        <p:spPr bwMode="auto">
          <a:xfrm>
            <a:off x="1981200" y="2286000"/>
            <a:ext cx="646113" cy="461963"/>
          </a:xfrm>
          <a:prstGeom prst="rect">
            <a:avLst/>
          </a:prstGeom>
          <a:noFill/>
          <a:ln w="9525">
            <a:noFill/>
            <a:miter lim="800000"/>
            <a:headEnd/>
            <a:tailEnd/>
          </a:ln>
        </p:spPr>
        <p:txBody>
          <a:bodyPr wrap="none">
            <a:spAutoFit/>
          </a:bodyPr>
          <a:lstStyle/>
          <a:p>
            <a:pPr eaLnBrk="0" hangingPunct="0"/>
            <a:r>
              <a:rPr lang="en-US" dirty="0">
                <a:solidFill>
                  <a:schemeClr val="accent2"/>
                </a:solidFill>
                <a:hlinkClick r:id="rId11" action="ppaction://hlinksldjump"/>
              </a:rPr>
              <a:t>100</a:t>
            </a:r>
            <a:endParaRPr lang="en-US" dirty="0">
              <a:solidFill>
                <a:schemeClr val="accent2"/>
              </a:solidFill>
            </a:endParaRPr>
          </a:p>
        </p:txBody>
      </p:sp>
      <p:sp>
        <p:nvSpPr>
          <p:cNvPr id="18443" name="Rectangle 16"/>
          <p:cNvSpPr>
            <a:spLocks noChangeArrowheads="1"/>
          </p:cNvSpPr>
          <p:nvPr/>
        </p:nvSpPr>
        <p:spPr bwMode="auto">
          <a:xfrm>
            <a:off x="4724400" y="2286000"/>
            <a:ext cx="646113" cy="461963"/>
          </a:xfrm>
          <a:prstGeom prst="rect">
            <a:avLst/>
          </a:prstGeom>
          <a:noFill/>
          <a:ln w="9525">
            <a:noFill/>
            <a:miter lim="800000"/>
            <a:headEnd/>
            <a:tailEnd/>
          </a:ln>
        </p:spPr>
        <p:txBody>
          <a:bodyPr wrap="none">
            <a:spAutoFit/>
          </a:bodyPr>
          <a:lstStyle/>
          <a:p>
            <a:pPr eaLnBrk="0" hangingPunct="0"/>
            <a:r>
              <a:rPr lang="en-US" dirty="0">
                <a:hlinkClick r:id="rId12" action="ppaction://hlinksldjump"/>
              </a:rPr>
              <a:t>100</a:t>
            </a:r>
            <a:endParaRPr lang="en-US" dirty="0"/>
          </a:p>
        </p:txBody>
      </p:sp>
      <p:sp>
        <p:nvSpPr>
          <p:cNvPr id="18444" name="Rectangle 17"/>
          <p:cNvSpPr>
            <a:spLocks noChangeArrowheads="1"/>
          </p:cNvSpPr>
          <p:nvPr/>
        </p:nvSpPr>
        <p:spPr bwMode="auto">
          <a:xfrm>
            <a:off x="3352800" y="2286000"/>
            <a:ext cx="646113" cy="461963"/>
          </a:xfrm>
          <a:prstGeom prst="rect">
            <a:avLst/>
          </a:prstGeom>
          <a:noFill/>
          <a:ln w="9525">
            <a:noFill/>
            <a:miter lim="800000"/>
            <a:headEnd/>
            <a:tailEnd/>
          </a:ln>
        </p:spPr>
        <p:txBody>
          <a:bodyPr wrap="none">
            <a:spAutoFit/>
          </a:bodyPr>
          <a:lstStyle/>
          <a:p>
            <a:pPr eaLnBrk="0" hangingPunct="0"/>
            <a:r>
              <a:rPr lang="en-US" dirty="0">
                <a:hlinkClick r:id="rId13" action="ppaction://hlinksldjump"/>
              </a:rPr>
              <a:t>100</a:t>
            </a:r>
            <a:endParaRPr lang="en-US" dirty="0"/>
          </a:p>
        </p:txBody>
      </p:sp>
      <p:sp>
        <p:nvSpPr>
          <p:cNvPr id="18445" name="Rectangle 18"/>
          <p:cNvSpPr>
            <a:spLocks noChangeArrowheads="1"/>
          </p:cNvSpPr>
          <p:nvPr/>
        </p:nvSpPr>
        <p:spPr bwMode="auto">
          <a:xfrm>
            <a:off x="6096000" y="2286000"/>
            <a:ext cx="646113" cy="461963"/>
          </a:xfrm>
          <a:prstGeom prst="rect">
            <a:avLst/>
          </a:prstGeom>
          <a:noFill/>
          <a:ln w="9525">
            <a:noFill/>
            <a:miter lim="800000"/>
            <a:headEnd/>
            <a:tailEnd/>
          </a:ln>
        </p:spPr>
        <p:txBody>
          <a:bodyPr wrap="none">
            <a:spAutoFit/>
          </a:bodyPr>
          <a:lstStyle/>
          <a:p>
            <a:pPr eaLnBrk="0" hangingPunct="0"/>
            <a:r>
              <a:rPr lang="en-US" dirty="0">
                <a:hlinkClick r:id="rId14" action="ppaction://hlinksldjump"/>
              </a:rPr>
              <a:t>100</a:t>
            </a:r>
            <a:endParaRPr lang="en-US" dirty="0"/>
          </a:p>
        </p:txBody>
      </p:sp>
      <p:sp>
        <p:nvSpPr>
          <p:cNvPr id="18446" name="Rectangle 19"/>
          <p:cNvSpPr>
            <a:spLocks noChangeArrowheads="1"/>
          </p:cNvSpPr>
          <p:nvPr/>
        </p:nvSpPr>
        <p:spPr bwMode="auto">
          <a:xfrm>
            <a:off x="1981200" y="3048000"/>
            <a:ext cx="646113" cy="461963"/>
          </a:xfrm>
          <a:prstGeom prst="rect">
            <a:avLst/>
          </a:prstGeom>
          <a:noFill/>
          <a:ln w="9525">
            <a:noFill/>
            <a:miter lim="800000"/>
            <a:headEnd/>
            <a:tailEnd/>
          </a:ln>
        </p:spPr>
        <p:txBody>
          <a:bodyPr wrap="none">
            <a:spAutoFit/>
          </a:bodyPr>
          <a:lstStyle/>
          <a:p>
            <a:pPr eaLnBrk="0" hangingPunct="0"/>
            <a:r>
              <a:rPr lang="en-US" dirty="0">
                <a:hlinkClick r:id="rId15" action="ppaction://hlinksldjump"/>
              </a:rPr>
              <a:t>200</a:t>
            </a:r>
            <a:endParaRPr lang="en-US" dirty="0"/>
          </a:p>
        </p:txBody>
      </p:sp>
      <p:sp>
        <p:nvSpPr>
          <p:cNvPr id="18447" name="Rectangle 20"/>
          <p:cNvSpPr>
            <a:spLocks noChangeArrowheads="1"/>
          </p:cNvSpPr>
          <p:nvPr/>
        </p:nvSpPr>
        <p:spPr bwMode="auto">
          <a:xfrm>
            <a:off x="3352800" y="3048000"/>
            <a:ext cx="646113" cy="461963"/>
          </a:xfrm>
          <a:prstGeom prst="rect">
            <a:avLst/>
          </a:prstGeom>
          <a:noFill/>
          <a:ln w="9525">
            <a:noFill/>
            <a:miter lim="800000"/>
            <a:headEnd/>
            <a:tailEnd/>
          </a:ln>
        </p:spPr>
        <p:txBody>
          <a:bodyPr wrap="none">
            <a:spAutoFit/>
          </a:bodyPr>
          <a:lstStyle/>
          <a:p>
            <a:pPr eaLnBrk="0" hangingPunct="0"/>
            <a:r>
              <a:rPr lang="en-US" dirty="0">
                <a:hlinkClick r:id="rId16" action="ppaction://hlinksldjump"/>
              </a:rPr>
              <a:t>200</a:t>
            </a:r>
            <a:endParaRPr lang="en-US" dirty="0"/>
          </a:p>
        </p:txBody>
      </p:sp>
      <p:sp>
        <p:nvSpPr>
          <p:cNvPr id="18448" name="Rectangle 21"/>
          <p:cNvSpPr>
            <a:spLocks noChangeArrowheads="1"/>
          </p:cNvSpPr>
          <p:nvPr/>
        </p:nvSpPr>
        <p:spPr bwMode="auto">
          <a:xfrm>
            <a:off x="4724400" y="3048000"/>
            <a:ext cx="646113" cy="461963"/>
          </a:xfrm>
          <a:prstGeom prst="rect">
            <a:avLst/>
          </a:prstGeom>
          <a:noFill/>
          <a:ln w="9525">
            <a:noFill/>
            <a:miter lim="800000"/>
            <a:headEnd/>
            <a:tailEnd/>
          </a:ln>
        </p:spPr>
        <p:txBody>
          <a:bodyPr wrap="none">
            <a:spAutoFit/>
          </a:bodyPr>
          <a:lstStyle/>
          <a:p>
            <a:pPr eaLnBrk="0" hangingPunct="0"/>
            <a:r>
              <a:rPr lang="en-US" dirty="0">
                <a:hlinkClick r:id="rId17" action="ppaction://hlinksldjump"/>
              </a:rPr>
              <a:t>200</a:t>
            </a:r>
            <a:endParaRPr lang="en-US" dirty="0"/>
          </a:p>
        </p:txBody>
      </p:sp>
      <p:sp>
        <p:nvSpPr>
          <p:cNvPr id="18449" name="Rectangle 22"/>
          <p:cNvSpPr>
            <a:spLocks noChangeArrowheads="1"/>
          </p:cNvSpPr>
          <p:nvPr/>
        </p:nvSpPr>
        <p:spPr bwMode="auto">
          <a:xfrm>
            <a:off x="6096000" y="3048000"/>
            <a:ext cx="646113" cy="461963"/>
          </a:xfrm>
          <a:prstGeom prst="rect">
            <a:avLst/>
          </a:prstGeom>
          <a:noFill/>
          <a:ln w="9525">
            <a:noFill/>
            <a:miter lim="800000"/>
            <a:headEnd/>
            <a:tailEnd/>
          </a:ln>
        </p:spPr>
        <p:txBody>
          <a:bodyPr>
            <a:spAutoFit/>
          </a:bodyPr>
          <a:lstStyle/>
          <a:p>
            <a:pPr eaLnBrk="0" hangingPunct="0"/>
            <a:r>
              <a:rPr lang="en-US" dirty="0">
                <a:hlinkClick r:id="rId18" action="ppaction://hlinksldjump"/>
              </a:rPr>
              <a:t>200</a:t>
            </a:r>
            <a:endParaRPr lang="en-US" dirty="0"/>
          </a:p>
        </p:txBody>
      </p:sp>
      <p:sp>
        <p:nvSpPr>
          <p:cNvPr id="18450" name="Rectangle 23"/>
          <p:cNvSpPr>
            <a:spLocks noChangeArrowheads="1"/>
          </p:cNvSpPr>
          <p:nvPr/>
        </p:nvSpPr>
        <p:spPr bwMode="auto">
          <a:xfrm>
            <a:off x="1981200" y="3733800"/>
            <a:ext cx="646113" cy="461963"/>
          </a:xfrm>
          <a:prstGeom prst="rect">
            <a:avLst/>
          </a:prstGeom>
          <a:noFill/>
          <a:ln w="9525">
            <a:noFill/>
            <a:miter lim="800000"/>
            <a:headEnd/>
            <a:tailEnd/>
          </a:ln>
        </p:spPr>
        <p:txBody>
          <a:bodyPr wrap="none">
            <a:spAutoFit/>
          </a:bodyPr>
          <a:lstStyle/>
          <a:p>
            <a:pPr eaLnBrk="0" hangingPunct="0"/>
            <a:r>
              <a:rPr lang="en-US" dirty="0">
                <a:hlinkClick r:id="rId19" action="ppaction://hlinksldjump"/>
              </a:rPr>
              <a:t>300</a:t>
            </a:r>
            <a:endParaRPr lang="en-US" dirty="0"/>
          </a:p>
        </p:txBody>
      </p:sp>
      <p:sp>
        <p:nvSpPr>
          <p:cNvPr id="18451" name="Rectangle 24"/>
          <p:cNvSpPr>
            <a:spLocks noChangeArrowheads="1"/>
          </p:cNvSpPr>
          <p:nvPr/>
        </p:nvSpPr>
        <p:spPr bwMode="auto">
          <a:xfrm>
            <a:off x="3352800" y="3733800"/>
            <a:ext cx="646113" cy="461963"/>
          </a:xfrm>
          <a:prstGeom prst="rect">
            <a:avLst/>
          </a:prstGeom>
          <a:noFill/>
          <a:ln w="9525">
            <a:noFill/>
            <a:miter lim="800000"/>
            <a:headEnd/>
            <a:tailEnd/>
          </a:ln>
        </p:spPr>
        <p:txBody>
          <a:bodyPr wrap="none">
            <a:spAutoFit/>
          </a:bodyPr>
          <a:lstStyle/>
          <a:p>
            <a:pPr eaLnBrk="0" hangingPunct="0"/>
            <a:r>
              <a:rPr lang="en-US" dirty="0">
                <a:hlinkClick r:id="rId20" action="ppaction://hlinksldjump"/>
              </a:rPr>
              <a:t>300</a:t>
            </a:r>
            <a:endParaRPr lang="en-US" dirty="0"/>
          </a:p>
        </p:txBody>
      </p:sp>
      <p:sp>
        <p:nvSpPr>
          <p:cNvPr id="18452" name="Rectangle 25"/>
          <p:cNvSpPr>
            <a:spLocks noChangeArrowheads="1"/>
          </p:cNvSpPr>
          <p:nvPr/>
        </p:nvSpPr>
        <p:spPr bwMode="auto">
          <a:xfrm>
            <a:off x="4724400" y="3733800"/>
            <a:ext cx="646113" cy="461963"/>
          </a:xfrm>
          <a:prstGeom prst="rect">
            <a:avLst/>
          </a:prstGeom>
          <a:noFill/>
          <a:ln w="9525">
            <a:noFill/>
            <a:miter lim="800000"/>
            <a:headEnd/>
            <a:tailEnd/>
          </a:ln>
        </p:spPr>
        <p:txBody>
          <a:bodyPr wrap="none">
            <a:spAutoFit/>
          </a:bodyPr>
          <a:lstStyle/>
          <a:p>
            <a:pPr eaLnBrk="0" hangingPunct="0"/>
            <a:r>
              <a:rPr lang="en-US" dirty="0">
                <a:hlinkClick r:id="rId21" action="ppaction://hlinksldjump"/>
              </a:rPr>
              <a:t>300</a:t>
            </a:r>
            <a:endParaRPr lang="en-US" dirty="0"/>
          </a:p>
        </p:txBody>
      </p:sp>
      <p:sp>
        <p:nvSpPr>
          <p:cNvPr id="18453" name="Rectangle 26"/>
          <p:cNvSpPr>
            <a:spLocks noChangeArrowheads="1"/>
          </p:cNvSpPr>
          <p:nvPr/>
        </p:nvSpPr>
        <p:spPr bwMode="auto">
          <a:xfrm>
            <a:off x="6096000" y="3733800"/>
            <a:ext cx="646113" cy="461963"/>
          </a:xfrm>
          <a:prstGeom prst="rect">
            <a:avLst/>
          </a:prstGeom>
          <a:noFill/>
          <a:ln w="9525">
            <a:noFill/>
            <a:miter lim="800000"/>
            <a:headEnd/>
            <a:tailEnd/>
          </a:ln>
        </p:spPr>
        <p:txBody>
          <a:bodyPr wrap="none">
            <a:spAutoFit/>
          </a:bodyPr>
          <a:lstStyle/>
          <a:p>
            <a:pPr eaLnBrk="0" hangingPunct="0"/>
            <a:r>
              <a:rPr lang="en-US" dirty="0">
                <a:hlinkClick r:id="rId22" action="ppaction://hlinksldjump"/>
              </a:rPr>
              <a:t>300</a:t>
            </a:r>
            <a:endParaRPr lang="en-US" dirty="0"/>
          </a:p>
        </p:txBody>
      </p:sp>
      <p:sp>
        <p:nvSpPr>
          <p:cNvPr id="18454" name="Rectangle 27"/>
          <p:cNvSpPr>
            <a:spLocks noChangeArrowheads="1"/>
          </p:cNvSpPr>
          <p:nvPr/>
        </p:nvSpPr>
        <p:spPr bwMode="auto">
          <a:xfrm>
            <a:off x="1981200" y="4419600"/>
            <a:ext cx="646113" cy="461963"/>
          </a:xfrm>
          <a:prstGeom prst="rect">
            <a:avLst/>
          </a:prstGeom>
          <a:noFill/>
          <a:ln w="9525">
            <a:noFill/>
            <a:miter lim="800000"/>
            <a:headEnd/>
            <a:tailEnd/>
          </a:ln>
        </p:spPr>
        <p:txBody>
          <a:bodyPr wrap="none">
            <a:spAutoFit/>
          </a:bodyPr>
          <a:lstStyle/>
          <a:p>
            <a:pPr eaLnBrk="0" hangingPunct="0"/>
            <a:r>
              <a:rPr lang="en-US" dirty="0">
                <a:hlinkClick r:id="rId23" action="ppaction://hlinksldjump"/>
              </a:rPr>
              <a:t>400</a:t>
            </a:r>
            <a:endParaRPr lang="en-US" dirty="0"/>
          </a:p>
        </p:txBody>
      </p:sp>
      <p:sp>
        <p:nvSpPr>
          <p:cNvPr id="18455" name="Rectangle 28"/>
          <p:cNvSpPr>
            <a:spLocks noChangeArrowheads="1"/>
          </p:cNvSpPr>
          <p:nvPr/>
        </p:nvSpPr>
        <p:spPr bwMode="auto">
          <a:xfrm>
            <a:off x="3352800" y="4419600"/>
            <a:ext cx="646113" cy="461963"/>
          </a:xfrm>
          <a:prstGeom prst="rect">
            <a:avLst/>
          </a:prstGeom>
          <a:noFill/>
          <a:ln w="9525">
            <a:noFill/>
            <a:miter lim="800000"/>
            <a:headEnd/>
            <a:tailEnd/>
          </a:ln>
        </p:spPr>
        <p:txBody>
          <a:bodyPr wrap="none">
            <a:spAutoFit/>
          </a:bodyPr>
          <a:lstStyle/>
          <a:p>
            <a:pPr eaLnBrk="0" hangingPunct="0"/>
            <a:r>
              <a:rPr lang="en-US" dirty="0">
                <a:hlinkClick r:id="rId24" action="ppaction://hlinksldjump"/>
              </a:rPr>
              <a:t>400</a:t>
            </a:r>
            <a:endParaRPr lang="en-US" dirty="0"/>
          </a:p>
        </p:txBody>
      </p:sp>
      <p:sp>
        <p:nvSpPr>
          <p:cNvPr id="18456" name="Rectangle 29"/>
          <p:cNvSpPr>
            <a:spLocks noChangeArrowheads="1"/>
          </p:cNvSpPr>
          <p:nvPr/>
        </p:nvSpPr>
        <p:spPr bwMode="auto">
          <a:xfrm>
            <a:off x="4724400" y="4419600"/>
            <a:ext cx="722313" cy="461963"/>
          </a:xfrm>
          <a:prstGeom prst="rect">
            <a:avLst/>
          </a:prstGeom>
          <a:noFill/>
          <a:ln w="9525">
            <a:noFill/>
            <a:miter lim="800000"/>
            <a:headEnd/>
            <a:tailEnd/>
          </a:ln>
        </p:spPr>
        <p:txBody>
          <a:bodyPr>
            <a:spAutoFit/>
          </a:bodyPr>
          <a:lstStyle/>
          <a:p>
            <a:pPr eaLnBrk="0" hangingPunct="0"/>
            <a:r>
              <a:rPr lang="en-US" dirty="0">
                <a:hlinkClick r:id="rId25" action="ppaction://hlinksldjump"/>
              </a:rPr>
              <a:t>400</a:t>
            </a:r>
            <a:endParaRPr lang="en-US" dirty="0"/>
          </a:p>
        </p:txBody>
      </p:sp>
      <p:sp>
        <p:nvSpPr>
          <p:cNvPr id="18457" name="Rectangle 30"/>
          <p:cNvSpPr>
            <a:spLocks noChangeArrowheads="1"/>
          </p:cNvSpPr>
          <p:nvPr/>
        </p:nvSpPr>
        <p:spPr bwMode="auto">
          <a:xfrm>
            <a:off x="6096000" y="4419600"/>
            <a:ext cx="646113" cy="461963"/>
          </a:xfrm>
          <a:prstGeom prst="rect">
            <a:avLst/>
          </a:prstGeom>
          <a:noFill/>
          <a:ln w="9525">
            <a:noFill/>
            <a:miter lim="800000"/>
            <a:headEnd/>
            <a:tailEnd/>
          </a:ln>
        </p:spPr>
        <p:txBody>
          <a:bodyPr wrap="none">
            <a:spAutoFit/>
          </a:bodyPr>
          <a:lstStyle/>
          <a:p>
            <a:pPr eaLnBrk="0" hangingPunct="0"/>
            <a:r>
              <a:rPr lang="en-US" dirty="0">
                <a:hlinkClick r:id="rId26" action="ppaction://hlinksldjump"/>
              </a:rPr>
              <a:t>400</a:t>
            </a:r>
            <a:endParaRPr lang="en-US" dirty="0"/>
          </a:p>
        </p:txBody>
      </p:sp>
      <p:sp>
        <p:nvSpPr>
          <p:cNvPr id="18458" name="Rectangle 31"/>
          <p:cNvSpPr>
            <a:spLocks noChangeArrowheads="1"/>
          </p:cNvSpPr>
          <p:nvPr/>
        </p:nvSpPr>
        <p:spPr bwMode="auto">
          <a:xfrm>
            <a:off x="1981200" y="5181600"/>
            <a:ext cx="646113" cy="461963"/>
          </a:xfrm>
          <a:prstGeom prst="rect">
            <a:avLst/>
          </a:prstGeom>
          <a:noFill/>
          <a:ln w="9525">
            <a:noFill/>
            <a:miter lim="800000"/>
            <a:headEnd/>
            <a:tailEnd/>
          </a:ln>
        </p:spPr>
        <p:txBody>
          <a:bodyPr wrap="none">
            <a:spAutoFit/>
          </a:bodyPr>
          <a:lstStyle/>
          <a:p>
            <a:pPr eaLnBrk="0" hangingPunct="0"/>
            <a:r>
              <a:rPr lang="en-US" dirty="0">
                <a:hlinkClick r:id="rId27" action="ppaction://hlinksldjump"/>
              </a:rPr>
              <a:t>500</a:t>
            </a:r>
            <a:endParaRPr lang="en-US" dirty="0"/>
          </a:p>
        </p:txBody>
      </p:sp>
      <p:sp>
        <p:nvSpPr>
          <p:cNvPr id="18459" name="Rectangle 32"/>
          <p:cNvSpPr>
            <a:spLocks noChangeArrowheads="1"/>
          </p:cNvSpPr>
          <p:nvPr/>
        </p:nvSpPr>
        <p:spPr bwMode="auto">
          <a:xfrm>
            <a:off x="3352800" y="5181600"/>
            <a:ext cx="646113" cy="461963"/>
          </a:xfrm>
          <a:prstGeom prst="rect">
            <a:avLst/>
          </a:prstGeom>
          <a:noFill/>
          <a:ln w="9525">
            <a:noFill/>
            <a:miter lim="800000"/>
            <a:headEnd/>
            <a:tailEnd/>
          </a:ln>
        </p:spPr>
        <p:txBody>
          <a:bodyPr wrap="none">
            <a:spAutoFit/>
          </a:bodyPr>
          <a:lstStyle/>
          <a:p>
            <a:pPr eaLnBrk="0" hangingPunct="0"/>
            <a:r>
              <a:rPr lang="en-US" dirty="0">
                <a:hlinkClick r:id="rId28" action="ppaction://hlinksldjump"/>
              </a:rPr>
              <a:t>500</a:t>
            </a:r>
            <a:endParaRPr lang="en-US" dirty="0"/>
          </a:p>
        </p:txBody>
      </p:sp>
      <p:sp>
        <p:nvSpPr>
          <p:cNvPr id="18460" name="Rectangle 33"/>
          <p:cNvSpPr>
            <a:spLocks noChangeArrowheads="1"/>
          </p:cNvSpPr>
          <p:nvPr/>
        </p:nvSpPr>
        <p:spPr bwMode="auto">
          <a:xfrm>
            <a:off x="4724400" y="5181600"/>
            <a:ext cx="646113" cy="461963"/>
          </a:xfrm>
          <a:prstGeom prst="rect">
            <a:avLst/>
          </a:prstGeom>
          <a:noFill/>
          <a:ln w="9525">
            <a:noFill/>
            <a:miter lim="800000"/>
            <a:headEnd/>
            <a:tailEnd/>
          </a:ln>
        </p:spPr>
        <p:txBody>
          <a:bodyPr wrap="none">
            <a:spAutoFit/>
          </a:bodyPr>
          <a:lstStyle/>
          <a:p>
            <a:pPr eaLnBrk="0" hangingPunct="0"/>
            <a:r>
              <a:rPr lang="en-US" dirty="0">
                <a:hlinkClick r:id="rId29" action="ppaction://hlinksldjump"/>
              </a:rPr>
              <a:t>500</a:t>
            </a:r>
            <a:endParaRPr lang="en-US" dirty="0"/>
          </a:p>
        </p:txBody>
      </p:sp>
      <p:sp>
        <p:nvSpPr>
          <p:cNvPr id="18461" name="Rectangle 34"/>
          <p:cNvSpPr>
            <a:spLocks noChangeArrowheads="1"/>
          </p:cNvSpPr>
          <p:nvPr/>
        </p:nvSpPr>
        <p:spPr bwMode="auto">
          <a:xfrm>
            <a:off x="6096000" y="5181600"/>
            <a:ext cx="646113" cy="461963"/>
          </a:xfrm>
          <a:prstGeom prst="rect">
            <a:avLst/>
          </a:prstGeom>
          <a:noFill/>
          <a:ln w="9525">
            <a:noFill/>
            <a:miter lim="800000"/>
            <a:headEnd/>
            <a:tailEnd/>
          </a:ln>
        </p:spPr>
        <p:txBody>
          <a:bodyPr wrap="none">
            <a:spAutoFit/>
          </a:bodyPr>
          <a:lstStyle/>
          <a:p>
            <a:pPr eaLnBrk="0" hangingPunct="0"/>
            <a:r>
              <a:rPr lang="en-US" dirty="0">
                <a:hlinkClick r:id="rId30" action="ppaction://hlinksldjump"/>
              </a:rPr>
              <a:t>500</a:t>
            </a:r>
            <a:endParaRPr lang="en-US" dirty="0"/>
          </a:p>
        </p:txBody>
      </p:sp>
      <p:sp>
        <p:nvSpPr>
          <p:cNvPr id="18462" name="Text Box 47"/>
          <p:cNvSpPr txBox="1">
            <a:spLocks noChangeArrowheads="1"/>
          </p:cNvSpPr>
          <p:nvPr/>
        </p:nvSpPr>
        <p:spPr bwMode="auto">
          <a:xfrm>
            <a:off x="6781800" y="6019800"/>
            <a:ext cx="1995488" cy="466725"/>
          </a:xfrm>
          <a:prstGeom prst="rect">
            <a:avLst/>
          </a:prstGeom>
          <a:noFill/>
          <a:ln w="9525">
            <a:solidFill>
              <a:schemeClr val="accent1"/>
            </a:solidFill>
            <a:miter lim="800000"/>
            <a:headEnd/>
            <a:tailEnd/>
          </a:ln>
        </p:spPr>
        <p:txBody>
          <a:bodyPr wrap="none">
            <a:spAutoFit/>
          </a:bodyPr>
          <a:lstStyle/>
          <a:p>
            <a:pPr eaLnBrk="0" hangingPunct="0"/>
            <a:r>
              <a:rPr lang="en-US" dirty="0">
                <a:hlinkClick r:id="rId31" action="ppaction://hlinksldjump"/>
              </a:rPr>
              <a:t>Final Jeopardy</a:t>
            </a:r>
            <a:endParaRPr lang="en-US" dirty="0"/>
          </a:p>
        </p:txBody>
      </p:sp>
      <p:sp>
        <p:nvSpPr>
          <p:cNvPr id="18463" name="TextBox 35"/>
          <p:cNvSpPr txBox="1">
            <a:spLocks noChangeArrowheads="1"/>
          </p:cNvSpPr>
          <p:nvPr/>
        </p:nvSpPr>
        <p:spPr bwMode="auto">
          <a:xfrm>
            <a:off x="7543800" y="2286000"/>
            <a:ext cx="914400" cy="461963"/>
          </a:xfrm>
          <a:prstGeom prst="rect">
            <a:avLst/>
          </a:prstGeom>
          <a:noFill/>
          <a:ln w="9525">
            <a:noFill/>
            <a:miter lim="800000"/>
            <a:headEnd/>
            <a:tailEnd/>
          </a:ln>
        </p:spPr>
        <p:txBody>
          <a:bodyPr>
            <a:spAutoFit/>
          </a:bodyPr>
          <a:lstStyle/>
          <a:p>
            <a:pPr eaLnBrk="0" hangingPunct="0"/>
            <a:r>
              <a:rPr lang="en-US" dirty="0">
                <a:hlinkClick r:id="rId32" action="ppaction://hlinksldjump"/>
              </a:rPr>
              <a:t>100</a:t>
            </a:r>
            <a:endParaRPr lang="en-US" dirty="0"/>
          </a:p>
        </p:txBody>
      </p:sp>
      <p:sp>
        <p:nvSpPr>
          <p:cNvPr id="18464" name="TextBox 36"/>
          <p:cNvSpPr txBox="1">
            <a:spLocks noChangeArrowheads="1"/>
          </p:cNvSpPr>
          <p:nvPr/>
        </p:nvSpPr>
        <p:spPr bwMode="auto">
          <a:xfrm>
            <a:off x="7543800" y="3048000"/>
            <a:ext cx="762000" cy="461963"/>
          </a:xfrm>
          <a:prstGeom prst="rect">
            <a:avLst/>
          </a:prstGeom>
          <a:noFill/>
          <a:ln w="9525">
            <a:noFill/>
            <a:miter lim="800000"/>
            <a:headEnd/>
            <a:tailEnd/>
          </a:ln>
        </p:spPr>
        <p:txBody>
          <a:bodyPr>
            <a:spAutoFit/>
          </a:bodyPr>
          <a:lstStyle/>
          <a:p>
            <a:pPr eaLnBrk="0" hangingPunct="0"/>
            <a:r>
              <a:rPr lang="en-US" dirty="0">
                <a:hlinkClick r:id="rId33" action="ppaction://hlinksldjump"/>
              </a:rPr>
              <a:t>200</a:t>
            </a:r>
            <a:endParaRPr lang="en-US" dirty="0"/>
          </a:p>
        </p:txBody>
      </p:sp>
      <p:sp>
        <p:nvSpPr>
          <p:cNvPr id="18465" name="TextBox 37"/>
          <p:cNvSpPr txBox="1">
            <a:spLocks noChangeArrowheads="1"/>
          </p:cNvSpPr>
          <p:nvPr/>
        </p:nvSpPr>
        <p:spPr bwMode="auto">
          <a:xfrm>
            <a:off x="7543800" y="3733800"/>
            <a:ext cx="838200" cy="457200"/>
          </a:xfrm>
          <a:prstGeom prst="rect">
            <a:avLst/>
          </a:prstGeom>
          <a:noFill/>
          <a:ln w="9525">
            <a:noFill/>
            <a:miter lim="800000"/>
            <a:headEnd/>
            <a:tailEnd/>
          </a:ln>
        </p:spPr>
        <p:txBody>
          <a:bodyPr>
            <a:spAutoFit/>
          </a:bodyPr>
          <a:lstStyle/>
          <a:p>
            <a:pPr eaLnBrk="0" hangingPunct="0"/>
            <a:r>
              <a:rPr lang="en-US" dirty="0">
                <a:hlinkClick r:id="rId34" action="ppaction://hlinksldjump"/>
              </a:rPr>
              <a:t>300</a:t>
            </a:r>
            <a:endParaRPr lang="en-US" dirty="0"/>
          </a:p>
        </p:txBody>
      </p:sp>
      <p:sp>
        <p:nvSpPr>
          <p:cNvPr id="18466" name="TextBox 38"/>
          <p:cNvSpPr txBox="1">
            <a:spLocks noChangeArrowheads="1"/>
          </p:cNvSpPr>
          <p:nvPr/>
        </p:nvSpPr>
        <p:spPr bwMode="auto">
          <a:xfrm>
            <a:off x="7543800" y="4419600"/>
            <a:ext cx="838200" cy="461963"/>
          </a:xfrm>
          <a:prstGeom prst="rect">
            <a:avLst/>
          </a:prstGeom>
          <a:noFill/>
          <a:ln w="9525">
            <a:noFill/>
            <a:miter lim="800000"/>
            <a:headEnd/>
            <a:tailEnd/>
          </a:ln>
        </p:spPr>
        <p:txBody>
          <a:bodyPr>
            <a:spAutoFit/>
          </a:bodyPr>
          <a:lstStyle/>
          <a:p>
            <a:pPr eaLnBrk="0" hangingPunct="0"/>
            <a:r>
              <a:rPr lang="en-US" dirty="0">
                <a:hlinkClick r:id="rId35" action="ppaction://hlinksldjump"/>
              </a:rPr>
              <a:t>400</a:t>
            </a:r>
            <a:endParaRPr lang="en-US" dirty="0"/>
          </a:p>
        </p:txBody>
      </p:sp>
      <p:sp>
        <p:nvSpPr>
          <p:cNvPr id="18467" name="TextBox 39"/>
          <p:cNvSpPr txBox="1">
            <a:spLocks noChangeArrowheads="1"/>
          </p:cNvSpPr>
          <p:nvPr/>
        </p:nvSpPr>
        <p:spPr bwMode="auto">
          <a:xfrm>
            <a:off x="7543800" y="5181600"/>
            <a:ext cx="762000" cy="461963"/>
          </a:xfrm>
          <a:prstGeom prst="rect">
            <a:avLst/>
          </a:prstGeom>
          <a:noFill/>
          <a:ln w="9525">
            <a:noFill/>
            <a:miter lim="800000"/>
            <a:headEnd/>
            <a:tailEnd/>
          </a:ln>
        </p:spPr>
        <p:txBody>
          <a:bodyPr>
            <a:spAutoFit/>
          </a:bodyPr>
          <a:lstStyle/>
          <a:p>
            <a:pPr eaLnBrk="0" hangingPunct="0"/>
            <a:r>
              <a:rPr lang="en-US" dirty="0">
                <a:hlinkClick r:id="rId36" action="ppaction://hlinksldjump"/>
              </a:rPr>
              <a:t>500</a:t>
            </a:r>
            <a:endParaRPr lang="en-US" dirty="0"/>
          </a:p>
        </p:txBody>
      </p:sp>
      <p:sp>
        <p:nvSpPr>
          <p:cNvPr id="42" name="Rectangle 2"/>
          <p:cNvSpPr>
            <a:spLocks noGrp="1" noChangeArrowheads="1"/>
          </p:cNvSpPr>
          <p:nvPr>
            <p:ph type="title"/>
          </p:nvPr>
        </p:nvSpPr>
        <p:spPr>
          <a:xfrm>
            <a:off x="762000" y="228600"/>
            <a:ext cx="7772400" cy="1143000"/>
          </a:xfrm>
        </p:spPr>
        <p:txBody>
          <a:bodyPr>
            <a:normAutofit fontScale="90000"/>
          </a:bodyPr>
          <a:lstStyle/>
          <a:p>
            <a:pPr algn="ctr" eaLnBrk="1" fontAlgn="auto" hangingPunct="1">
              <a:spcAft>
                <a:spcPts val="0"/>
              </a:spcAft>
              <a:defRPr/>
            </a:pPr>
            <a:r>
              <a:rPr lang="en-US" sz="8000" dirty="0" smtClean="0">
                <a:solidFill>
                  <a:schemeClr val="bg2"/>
                </a:solidFill>
              </a:rPr>
              <a:t>Movie Jeopardy!</a:t>
            </a:r>
            <a:endParaRPr lang="en-US" dirty="0" smtClean="0">
              <a:solidFill>
                <a:schemeClr val="bg2"/>
              </a:solidFill>
            </a:endParaRPr>
          </a:p>
        </p:txBody>
      </p:sp>
      <p:sp>
        <p:nvSpPr>
          <p:cNvPr id="44" name="Text Box 6"/>
          <p:cNvSpPr txBox="1">
            <a:spLocks noChangeArrowheads="1"/>
          </p:cNvSpPr>
          <p:nvPr/>
        </p:nvSpPr>
        <p:spPr bwMode="auto">
          <a:xfrm>
            <a:off x="2895600" y="1371600"/>
            <a:ext cx="1524000" cy="769441"/>
          </a:xfrm>
          <a:prstGeom prst="rect">
            <a:avLst/>
          </a:prstGeom>
          <a:noFill/>
          <a:ln w="9525">
            <a:noFill/>
            <a:miter lim="800000"/>
            <a:headEnd/>
            <a:tailEnd/>
          </a:ln>
        </p:spPr>
        <p:txBody>
          <a:bodyPr wrap="square">
            <a:spAutoFit/>
          </a:bodyPr>
          <a:lstStyle/>
          <a:p>
            <a:pPr algn="ctr" eaLnBrk="0" hangingPunct="0"/>
            <a:r>
              <a:rPr lang="en-US" sz="2200" b="1" dirty="0" smtClean="0">
                <a:solidFill>
                  <a:schemeClr val="bg1"/>
                </a:solidFill>
              </a:rPr>
              <a:t>Based on a True Story</a:t>
            </a:r>
            <a:endParaRPr lang="en-US" sz="2200" b="1" dirty="0">
              <a:solidFill>
                <a:schemeClr val="bg1"/>
              </a:solidFill>
            </a:endParaRPr>
          </a:p>
        </p:txBody>
      </p:sp>
      <p:sp>
        <p:nvSpPr>
          <p:cNvPr id="45" name="Text Box 7"/>
          <p:cNvSpPr txBox="1">
            <a:spLocks noChangeArrowheads="1"/>
          </p:cNvSpPr>
          <p:nvPr/>
        </p:nvSpPr>
        <p:spPr bwMode="auto">
          <a:xfrm>
            <a:off x="4267200" y="1371600"/>
            <a:ext cx="1447800" cy="830263"/>
          </a:xfrm>
          <a:prstGeom prst="rect">
            <a:avLst/>
          </a:prstGeom>
          <a:noFill/>
          <a:ln w="9525">
            <a:noFill/>
            <a:miter lim="800000"/>
            <a:headEnd/>
            <a:tailEnd/>
          </a:ln>
        </p:spPr>
        <p:txBody>
          <a:bodyPr>
            <a:spAutoFit/>
          </a:bodyPr>
          <a:lstStyle/>
          <a:p>
            <a:pPr algn="ctr" eaLnBrk="0" hangingPunct="0"/>
            <a:r>
              <a:rPr lang="en-US" b="1" dirty="0">
                <a:solidFill>
                  <a:schemeClr val="bg1"/>
                </a:solidFill>
              </a:rPr>
              <a:t>Based on Books</a:t>
            </a:r>
          </a:p>
        </p:txBody>
      </p:sp>
      <p:sp>
        <p:nvSpPr>
          <p:cNvPr id="46" name="Text Box 8"/>
          <p:cNvSpPr txBox="1">
            <a:spLocks noChangeArrowheads="1"/>
          </p:cNvSpPr>
          <p:nvPr/>
        </p:nvSpPr>
        <p:spPr bwMode="auto">
          <a:xfrm>
            <a:off x="5562600" y="1371600"/>
            <a:ext cx="1600200" cy="830263"/>
          </a:xfrm>
          <a:prstGeom prst="rect">
            <a:avLst/>
          </a:prstGeom>
          <a:noFill/>
          <a:ln w="9525">
            <a:noFill/>
            <a:miter lim="800000"/>
            <a:headEnd/>
            <a:tailEnd/>
          </a:ln>
        </p:spPr>
        <p:txBody>
          <a:bodyPr>
            <a:spAutoFit/>
          </a:bodyPr>
          <a:lstStyle/>
          <a:p>
            <a:pPr algn="ctr" eaLnBrk="0" hangingPunct="0"/>
            <a:r>
              <a:rPr lang="en-US" b="1" dirty="0">
                <a:solidFill>
                  <a:schemeClr val="bg1"/>
                </a:solidFill>
              </a:rPr>
              <a:t>Movies to TV</a:t>
            </a:r>
          </a:p>
        </p:txBody>
      </p:sp>
      <p:sp>
        <p:nvSpPr>
          <p:cNvPr id="47" name="TextBox 46"/>
          <p:cNvSpPr txBox="1">
            <a:spLocks noChangeArrowheads="1"/>
          </p:cNvSpPr>
          <p:nvPr/>
        </p:nvSpPr>
        <p:spPr bwMode="auto">
          <a:xfrm>
            <a:off x="7086600" y="1371600"/>
            <a:ext cx="1600200" cy="830263"/>
          </a:xfrm>
          <a:prstGeom prst="rect">
            <a:avLst/>
          </a:prstGeom>
          <a:noFill/>
          <a:ln w="9525">
            <a:noFill/>
            <a:miter lim="800000"/>
            <a:headEnd/>
            <a:tailEnd/>
          </a:ln>
        </p:spPr>
        <p:txBody>
          <a:bodyPr>
            <a:spAutoFit/>
          </a:bodyPr>
          <a:lstStyle/>
          <a:p>
            <a:pPr algn="ctr" eaLnBrk="0" hangingPunct="0"/>
            <a:r>
              <a:rPr lang="en-US" b="1" dirty="0">
                <a:solidFill>
                  <a:schemeClr val="bg1"/>
                </a:solidFill>
              </a:rPr>
              <a:t>TV to Movies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4" name="audio.wav"/>
                                        </p:tgtEl>
                                      </p:cMediaNode>
                                    </p:audio>
                                  </p:subTnLst>
                                </p:cTn>
                              </p:par>
                            </p:childTnLst>
                          </p:cTn>
                        </p:par>
                        <p:par>
                          <p:cTn id="8" fill="hold">
                            <p:stCondLst>
                              <p:cond delay="2000"/>
                            </p:stCondLst>
                            <p:childTnLst>
                              <p:par>
                                <p:cTn id="9" presetID="10" presetClass="entr" presetSubtype="0" fill="hold" grpId="0" nodeType="afterEffect">
                                  <p:stCondLst>
                                    <p:cond delay="3500"/>
                                  </p:stCondLst>
                                  <p:childTnLst>
                                    <p:set>
                                      <p:cBhvr>
                                        <p:cTn id="10" dur="1" fill="hold">
                                          <p:stCondLst>
                                            <p:cond delay="0"/>
                                          </p:stCondLst>
                                        </p:cTn>
                                        <p:tgtEl>
                                          <p:spTgt spid="2053">
                                            <p:txEl>
                                              <p:pRg st="0" end="0"/>
                                            </p:txEl>
                                          </p:spTgt>
                                        </p:tgtEl>
                                        <p:attrNameLst>
                                          <p:attrName>style.visibility</p:attrName>
                                        </p:attrNameLst>
                                      </p:cBhvr>
                                      <p:to>
                                        <p:strVal val="visible"/>
                                      </p:to>
                                    </p:set>
                                    <p:animEffect transition="in" filter="fade">
                                      <p:cBhvr>
                                        <p:cTn id="11" dur="1000"/>
                                        <p:tgtEl>
                                          <p:spTgt spid="2053">
                                            <p:txEl>
                                              <p:pRg st="0" end="0"/>
                                            </p:txEl>
                                          </p:spTgt>
                                        </p:tgtEl>
                                      </p:cBhvr>
                                    </p:animEffect>
                                  </p:childTnLst>
                                </p:cTn>
                              </p:par>
                            </p:childTnLst>
                          </p:cTn>
                        </p:par>
                        <p:par>
                          <p:cTn id="12" fill="hold">
                            <p:stCondLst>
                              <p:cond delay="6500"/>
                            </p:stCondLst>
                            <p:childTnLst>
                              <p:par>
                                <p:cTn id="13" presetID="10" presetClass="entr" presetSubtype="0" fill="hold" grpId="0" nodeType="afterEffect">
                                  <p:stCondLst>
                                    <p:cond delay="0"/>
                                  </p:stCondLst>
                                  <p:childTnLst>
                                    <p:set>
                                      <p:cBhvr>
                                        <p:cTn id="14" dur="1" fill="hold">
                                          <p:stCondLst>
                                            <p:cond delay="0"/>
                                          </p:stCondLst>
                                        </p:cTn>
                                        <p:tgtEl>
                                          <p:spTgt spid="2054">
                                            <p:txEl>
                                              <p:pRg st="0" end="0"/>
                                            </p:txEl>
                                          </p:spTgt>
                                        </p:tgtEl>
                                        <p:attrNameLst>
                                          <p:attrName>style.visibility</p:attrName>
                                        </p:attrNameLst>
                                      </p:cBhvr>
                                      <p:to>
                                        <p:strVal val="visible"/>
                                      </p:to>
                                    </p:set>
                                    <p:animEffect transition="in" filter="fade">
                                      <p:cBhvr>
                                        <p:cTn id="15" dur="1000"/>
                                        <p:tgtEl>
                                          <p:spTgt spid="2054">
                                            <p:txEl>
                                              <p:pRg st="0" end="0"/>
                                            </p:txEl>
                                          </p:spTgt>
                                        </p:tgtEl>
                                      </p:cBhvr>
                                    </p:animEffect>
                                  </p:childTnLst>
                                </p:cTn>
                              </p:par>
                            </p:childTnLst>
                          </p:cTn>
                        </p:par>
                        <p:par>
                          <p:cTn id="16" fill="hold">
                            <p:stCondLst>
                              <p:cond delay="7500"/>
                            </p:stCondLst>
                            <p:childTnLst>
                              <p:par>
                                <p:cTn id="17" presetID="10" presetClass="entr" presetSubtype="0" fill="hold" grpId="0" nodeType="after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animEffect transition="in" filter="fade">
                                      <p:cBhvr>
                                        <p:cTn id="19" dur="1000"/>
                                        <p:tgtEl>
                                          <p:spTgt spid="44">
                                            <p:txEl>
                                              <p:pRg st="0" end="0"/>
                                            </p:txEl>
                                          </p:spTgt>
                                        </p:tgtEl>
                                      </p:cBhvr>
                                    </p:animEffect>
                                  </p:childTnLst>
                                </p:cTn>
                              </p:par>
                            </p:childTnLst>
                          </p:cTn>
                        </p:par>
                        <p:par>
                          <p:cTn id="20" fill="hold">
                            <p:stCondLst>
                              <p:cond delay="8500"/>
                            </p:stCondLst>
                            <p:childTnLst>
                              <p:par>
                                <p:cTn id="21" presetID="10" presetClass="entr" presetSubtype="0" fill="hold" grpId="0" nodeType="after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fade">
                                      <p:cBhvr>
                                        <p:cTn id="23" dur="1000"/>
                                        <p:tgtEl>
                                          <p:spTgt spid="45">
                                            <p:txEl>
                                              <p:pRg st="0" end="0"/>
                                            </p:txEl>
                                          </p:spTgt>
                                        </p:tgtEl>
                                      </p:cBhvr>
                                    </p:animEffec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Effect transition="in" filter="fade">
                                      <p:cBhvr>
                                        <p:cTn id="27" dur="1000"/>
                                        <p:tgtEl>
                                          <p:spTgt spid="46">
                                            <p:txEl>
                                              <p:pRg st="0" end="0"/>
                                            </p:txEl>
                                          </p:spTgt>
                                        </p:tgtEl>
                                      </p:cBhvr>
                                    </p:animEffect>
                                  </p:childTnLst>
                                </p:cTn>
                              </p:par>
                            </p:childTnLst>
                          </p:cTn>
                        </p:par>
                        <p:par>
                          <p:cTn id="28" fill="hold">
                            <p:stCondLst>
                              <p:cond delay="10500"/>
                            </p:stCondLst>
                            <p:childTnLst>
                              <p:par>
                                <p:cTn id="29" presetID="1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build="p" autoUpdateAnimBg="0"/>
      <p:bldP spid="2053" grpId="0" build="p" autoUpdateAnimBg="0"/>
      <p:bldP spid="42" grpId="0"/>
      <p:bldP spid="44" grpId="0" build="p" autoUpdateAnimBg="0"/>
      <p:bldP spid="45" grpId="0" build="p" autoUpdateAnimBg="0"/>
      <p:bldP spid="46" grpId="0" build="p" autoUpdateAnimBg="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90’s 100</a:t>
            </a:r>
          </a:p>
        </p:txBody>
      </p:sp>
      <p:sp>
        <p:nvSpPr>
          <p:cNvPr id="14340" name="Text Box 5"/>
          <p:cNvSpPr txBox="1">
            <a:spLocks noChangeArrowheads="1"/>
          </p:cNvSpPr>
          <p:nvPr/>
        </p:nvSpPr>
        <p:spPr bwMode="auto">
          <a:xfrm>
            <a:off x="0" y="1143000"/>
            <a:ext cx="9144000" cy="3785652"/>
          </a:xfrm>
          <a:prstGeom prst="rect">
            <a:avLst/>
          </a:prstGeom>
          <a:noFill/>
          <a:ln w="9525">
            <a:noFill/>
            <a:miter lim="800000"/>
            <a:headEnd/>
            <a:tailEnd/>
          </a:ln>
        </p:spPr>
        <p:txBody>
          <a:bodyPr>
            <a:spAutoFit/>
          </a:bodyPr>
          <a:lstStyle/>
          <a:p>
            <a:pPr algn="ctr" eaLnBrk="0" hangingPunct="0">
              <a:defRPr/>
            </a:pPr>
            <a:r>
              <a:rPr lang="en-US" sz="4000" b="1" dirty="0">
                <a:latin typeface="Times New Roman" charset="0"/>
              </a:rPr>
              <a:t>This 1997 movie from James Cameron, starring Leonardo </a:t>
            </a:r>
            <a:r>
              <a:rPr lang="en-US" sz="4000" b="1" dirty="0" smtClean="0">
                <a:latin typeface="Times New Roman" charset="0"/>
              </a:rPr>
              <a:t>DiCaprio </a:t>
            </a:r>
            <a:r>
              <a:rPr lang="en-US" sz="4000" b="1" dirty="0">
                <a:latin typeface="Times New Roman" charset="0"/>
              </a:rPr>
              <a:t>and Kate Winslet as passengers on a doomed ship on its maiden voyage certainly didn’t “sink” at the box office.  It has made over $2 billion </a:t>
            </a:r>
            <a:r>
              <a:rPr lang="en-US" sz="4000" b="1" dirty="0" smtClean="0">
                <a:latin typeface="Times New Roman" charset="0"/>
              </a:rPr>
              <a:t>worldwide.</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05000"/>
            <a:ext cx="9144000" cy="2277547"/>
          </a:xfrm>
          <a:prstGeom prst="rect">
            <a:avLst/>
          </a:prstGeom>
          <a:noFill/>
        </p:spPr>
        <p:txBody>
          <a:bodyPr wrap="square" rtlCol="0" anchor="ctr" anchorCtr="1">
            <a:spAutoFit/>
          </a:bodyPr>
          <a:lstStyle/>
          <a:p>
            <a:pPr algn="ctr"/>
            <a:r>
              <a:rPr lang="en-US" sz="8800" dirty="0" smtClean="0">
                <a:solidFill>
                  <a:schemeClr val="bg2"/>
                </a:solidFill>
              </a:rPr>
              <a:t>Warm-up Trivia!</a:t>
            </a:r>
            <a:br>
              <a:rPr lang="en-US" sz="8800" dirty="0" smtClean="0">
                <a:solidFill>
                  <a:schemeClr val="bg2"/>
                </a:solidFill>
              </a:rPr>
            </a:br>
            <a:endParaRPr lang="en-US" sz="5400" dirty="0"/>
          </a:p>
        </p:txBody>
      </p:sp>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dirty="0" smtClean="0">
                <a:solidFill>
                  <a:schemeClr val="bg2"/>
                </a:solidFill>
              </a:rPr>
              <a:t>90’s 100 Answer</a:t>
            </a:r>
          </a:p>
        </p:txBody>
      </p:sp>
      <p:pic>
        <p:nvPicPr>
          <p:cNvPr id="22530"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2" cy="685800"/>
          </a:xfrm>
          <a:prstGeom prst="rect">
            <a:avLst/>
          </a:prstGeom>
          <a:noFill/>
          <a:ln w="9525">
            <a:noFill/>
            <a:miter lim="800000"/>
            <a:headEnd/>
            <a:tailEnd/>
          </a:ln>
        </p:spPr>
      </p:pic>
      <p:sp>
        <p:nvSpPr>
          <p:cNvPr id="15364" name="Text Box 4"/>
          <p:cNvSpPr txBox="1">
            <a:spLocks noChangeArrowheads="1"/>
          </p:cNvSpPr>
          <p:nvPr/>
        </p:nvSpPr>
        <p:spPr bwMode="auto">
          <a:xfrm>
            <a:off x="0" y="762000"/>
            <a:ext cx="9144000" cy="1016000"/>
          </a:xfrm>
          <a:prstGeom prst="rect">
            <a:avLst/>
          </a:prstGeom>
          <a:noFill/>
          <a:ln w="9525">
            <a:noFill/>
            <a:miter lim="800000"/>
            <a:headEnd/>
            <a:tailEnd/>
          </a:ln>
        </p:spPr>
        <p:txBody>
          <a:bodyPr>
            <a:spAutoFit/>
          </a:bodyPr>
          <a:lstStyle/>
          <a:p>
            <a:pPr algn="ctr" eaLnBrk="0" hangingPunct="0">
              <a:defRPr/>
            </a:pPr>
            <a:r>
              <a:rPr lang="en-US" sz="6000" b="1" i="1" dirty="0">
                <a:latin typeface="Times New Roman" charset="0"/>
              </a:rPr>
              <a:t>Titanic</a:t>
            </a:r>
            <a:endParaRPr lang="en-US" sz="6000" b="1" dirty="0">
              <a:latin typeface="Times New Roman" charset="0"/>
            </a:endParaRPr>
          </a:p>
        </p:txBody>
      </p:sp>
      <p:pic>
        <p:nvPicPr>
          <p:cNvPr id="22532" name="Picture 5" descr="Titanic Poster.jpg"/>
          <p:cNvPicPr>
            <a:picLocks noChangeAspect="1"/>
          </p:cNvPicPr>
          <p:nvPr/>
        </p:nvPicPr>
        <p:blipFill>
          <a:blip r:embed="rId5" cstate="print"/>
          <a:srcRect/>
          <a:stretch>
            <a:fillRect/>
          </a:stretch>
        </p:blipFill>
        <p:spPr bwMode="auto">
          <a:xfrm>
            <a:off x="2667000" y="1600200"/>
            <a:ext cx="3505200"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90’s 200</a:t>
            </a:r>
          </a:p>
        </p:txBody>
      </p:sp>
      <p:sp>
        <p:nvSpPr>
          <p:cNvPr id="24579" name="Text Box 4"/>
          <p:cNvSpPr txBox="1">
            <a:spLocks noChangeArrowheads="1"/>
          </p:cNvSpPr>
          <p:nvPr/>
        </p:nvSpPr>
        <p:spPr bwMode="auto">
          <a:xfrm>
            <a:off x="0" y="1828800"/>
            <a:ext cx="9144000" cy="3785652"/>
          </a:xfrm>
          <a:prstGeom prst="rect">
            <a:avLst/>
          </a:prstGeom>
          <a:noFill/>
          <a:ln w="9525">
            <a:noFill/>
            <a:miter lim="800000"/>
            <a:headEnd/>
            <a:tailEnd/>
          </a:ln>
        </p:spPr>
        <p:txBody>
          <a:bodyPr>
            <a:spAutoFit/>
          </a:bodyPr>
          <a:lstStyle/>
          <a:p>
            <a:pPr algn="ctr" eaLnBrk="0" hangingPunct="0"/>
            <a:r>
              <a:rPr lang="en-US" sz="4000" b="1" dirty="0" smtClean="0"/>
              <a:t>This 1994 hit movie, based on the novel of the same name by Winston Groom, starred Tom Hanks as the title character, whose motto on life was that it was “like a box of chocolates; you never know what you’re </a:t>
            </a:r>
            <a:r>
              <a:rPr lang="en-US" sz="4000" b="1" dirty="0" err="1" smtClean="0"/>
              <a:t>gonna</a:t>
            </a:r>
            <a:r>
              <a:rPr lang="en-US" sz="4000" b="1" dirty="0" smtClean="0"/>
              <a:t> get.”</a:t>
            </a:r>
            <a:endParaRPr lang="en-US" sz="40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90’s 200 Answer</a:t>
            </a:r>
          </a:p>
        </p:txBody>
      </p:sp>
      <p:sp>
        <p:nvSpPr>
          <p:cNvPr id="17412" name="Text Box 4"/>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defRPr/>
            </a:pPr>
            <a:r>
              <a:rPr lang="en-US" sz="6000" b="1" i="1" dirty="0">
                <a:latin typeface="Times New Roman" charset="0"/>
              </a:rPr>
              <a:t>Forrest Gump</a:t>
            </a:r>
            <a:endParaRPr lang="en-US" sz="6000" b="1" dirty="0">
              <a:latin typeface="Times New Roman" charset="0"/>
            </a:endParaRPr>
          </a:p>
        </p:txBody>
      </p:sp>
      <p:pic>
        <p:nvPicPr>
          <p:cNvPr id="26627"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pic>
        <p:nvPicPr>
          <p:cNvPr id="26628" name="Picture 5" descr="Forrest Gump Poster.jpg"/>
          <p:cNvPicPr>
            <a:picLocks noChangeAspect="1"/>
          </p:cNvPicPr>
          <p:nvPr/>
        </p:nvPicPr>
        <p:blipFill>
          <a:blip r:embed="rId5" cstate="print"/>
          <a:srcRect/>
          <a:stretch>
            <a:fillRect/>
          </a:stretch>
        </p:blipFill>
        <p:spPr bwMode="auto">
          <a:xfrm>
            <a:off x="2667000" y="1600200"/>
            <a:ext cx="3494088"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90’s 300</a:t>
            </a:r>
          </a:p>
        </p:txBody>
      </p:sp>
      <p:sp>
        <p:nvSpPr>
          <p:cNvPr id="18436" name="Text Box 4"/>
          <p:cNvSpPr txBox="1">
            <a:spLocks noChangeArrowheads="1"/>
          </p:cNvSpPr>
          <p:nvPr/>
        </p:nvSpPr>
        <p:spPr bwMode="auto">
          <a:xfrm>
            <a:off x="0" y="1219200"/>
            <a:ext cx="9144000" cy="3785652"/>
          </a:xfrm>
          <a:prstGeom prst="rect">
            <a:avLst/>
          </a:prstGeom>
          <a:noFill/>
          <a:ln w="9525">
            <a:noFill/>
            <a:miter lim="800000"/>
            <a:headEnd/>
            <a:tailEnd/>
          </a:ln>
        </p:spPr>
        <p:txBody>
          <a:bodyPr>
            <a:spAutoFit/>
          </a:bodyPr>
          <a:lstStyle/>
          <a:p>
            <a:pPr algn="ctr" eaLnBrk="0" hangingPunct="0">
              <a:defRPr/>
            </a:pPr>
            <a:r>
              <a:rPr lang="en-US" sz="4000" b="1" dirty="0" smtClean="0">
                <a:latin typeface="Times New Roman" charset="0"/>
              </a:rPr>
              <a:t>This 1996 film from </a:t>
            </a:r>
            <a:r>
              <a:rPr lang="en-US" sz="4000" b="1" dirty="0" err="1" smtClean="0">
                <a:latin typeface="Times New Roman" charset="0"/>
              </a:rPr>
              <a:t>Baz</a:t>
            </a:r>
            <a:r>
              <a:rPr lang="en-US" sz="4000" b="1" dirty="0" smtClean="0">
                <a:latin typeface="Times New Roman" charset="0"/>
              </a:rPr>
              <a:t> </a:t>
            </a:r>
            <a:r>
              <a:rPr lang="en-US" sz="4000" b="1" dirty="0" err="1" smtClean="0">
                <a:latin typeface="Times New Roman" charset="0"/>
              </a:rPr>
              <a:t>Luhrmann</a:t>
            </a:r>
            <a:r>
              <a:rPr lang="en-US" sz="4000" b="1" dirty="0" smtClean="0">
                <a:latin typeface="Times New Roman" charset="0"/>
              </a:rPr>
              <a:t>, starring Leonardo </a:t>
            </a:r>
            <a:r>
              <a:rPr lang="en-US" sz="4000" b="1" dirty="0" err="1" smtClean="0">
                <a:latin typeface="Times New Roman" charset="0"/>
              </a:rPr>
              <a:t>DiCaprio</a:t>
            </a:r>
            <a:r>
              <a:rPr lang="en-US" sz="4000" b="1" dirty="0" smtClean="0">
                <a:latin typeface="Times New Roman" charset="0"/>
              </a:rPr>
              <a:t> and Claire Danes as a “pair of star-crossed lovers” from rival families, is a modern-day portrayal of Shakespeare’s tragic love story that keeps the original dialogue.</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90’s 300 Answer</a:t>
            </a:r>
          </a:p>
        </p:txBody>
      </p:sp>
      <p:pic>
        <p:nvPicPr>
          <p:cNvPr id="3072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19460" name="Text Box 4"/>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defRPr/>
            </a:pPr>
            <a:r>
              <a:rPr lang="en-US" sz="6000" b="1" i="1" dirty="0">
                <a:latin typeface="Times New Roman" charset="0"/>
              </a:rPr>
              <a:t>Romeo + Juliet</a:t>
            </a:r>
            <a:endParaRPr lang="en-US" sz="6000" b="1" dirty="0">
              <a:latin typeface="Times New Roman" charset="0"/>
            </a:endParaRPr>
          </a:p>
        </p:txBody>
      </p:sp>
      <p:pic>
        <p:nvPicPr>
          <p:cNvPr id="30724" name="Picture 5" descr="Romeo &amp; Juliet Poster.jpg"/>
          <p:cNvPicPr>
            <a:picLocks noChangeAspect="1"/>
          </p:cNvPicPr>
          <p:nvPr/>
        </p:nvPicPr>
        <p:blipFill>
          <a:blip r:embed="rId5" cstate="print"/>
          <a:srcRect/>
          <a:stretch>
            <a:fillRect/>
          </a:stretch>
        </p:blipFill>
        <p:spPr bwMode="auto">
          <a:xfrm>
            <a:off x="2743200" y="1600200"/>
            <a:ext cx="3505200"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90’s 400</a:t>
            </a:r>
          </a:p>
        </p:txBody>
      </p:sp>
      <p:sp>
        <p:nvSpPr>
          <p:cNvPr id="32771" name="Rectangle 4"/>
          <p:cNvSpPr>
            <a:spLocks noChangeArrowheads="1"/>
          </p:cNvSpPr>
          <p:nvPr/>
        </p:nvSpPr>
        <p:spPr bwMode="auto">
          <a:xfrm>
            <a:off x="0" y="1447800"/>
            <a:ext cx="9144000" cy="4401205"/>
          </a:xfrm>
          <a:prstGeom prst="rect">
            <a:avLst/>
          </a:prstGeom>
          <a:noFill/>
          <a:ln w="9525">
            <a:noFill/>
            <a:miter lim="800000"/>
            <a:headEnd/>
            <a:tailEnd/>
          </a:ln>
        </p:spPr>
        <p:txBody>
          <a:bodyPr>
            <a:spAutoFit/>
          </a:bodyPr>
          <a:lstStyle/>
          <a:p>
            <a:pPr algn="ctr" eaLnBrk="0" hangingPunct="0"/>
            <a:r>
              <a:rPr lang="en-US" sz="4000" b="1" dirty="0" smtClean="0"/>
              <a:t>A streetwise NYPD detective joins a secret organization that is the “first, last and only line of defense against the worst scum of the universe” in this 1997 action-comedy starring Will Smith &amp; Tommy Lee Jones, based on the comics of the same name.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90’s 400 Answer</a:t>
            </a:r>
          </a:p>
        </p:txBody>
      </p:sp>
      <p:pic>
        <p:nvPicPr>
          <p:cNvPr id="34818"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34819" name="Text Box 4"/>
          <p:cNvSpPr txBox="1">
            <a:spLocks noChangeArrowheads="1"/>
          </p:cNvSpPr>
          <p:nvPr/>
        </p:nvSpPr>
        <p:spPr bwMode="auto">
          <a:xfrm>
            <a:off x="0" y="609600"/>
            <a:ext cx="9144000" cy="1016000"/>
          </a:xfrm>
          <a:prstGeom prst="rect">
            <a:avLst/>
          </a:prstGeom>
          <a:noFill/>
          <a:ln w="9525">
            <a:noFill/>
            <a:miter lim="800000"/>
            <a:headEnd/>
            <a:tailEnd/>
          </a:ln>
        </p:spPr>
        <p:txBody>
          <a:bodyPr>
            <a:spAutoFit/>
          </a:bodyPr>
          <a:lstStyle/>
          <a:p>
            <a:pPr algn="ctr" eaLnBrk="0" hangingPunct="0"/>
            <a:r>
              <a:rPr lang="en-US" sz="6000" b="1" i="1" dirty="0" smtClean="0"/>
              <a:t>Men in Black</a:t>
            </a:r>
            <a:endParaRPr lang="en-US" sz="6000" b="1" dirty="0"/>
          </a:p>
        </p:txBody>
      </p:sp>
      <p:pic>
        <p:nvPicPr>
          <p:cNvPr id="6" name="Picture 5" descr="monty-python-and-the-holy-grail-poster-1.jpg"/>
          <p:cNvPicPr>
            <a:picLocks noChangeAspect="1"/>
          </p:cNvPicPr>
          <p:nvPr/>
        </p:nvPicPr>
        <p:blipFill>
          <a:blip r:embed="rId5" cstate="print"/>
          <a:stretch>
            <a:fillRect/>
          </a:stretch>
        </p:blipFill>
        <p:spPr>
          <a:xfrm>
            <a:off x="2897871" y="1600200"/>
            <a:ext cx="3375305" cy="49959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90’s 500</a:t>
            </a:r>
          </a:p>
        </p:txBody>
      </p:sp>
      <p:sp>
        <p:nvSpPr>
          <p:cNvPr id="22532" name="Text Box 4"/>
          <p:cNvSpPr txBox="1">
            <a:spLocks noChangeArrowheads="1"/>
          </p:cNvSpPr>
          <p:nvPr/>
        </p:nvSpPr>
        <p:spPr bwMode="auto">
          <a:xfrm>
            <a:off x="0" y="1905000"/>
            <a:ext cx="9144000" cy="3170238"/>
          </a:xfrm>
          <a:prstGeom prst="rect">
            <a:avLst/>
          </a:prstGeom>
          <a:noFill/>
          <a:ln w="9525">
            <a:noFill/>
            <a:miter lim="800000"/>
            <a:headEnd/>
            <a:tailEnd/>
          </a:ln>
        </p:spPr>
        <p:txBody>
          <a:bodyPr>
            <a:spAutoFit/>
          </a:bodyPr>
          <a:lstStyle/>
          <a:p>
            <a:pPr algn="ctr" eaLnBrk="0" hangingPunct="0">
              <a:defRPr/>
            </a:pPr>
            <a:r>
              <a:rPr lang="en-US" sz="4000" b="1" dirty="0">
                <a:latin typeface="Times New Roman" charset="0"/>
              </a:rPr>
              <a:t>This 1990 dark comedy by Tim Burton starred Johnny Depp as </a:t>
            </a:r>
            <a:r>
              <a:rPr lang="en-US" sz="4000" b="1" dirty="0" smtClean="0">
                <a:latin typeface="Times New Roman" charset="0"/>
              </a:rPr>
              <a:t>the </a:t>
            </a:r>
            <a:r>
              <a:rPr lang="en-US" sz="4000" b="1" dirty="0">
                <a:latin typeface="Times New Roman" charset="0"/>
              </a:rPr>
              <a:t>title character, who was known for his “Hand”-y work.</a:t>
            </a:r>
            <a:endParaRPr lang="en-US" sz="4000" b="1" dirty="0">
              <a:effectLst>
                <a:outerShdw blurRad="38100" dist="38100" dir="2700000" algn="tl">
                  <a:srgbClr val="000000">
                    <a:alpha val="43137"/>
                  </a:srgbClr>
                </a:outerShdw>
              </a:effectLst>
              <a:latin typeface="Times New Roman" charset="0"/>
            </a:endParaRPr>
          </a:p>
          <a:p>
            <a:pPr algn="ctr" eaLnBrk="0" hangingPunct="0">
              <a:defRPr/>
            </a:pP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90’s 500 Answer</a:t>
            </a:r>
          </a:p>
        </p:txBody>
      </p:sp>
      <p:pic>
        <p:nvPicPr>
          <p:cNvPr id="38914"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38915" name="Text Box 4"/>
          <p:cNvSpPr txBox="1">
            <a:spLocks noChangeArrowheads="1"/>
          </p:cNvSpPr>
          <p:nvPr/>
        </p:nvSpPr>
        <p:spPr bwMode="auto">
          <a:xfrm>
            <a:off x="0" y="609600"/>
            <a:ext cx="9144000" cy="1016000"/>
          </a:xfrm>
          <a:prstGeom prst="rect">
            <a:avLst/>
          </a:prstGeom>
          <a:noFill/>
          <a:ln w="9525">
            <a:noFill/>
            <a:miter lim="800000"/>
            <a:headEnd/>
            <a:tailEnd/>
          </a:ln>
        </p:spPr>
        <p:txBody>
          <a:bodyPr>
            <a:spAutoFit/>
          </a:bodyPr>
          <a:lstStyle/>
          <a:p>
            <a:pPr algn="ctr" eaLnBrk="0" hangingPunct="0"/>
            <a:r>
              <a:rPr lang="en-US" sz="6000" b="1" i="1" dirty="0"/>
              <a:t>Edward Scissorhands</a:t>
            </a:r>
            <a:endParaRPr lang="en-US" sz="6000" b="1" dirty="0"/>
          </a:p>
        </p:txBody>
      </p:sp>
      <p:pic>
        <p:nvPicPr>
          <p:cNvPr id="38916" name="Picture 4" descr="Heather_Morris_1.jpg"/>
          <p:cNvPicPr>
            <a:picLocks noChangeAspect="1"/>
          </p:cNvPicPr>
          <p:nvPr/>
        </p:nvPicPr>
        <p:blipFill>
          <a:blip r:embed="rId5" cstate="print"/>
          <a:srcRect/>
          <a:stretch>
            <a:fillRect/>
          </a:stretch>
        </p:blipFill>
        <p:spPr bwMode="auto">
          <a:xfrm>
            <a:off x="2971800" y="1600200"/>
            <a:ext cx="3535363"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00’s 100</a:t>
            </a:r>
          </a:p>
        </p:txBody>
      </p:sp>
      <p:sp>
        <p:nvSpPr>
          <p:cNvPr id="40963" name="Text Box 4"/>
          <p:cNvSpPr txBox="1">
            <a:spLocks noChangeArrowheads="1"/>
          </p:cNvSpPr>
          <p:nvPr/>
        </p:nvSpPr>
        <p:spPr bwMode="auto">
          <a:xfrm>
            <a:off x="0" y="1295400"/>
            <a:ext cx="9144000" cy="4401205"/>
          </a:xfrm>
          <a:prstGeom prst="rect">
            <a:avLst/>
          </a:prstGeom>
          <a:noFill/>
          <a:ln w="9525">
            <a:noFill/>
            <a:miter lim="800000"/>
            <a:headEnd/>
            <a:tailEnd/>
          </a:ln>
        </p:spPr>
        <p:txBody>
          <a:bodyPr>
            <a:spAutoFit/>
          </a:bodyPr>
          <a:lstStyle/>
          <a:p>
            <a:pPr algn="ctr" eaLnBrk="0" hangingPunct="0"/>
            <a:r>
              <a:rPr lang="en-US" sz="4000" b="1" dirty="0" smtClean="0"/>
              <a:t>This 2005 superhero flick by Christopher Nolan was a reboot of a franchise based on the DC comics starring the “Caped Crusader”, who uses his strength, intellect and an array of high tech deceptions to fight the sinister forces that threaten his city.</a:t>
            </a:r>
            <a:endParaRPr lang="en-US" sz="4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algn="ctr">
              <a:buNone/>
            </a:pPr>
            <a:r>
              <a:rPr lang="en-US" sz="4000" b="1" dirty="0" smtClean="0">
                <a:latin typeface="Times New Roman" pitchFamily="18" charset="0"/>
                <a:cs typeface="Times New Roman" pitchFamily="18" charset="0"/>
              </a:rPr>
              <a:t>1. This 1993 film starred Robert Sean Leonard &amp; Christian Bale as part of a close-knit group of young kids in Nazi Germany who listen to banned swing music from the US.</a:t>
            </a:r>
            <a:endParaRPr lang="en-US" sz="40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Swing Kids</a:t>
            </a:r>
            <a:endParaRPr lang="en-US" sz="4000" b="1" i="1" dirty="0"/>
          </a:p>
        </p:txBody>
      </p:sp>
      <p:pic>
        <p:nvPicPr>
          <p:cNvPr id="5" name="Picture 4" descr="Swing Kids poster.jpg"/>
          <p:cNvPicPr>
            <a:picLocks noChangeAspect="1"/>
          </p:cNvPicPr>
          <p:nvPr/>
        </p:nvPicPr>
        <p:blipFill>
          <a:blip r:embed="rId2" cstate="print"/>
          <a:stretch>
            <a:fillRect/>
          </a:stretch>
        </p:blipFill>
        <p:spPr>
          <a:xfrm>
            <a:off x="2715936" y="1524000"/>
            <a:ext cx="3466093" cy="51054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04800"/>
            <a:ext cx="8305800" cy="1143000"/>
          </a:xfrm>
        </p:spPr>
        <p:txBody>
          <a:bodyPr/>
          <a:lstStyle/>
          <a:p>
            <a:pPr algn="ctr" eaLnBrk="1" fontAlgn="auto" hangingPunct="1">
              <a:spcAft>
                <a:spcPts val="0"/>
              </a:spcAft>
              <a:defRPr/>
            </a:pPr>
            <a:r>
              <a:rPr lang="en-US" dirty="0" smtClean="0">
                <a:solidFill>
                  <a:schemeClr val="bg2"/>
                </a:solidFill>
              </a:rPr>
              <a:t>00’s 100 Answer</a:t>
            </a:r>
          </a:p>
        </p:txBody>
      </p:sp>
      <p:pic>
        <p:nvPicPr>
          <p:cNvPr id="43010"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sp>
        <p:nvSpPr>
          <p:cNvPr id="43011" name="Text Box 4"/>
          <p:cNvSpPr txBox="1">
            <a:spLocks noChangeArrowheads="1"/>
          </p:cNvSpPr>
          <p:nvPr/>
        </p:nvSpPr>
        <p:spPr bwMode="auto">
          <a:xfrm>
            <a:off x="0" y="685800"/>
            <a:ext cx="9144000" cy="1016000"/>
          </a:xfrm>
          <a:prstGeom prst="rect">
            <a:avLst/>
          </a:prstGeom>
          <a:noFill/>
          <a:ln w="9525">
            <a:noFill/>
            <a:miter lim="800000"/>
            <a:headEnd/>
            <a:tailEnd/>
          </a:ln>
        </p:spPr>
        <p:txBody>
          <a:bodyPr wrap="square">
            <a:spAutoFit/>
          </a:bodyPr>
          <a:lstStyle/>
          <a:p>
            <a:pPr algn="ctr" eaLnBrk="0" hangingPunct="0"/>
            <a:r>
              <a:rPr lang="en-US" sz="6000" b="1" i="1" dirty="0"/>
              <a:t>Batman</a:t>
            </a:r>
            <a:r>
              <a:rPr lang="en-US" sz="6000" i="1" dirty="0"/>
              <a:t> </a:t>
            </a:r>
            <a:r>
              <a:rPr lang="en-US" sz="6000" b="1" i="1" dirty="0"/>
              <a:t>Begins</a:t>
            </a:r>
            <a:endParaRPr lang="en-US" sz="6000" b="1" dirty="0"/>
          </a:p>
        </p:txBody>
      </p:sp>
      <p:pic>
        <p:nvPicPr>
          <p:cNvPr id="43012" name="Picture 4" descr="Glee-safety-dance.jpg"/>
          <p:cNvPicPr>
            <a:picLocks noChangeAspect="1"/>
          </p:cNvPicPr>
          <p:nvPr/>
        </p:nvPicPr>
        <p:blipFill>
          <a:blip r:embed="rId5" cstate="print"/>
          <a:srcRect/>
          <a:stretch>
            <a:fillRect/>
          </a:stretch>
        </p:blipFill>
        <p:spPr bwMode="auto">
          <a:xfrm>
            <a:off x="2895600" y="1676400"/>
            <a:ext cx="3376613"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305800" cy="1143000"/>
          </a:xfrm>
        </p:spPr>
        <p:txBody>
          <a:bodyPr/>
          <a:lstStyle/>
          <a:p>
            <a:pPr algn="ctr" eaLnBrk="1" fontAlgn="auto" hangingPunct="1">
              <a:spcAft>
                <a:spcPts val="0"/>
              </a:spcAft>
              <a:defRPr/>
            </a:pPr>
            <a:r>
              <a:rPr lang="en-US" dirty="0" smtClean="0">
                <a:solidFill>
                  <a:schemeClr val="bg2"/>
                </a:solidFill>
              </a:rPr>
              <a:t>00’s 200</a:t>
            </a:r>
          </a:p>
        </p:txBody>
      </p:sp>
      <p:sp>
        <p:nvSpPr>
          <p:cNvPr id="45059" name="Text Box 4"/>
          <p:cNvSpPr txBox="1">
            <a:spLocks noChangeArrowheads="1"/>
          </p:cNvSpPr>
          <p:nvPr/>
        </p:nvSpPr>
        <p:spPr bwMode="auto">
          <a:xfrm>
            <a:off x="0" y="1143000"/>
            <a:ext cx="9144000" cy="5632311"/>
          </a:xfrm>
          <a:prstGeom prst="rect">
            <a:avLst/>
          </a:prstGeom>
          <a:noFill/>
          <a:ln w="9525">
            <a:noFill/>
            <a:miter lim="800000"/>
            <a:headEnd/>
            <a:tailEnd/>
          </a:ln>
        </p:spPr>
        <p:txBody>
          <a:bodyPr>
            <a:spAutoFit/>
          </a:bodyPr>
          <a:lstStyle/>
          <a:p>
            <a:pPr algn="ctr" eaLnBrk="0" hangingPunct="0"/>
            <a:r>
              <a:rPr lang="en-US" sz="4000" b="1" dirty="0" smtClean="0"/>
              <a:t>In this 2007 “robotic” film based on the comics of the same name and directed by Michael Bay, an ancient struggle re-erupts on Earth between two extraterrestrial clans, who can disguise themselves as electronic objects. A clue to their ultimate power is held by a young teenager named Sam, who unwittingly buys one of them as his first car.</a:t>
            </a:r>
            <a:endParaRPr lang="en-US" sz="40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228600"/>
            <a:ext cx="8305800" cy="1143000"/>
          </a:xfrm>
        </p:spPr>
        <p:txBody>
          <a:bodyPr/>
          <a:lstStyle/>
          <a:p>
            <a:pPr algn="ctr" eaLnBrk="1" fontAlgn="auto" hangingPunct="1">
              <a:spcAft>
                <a:spcPts val="0"/>
              </a:spcAft>
              <a:defRPr/>
            </a:pPr>
            <a:r>
              <a:rPr lang="en-US" dirty="0" smtClean="0">
                <a:solidFill>
                  <a:schemeClr val="bg2"/>
                </a:solidFill>
              </a:rPr>
              <a:t>00’s 200 Answer</a:t>
            </a:r>
          </a:p>
        </p:txBody>
      </p:sp>
      <p:pic>
        <p:nvPicPr>
          <p:cNvPr id="47106"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47107" name="Text Box 4"/>
          <p:cNvSpPr txBox="1">
            <a:spLocks noChangeArrowheads="1"/>
          </p:cNvSpPr>
          <p:nvPr/>
        </p:nvSpPr>
        <p:spPr bwMode="auto">
          <a:xfrm>
            <a:off x="0" y="685800"/>
            <a:ext cx="9144000" cy="1016000"/>
          </a:xfrm>
          <a:prstGeom prst="rect">
            <a:avLst/>
          </a:prstGeom>
          <a:noFill/>
          <a:ln w="9525">
            <a:noFill/>
            <a:miter lim="800000"/>
            <a:headEnd/>
            <a:tailEnd/>
          </a:ln>
        </p:spPr>
        <p:txBody>
          <a:bodyPr wrap="square">
            <a:spAutoFit/>
          </a:bodyPr>
          <a:lstStyle/>
          <a:p>
            <a:pPr algn="ctr" eaLnBrk="0" hangingPunct="0"/>
            <a:r>
              <a:rPr lang="en-US" sz="6000" b="1" i="1" dirty="0"/>
              <a:t>Transformers</a:t>
            </a:r>
            <a:endParaRPr lang="en-US" sz="6000" b="1" dirty="0"/>
          </a:p>
        </p:txBody>
      </p:sp>
      <p:pic>
        <p:nvPicPr>
          <p:cNvPr id="47108" name="Picture 6" descr="Transformers Poster-Destroy.jpg"/>
          <p:cNvPicPr>
            <a:picLocks noChangeAspect="1"/>
          </p:cNvPicPr>
          <p:nvPr/>
        </p:nvPicPr>
        <p:blipFill>
          <a:blip r:embed="rId5" cstate="print"/>
          <a:srcRect/>
          <a:stretch>
            <a:fillRect/>
          </a:stretch>
        </p:blipFill>
        <p:spPr bwMode="auto">
          <a:xfrm>
            <a:off x="1219200" y="1752600"/>
            <a:ext cx="3325813" cy="4941841"/>
          </a:xfrm>
          <a:prstGeom prst="rect">
            <a:avLst/>
          </a:prstGeom>
          <a:noFill/>
          <a:ln w="9525">
            <a:noFill/>
            <a:miter lim="800000"/>
            <a:headEnd/>
            <a:tailEnd/>
          </a:ln>
        </p:spPr>
      </p:pic>
      <p:pic>
        <p:nvPicPr>
          <p:cNvPr id="47109" name="Picture 7" descr="Transformers Poster-Protect.jpg"/>
          <p:cNvPicPr>
            <a:picLocks noChangeAspect="1"/>
          </p:cNvPicPr>
          <p:nvPr/>
        </p:nvPicPr>
        <p:blipFill>
          <a:blip r:embed="rId6" cstate="print"/>
          <a:srcRect/>
          <a:stretch>
            <a:fillRect/>
          </a:stretch>
        </p:blipFill>
        <p:spPr bwMode="auto">
          <a:xfrm>
            <a:off x="4495800" y="1752600"/>
            <a:ext cx="3333323"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00’s 300</a:t>
            </a:r>
          </a:p>
        </p:txBody>
      </p:sp>
      <p:sp>
        <p:nvSpPr>
          <p:cNvPr id="28676" name="Text Box 4"/>
          <p:cNvSpPr txBox="1">
            <a:spLocks noChangeArrowheads="1"/>
          </p:cNvSpPr>
          <p:nvPr/>
        </p:nvSpPr>
        <p:spPr bwMode="auto">
          <a:xfrm>
            <a:off x="0" y="914400"/>
            <a:ext cx="9144000" cy="4401205"/>
          </a:xfrm>
          <a:prstGeom prst="rect">
            <a:avLst/>
          </a:prstGeom>
          <a:noFill/>
          <a:ln w="9525">
            <a:noFill/>
            <a:miter lim="800000"/>
            <a:headEnd/>
            <a:tailEnd/>
          </a:ln>
        </p:spPr>
        <p:txBody>
          <a:bodyPr>
            <a:spAutoFit/>
          </a:bodyPr>
          <a:lstStyle/>
          <a:p>
            <a:pPr algn="ctr" eaLnBrk="0" hangingPunct="0">
              <a:defRPr/>
            </a:pPr>
            <a:r>
              <a:rPr lang="en-US" sz="4000" b="1" dirty="0">
                <a:latin typeface="Times New Roman" charset="0"/>
              </a:rPr>
              <a:t>Blacksmith Will Turner teams up with eccentric pirate </a:t>
            </a:r>
            <a:r>
              <a:rPr lang="en-US" sz="4000" b="1" dirty="0" smtClean="0">
                <a:latin typeface="Times New Roman" charset="0"/>
              </a:rPr>
              <a:t>“Captain” </a:t>
            </a:r>
            <a:r>
              <a:rPr lang="en-US" sz="4000" b="1" dirty="0">
                <a:latin typeface="Times New Roman" charset="0"/>
              </a:rPr>
              <a:t>Jack Sparrow to save his love, the governor's daughter, from Jack's former pirate allies who are now undead in this 2003 “swashbuckler” that was based on a Disney theme park ride of the same name.</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762000"/>
          </a:xfrm>
        </p:spPr>
        <p:txBody>
          <a:bodyPr>
            <a:normAutofit fontScale="90000"/>
          </a:bodyPr>
          <a:lstStyle/>
          <a:p>
            <a:pPr algn="ctr" eaLnBrk="1" fontAlgn="auto" hangingPunct="1">
              <a:spcAft>
                <a:spcPts val="0"/>
              </a:spcAft>
              <a:defRPr/>
            </a:pPr>
            <a:r>
              <a:rPr lang="en-US" dirty="0" smtClean="0">
                <a:solidFill>
                  <a:schemeClr val="bg2"/>
                </a:solidFill>
              </a:rPr>
              <a:t>00’s 300 Answer</a:t>
            </a:r>
          </a:p>
        </p:txBody>
      </p:sp>
      <p:pic>
        <p:nvPicPr>
          <p:cNvPr id="5120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51203" name="Text Box 4"/>
          <p:cNvSpPr txBox="1">
            <a:spLocks noChangeArrowheads="1"/>
          </p:cNvSpPr>
          <p:nvPr/>
        </p:nvSpPr>
        <p:spPr bwMode="auto">
          <a:xfrm>
            <a:off x="0" y="533400"/>
            <a:ext cx="9144000" cy="1877437"/>
          </a:xfrm>
          <a:prstGeom prst="rect">
            <a:avLst/>
          </a:prstGeom>
          <a:noFill/>
          <a:ln w="9525">
            <a:noFill/>
            <a:miter lim="800000"/>
            <a:headEnd/>
            <a:tailEnd/>
          </a:ln>
        </p:spPr>
        <p:txBody>
          <a:bodyPr>
            <a:spAutoFit/>
          </a:bodyPr>
          <a:lstStyle/>
          <a:p>
            <a:pPr algn="ctr" eaLnBrk="0" hangingPunct="0"/>
            <a:r>
              <a:rPr lang="en-US" sz="5800" b="1" i="1" dirty="0"/>
              <a:t>Pirates of the Caribbean: </a:t>
            </a:r>
          </a:p>
          <a:p>
            <a:pPr algn="ctr" eaLnBrk="0" hangingPunct="0"/>
            <a:r>
              <a:rPr lang="en-US" sz="5800" b="1" i="1" dirty="0"/>
              <a:t>The Curse of the Black Pearl</a:t>
            </a:r>
            <a:endParaRPr lang="en-US" sz="5800" b="1" dirty="0"/>
          </a:p>
        </p:txBody>
      </p:sp>
      <p:pic>
        <p:nvPicPr>
          <p:cNvPr id="51204" name="Picture 4" descr="Kurt-Lea-Glee-Defying-Gravity_300.jpg"/>
          <p:cNvPicPr>
            <a:picLocks noChangeAspect="1"/>
          </p:cNvPicPr>
          <p:nvPr/>
        </p:nvPicPr>
        <p:blipFill>
          <a:blip r:embed="rId5" cstate="print"/>
          <a:srcRect/>
          <a:stretch>
            <a:fillRect/>
          </a:stretch>
        </p:blipFill>
        <p:spPr bwMode="auto">
          <a:xfrm>
            <a:off x="3124200" y="2403151"/>
            <a:ext cx="3124200" cy="42262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00’s 400</a:t>
            </a:r>
          </a:p>
        </p:txBody>
      </p:sp>
      <p:sp>
        <p:nvSpPr>
          <p:cNvPr id="30724" name="Text Box 4"/>
          <p:cNvSpPr txBox="1">
            <a:spLocks noChangeArrowheads="1"/>
          </p:cNvSpPr>
          <p:nvPr/>
        </p:nvSpPr>
        <p:spPr bwMode="auto">
          <a:xfrm>
            <a:off x="0" y="1143000"/>
            <a:ext cx="9144000" cy="4401205"/>
          </a:xfrm>
          <a:prstGeom prst="rect">
            <a:avLst/>
          </a:prstGeom>
          <a:noFill/>
          <a:ln w="9525">
            <a:noFill/>
            <a:miter lim="800000"/>
            <a:headEnd/>
            <a:tailEnd/>
          </a:ln>
        </p:spPr>
        <p:txBody>
          <a:bodyPr>
            <a:spAutoFit/>
          </a:bodyPr>
          <a:lstStyle/>
          <a:p>
            <a:pPr algn="ctr" eaLnBrk="0" hangingPunct="0">
              <a:defRPr/>
            </a:pPr>
            <a:r>
              <a:rPr lang="en-US" sz="4000" b="1" dirty="0" smtClean="0">
                <a:latin typeface="Times New Roman" charset="0"/>
              </a:rPr>
              <a:t>How about a shave? This 2007 musical starred Johnny Depp as Benjamin Barker, aka the title character, who sets up a barber shop in London that becomes the basis for a sinister partnership with his fellow tenant, Mrs. Lovett.</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914400"/>
          </a:xfrm>
        </p:spPr>
        <p:txBody>
          <a:bodyPr>
            <a:normAutofit/>
          </a:bodyPr>
          <a:lstStyle/>
          <a:p>
            <a:pPr algn="ctr" eaLnBrk="1" fontAlgn="auto" hangingPunct="1">
              <a:spcAft>
                <a:spcPts val="0"/>
              </a:spcAft>
              <a:defRPr/>
            </a:pPr>
            <a:r>
              <a:rPr lang="en-US" dirty="0" smtClean="0">
                <a:solidFill>
                  <a:schemeClr val="bg2"/>
                </a:solidFill>
              </a:rPr>
              <a:t>00’s 400 Answer</a:t>
            </a:r>
          </a:p>
        </p:txBody>
      </p:sp>
      <p:pic>
        <p:nvPicPr>
          <p:cNvPr id="55298"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55299" name="Text Box 4"/>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r>
              <a:rPr lang="en-US" sz="6000" b="1" i="1" dirty="0"/>
              <a:t>Sweeny Todd</a:t>
            </a:r>
            <a:endParaRPr lang="en-US" sz="6000" b="1" dirty="0"/>
          </a:p>
        </p:txBody>
      </p:sp>
      <p:pic>
        <p:nvPicPr>
          <p:cNvPr id="55300" name="Picture 4" descr="music-bohemianrhapsody.jpg"/>
          <p:cNvPicPr>
            <a:picLocks noChangeAspect="1"/>
          </p:cNvPicPr>
          <p:nvPr/>
        </p:nvPicPr>
        <p:blipFill>
          <a:blip r:embed="rId5" cstate="print"/>
          <a:srcRect/>
          <a:stretch>
            <a:fillRect/>
          </a:stretch>
        </p:blipFill>
        <p:spPr bwMode="auto">
          <a:xfrm>
            <a:off x="2895600" y="1600200"/>
            <a:ext cx="3373438"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1008888"/>
          </a:xfrm>
        </p:spPr>
        <p:txBody>
          <a:bodyPr/>
          <a:lstStyle/>
          <a:p>
            <a:pPr algn="ctr" eaLnBrk="1" fontAlgn="auto" hangingPunct="1">
              <a:spcAft>
                <a:spcPts val="0"/>
              </a:spcAft>
              <a:defRPr/>
            </a:pPr>
            <a:r>
              <a:rPr lang="en-US" dirty="0" smtClean="0">
                <a:solidFill>
                  <a:schemeClr val="bg2"/>
                </a:solidFill>
              </a:rPr>
              <a:t>00’s 500</a:t>
            </a:r>
          </a:p>
        </p:txBody>
      </p:sp>
      <p:sp>
        <p:nvSpPr>
          <p:cNvPr id="32772" name="Text Box 4"/>
          <p:cNvSpPr txBox="1">
            <a:spLocks noChangeArrowheads="1"/>
          </p:cNvSpPr>
          <p:nvPr/>
        </p:nvSpPr>
        <p:spPr bwMode="auto">
          <a:xfrm>
            <a:off x="0" y="1447800"/>
            <a:ext cx="9144000" cy="4401205"/>
          </a:xfrm>
          <a:prstGeom prst="rect">
            <a:avLst/>
          </a:prstGeom>
          <a:noFill/>
          <a:ln w="9525">
            <a:noFill/>
            <a:miter lim="800000"/>
            <a:headEnd/>
            <a:tailEnd/>
          </a:ln>
        </p:spPr>
        <p:txBody>
          <a:bodyPr>
            <a:spAutoFit/>
          </a:bodyPr>
          <a:lstStyle/>
          <a:p>
            <a:pPr algn="ctr" eaLnBrk="0" hangingPunct="0">
              <a:defRPr/>
            </a:pPr>
            <a:r>
              <a:rPr lang="en-US" sz="4000" b="1" dirty="0" smtClean="0"/>
              <a:t>Bilbo Baggins journeys to the Lonely Mountain with a vigorous group of Dwarves to reclaim a treasure stolen from them by the dragon </a:t>
            </a:r>
            <a:r>
              <a:rPr lang="en-US" sz="4000" b="1" dirty="0" err="1" smtClean="0"/>
              <a:t>Smaug</a:t>
            </a:r>
            <a:r>
              <a:rPr lang="en-US" sz="4000" b="1" dirty="0" smtClean="0"/>
              <a:t> in this 2012 prequel to a hit movie trilogy that was based on the best-selling book series of the same names.</a:t>
            </a:r>
            <a:endParaRPr lang="en-US" sz="4000" b="1" dirty="0">
              <a:latin typeface="Times New Roman"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8458200" cy="762000"/>
          </a:xfrm>
        </p:spPr>
        <p:txBody>
          <a:bodyPr>
            <a:normAutofit fontScale="90000"/>
          </a:bodyPr>
          <a:lstStyle/>
          <a:p>
            <a:pPr algn="ctr" eaLnBrk="1" fontAlgn="auto" hangingPunct="1">
              <a:spcAft>
                <a:spcPts val="0"/>
              </a:spcAft>
              <a:defRPr/>
            </a:pPr>
            <a:r>
              <a:rPr lang="en-US" dirty="0" smtClean="0">
                <a:solidFill>
                  <a:schemeClr val="bg2"/>
                </a:solidFill>
              </a:rPr>
              <a:t>00’s 500 Answer</a:t>
            </a:r>
          </a:p>
        </p:txBody>
      </p:sp>
      <p:pic>
        <p:nvPicPr>
          <p:cNvPr id="59394"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59395" name="Text Box 4"/>
          <p:cNvSpPr txBox="1">
            <a:spLocks noChangeArrowheads="1"/>
          </p:cNvSpPr>
          <p:nvPr/>
        </p:nvSpPr>
        <p:spPr bwMode="auto">
          <a:xfrm>
            <a:off x="0" y="685800"/>
            <a:ext cx="9144000" cy="769441"/>
          </a:xfrm>
          <a:prstGeom prst="rect">
            <a:avLst/>
          </a:prstGeom>
          <a:noFill/>
          <a:ln w="9525">
            <a:noFill/>
            <a:miter lim="800000"/>
            <a:headEnd/>
            <a:tailEnd/>
          </a:ln>
        </p:spPr>
        <p:txBody>
          <a:bodyPr>
            <a:spAutoFit/>
          </a:bodyPr>
          <a:lstStyle/>
          <a:p>
            <a:pPr algn="ctr" eaLnBrk="0" hangingPunct="0"/>
            <a:r>
              <a:rPr lang="en-US" sz="4400" b="1" i="1" dirty="0" smtClean="0"/>
              <a:t>The Hobbit: An Unexpected Journey </a:t>
            </a:r>
            <a:endParaRPr lang="en-US" sz="4400" b="1" i="1" dirty="0"/>
          </a:p>
        </p:txBody>
      </p:sp>
      <p:pic>
        <p:nvPicPr>
          <p:cNvPr id="59396" name="Picture 5" descr="The  Amazing Spider-Man Poster.jpg"/>
          <p:cNvPicPr>
            <a:picLocks noChangeAspect="1"/>
          </p:cNvPicPr>
          <p:nvPr/>
        </p:nvPicPr>
        <p:blipFill>
          <a:blip r:embed="rId5" cstate="print"/>
          <a:stretch>
            <a:fillRect/>
          </a:stretch>
        </p:blipFill>
        <p:spPr bwMode="auto">
          <a:xfrm>
            <a:off x="2743200" y="1447800"/>
            <a:ext cx="3491942" cy="5168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1066800"/>
          </a:xfrm>
        </p:spPr>
        <p:txBody>
          <a:bodyPr/>
          <a:lstStyle/>
          <a:p>
            <a:pPr algn="ctr" eaLnBrk="1" fontAlgn="auto" hangingPunct="1">
              <a:spcAft>
                <a:spcPts val="0"/>
              </a:spcAft>
              <a:defRPr/>
            </a:pPr>
            <a:r>
              <a:rPr lang="en-US" dirty="0" smtClean="0">
                <a:solidFill>
                  <a:schemeClr val="bg2"/>
                </a:solidFill>
              </a:rPr>
              <a:t>Based on a True Story 100</a:t>
            </a:r>
          </a:p>
        </p:txBody>
      </p:sp>
      <p:sp>
        <p:nvSpPr>
          <p:cNvPr id="34820" name="Text Box 4"/>
          <p:cNvSpPr txBox="1">
            <a:spLocks noChangeArrowheads="1"/>
          </p:cNvSpPr>
          <p:nvPr/>
        </p:nvSpPr>
        <p:spPr bwMode="auto">
          <a:xfrm>
            <a:off x="0" y="1828800"/>
            <a:ext cx="9144000" cy="3785652"/>
          </a:xfrm>
          <a:prstGeom prst="rect">
            <a:avLst/>
          </a:prstGeom>
          <a:noFill/>
          <a:ln w="9525">
            <a:noFill/>
            <a:miter lim="800000"/>
            <a:headEnd/>
            <a:tailEnd/>
          </a:ln>
        </p:spPr>
        <p:txBody>
          <a:bodyPr wrap="square">
            <a:spAutoFit/>
          </a:bodyPr>
          <a:lstStyle/>
          <a:p>
            <a:pPr algn="ctr" eaLnBrk="0" hangingPunct="0">
              <a:defRPr/>
            </a:pPr>
            <a:r>
              <a:rPr lang="en-US" sz="4000" b="1" dirty="0" smtClean="0"/>
              <a:t>This 2009 Oscar-nominated biopic was based on the real-life story of Michael </a:t>
            </a:r>
            <a:r>
              <a:rPr lang="en-US" sz="4000" b="1" dirty="0" err="1" smtClean="0"/>
              <a:t>Oher</a:t>
            </a:r>
            <a:r>
              <a:rPr lang="en-US" sz="4000" b="1" dirty="0" smtClean="0"/>
              <a:t>, who went from a homeless teen to an All-American football player and first round NFL draft pick for the Baltimore Ravens.</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algn="ctr">
              <a:buNone/>
            </a:pPr>
            <a:r>
              <a:rPr lang="en-US" sz="4000" b="1" dirty="0" smtClean="0">
                <a:latin typeface="Times New Roman" pitchFamily="18" charset="0"/>
                <a:cs typeface="Times New Roman" pitchFamily="18" charset="0"/>
              </a:rPr>
              <a:t>2. This 1984 movie, in which three unemployed parapsychology professors set up shop as a unique </a:t>
            </a:r>
            <a:r>
              <a:rPr lang="en-US" sz="4000" b="1" dirty="0" smtClean="0">
                <a:latin typeface="Times New Roman" pitchFamily="18" charset="0"/>
                <a:cs typeface="Times New Roman" pitchFamily="18" charset="0"/>
              </a:rPr>
              <a:t>ghost-removal service,  </a:t>
            </a:r>
            <a:r>
              <a:rPr lang="en-US" sz="4000" b="1" dirty="0" smtClean="0">
                <a:latin typeface="Times New Roman" pitchFamily="18" charset="0"/>
                <a:cs typeface="Times New Roman" pitchFamily="18" charset="0"/>
              </a:rPr>
              <a:t>was a hit at the box office and was followed by a sequel and 2 cartoons.</a:t>
            </a:r>
            <a:endParaRPr lang="en-US" sz="40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Ghostbusters</a:t>
            </a:r>
            <a:endParaRPr lang="en-US" sz="4000" b="1" i="1" dirty="0"/>
          </a:p>
        </p:txBody>
      </p:sp>
      <p:pic>
        <p:nvPicPr>
          <p:cNvPr id="5" name="Picture 4" descr="Ghostbusters Poster.jpg"/>
          <p:cNvPicPr>
            <a:picLocks noChangeAspect="1"/>
          </p:cNvPicPr>
          <p:nvPr/>
        </p:nvPicPr>
        <p:blipFill>
          <a:blip r:embed="rId2" cstate="print"/>
          <a:stretch>
            <a:fillRect/>
          </a:stretch>
        </p:blipFill>
        <p:spPr>
          <a:xfrm>
            <a:off x="2743014" y="1478248"/>
            <a:ext cx="3581586" cy="515115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838200"/>
          </a:xfrm>
        </p:spPr>
        <p:txBody>
          <a:bodyPr>
            <a:normAutofit/>
          </a:bodyPr>
          <a:lstStyle/>
          <a:p>
            <a:pPr algn="ctr" eaLnBrk="1" fontAlgn="auto" hangingPunct="1">
              <a:spcAft>
                <a:spcPts val="0"/>
              </a:spcAft>
              <a:defRPr/>
            </a:pPr>
            <a:r>
              <a:rPr lang="en-US" dirty="0" smtClean="0">
                <a:solidFill>
                  <a:schemeClr val="bg2"/>
                </a:solidFill>
              </a:rPr>
              <a:t>Based on a True Story 100 Answer</a:t>
            </a:r>
          </a:p>
        </p:txBody>
      </p:sp>
      <p:pic>
        <p:nvPicPr>
          <p:cNvPr id="63490" name="Picture 3" descr="m_button">
            <a:hlinkClick r:id="rId3" action="ppaction://hlinksldjump"/>
          </p:cNvPr>
          <p:cNvPicPr>
            <a:picLocks noChangeAspect="1" noChangeArrowheads="1"/>
          </p:cNvPicPr>
          <p:nvPr/>
        </p:nvPicPr>
        <p:blipFill>
          <a:blip r:embed="rId4" cstate="print"/>
          <a:srcRect/>
          <a:stretch>
            <a:fillRect/>
          </a:stretch>
        </p:blipFill>
        <p:spPr bwMode="auto">
          <a:xfrm>
            <a:off x="1" y="6230982"/>
            <a:ext cx="457200" cy="627017"/>
          </a:xfrm>
          <a:prstGeom prst="rect">
            <a:avLst/>
          </a:prstGeom>
          <a:noFill/>
          <a:ln w="9525">
            <a:noFill/>
            <a:miter lim="800000"/>
            <a:headEnd/>
            <a:tailEnd/>
          </a:ln>
        </p:spPr>
      </p:pic>
      <p:sp>
        <p:nvSpPr>
          <p:cNvPr id="63491" name="Text Box 4"/>
          <p:cNvSpPr txBox="1">
            <a:spLocks noChangeArrowheads="1"/>
          </p:cNvSpPr>
          <p:nvPr/>
        </p:nvSpPr>
        <p:spPr bwMode="auto">
          <a:xfrm>
            <a:off x="0" y="609600"/>
            <a:ext cx="9144000" cy="1016000"/>
          </a:xfrm>
          <a:prstGeom prst="rect">
            <a:avLst/>
          </a:prstGeom>
          <a:noFill/>
          <a:ln w="9525">
            <a:noFill/>
            <a:miter lim="800000"/>
            <a:headEnd/>
            <a:tailEnd/>
          </a:ln>
        </p:spPr>
        <p:txBody>
          <a:bodyPr>
            <a:spAutoFit/>
          </a:bodyPr>
          <a:lstStyle/>
          <a:p>
            <a:pPr algn="ctr" eaLnBrk="0" hangingPunct="0"/>
            <a:r>
              <a:rPr lang="en-US" sz="6000" b="1" i="1" dirty="0" smtClean="0"/>
              <a:t>The Blind Side</a:t>
            </a:r>
            <a:endParaRPr lang="en-US" sz="6000" b="1" i="1" dirty="0"/>
          </a:p>
        </p:txBody>
      </p:sp>
      <p:pic>
        <p:nvPicPr>
          <p:cNvPr id="9" name="Picture 8" descr="Posters2.JPG"/>
          <p:cNvPicPr>
            <a:picLocks noChangeAspect="1"/>
          </p:cNvPicPr>
          <p:nvPr/>
        </p:nvPicPr>
        <p:blipFill>
          <a:blip r:embed="rId5" cstate="print"/>
          <a:stretch>
            <a:fillRect/>
          </a:stretch>
        </p:blipFill>
        <p:spPr bwMode="auto">
          <a:xfrm>
            <a:off x="2895600" y="1600200"/>
            <a:ext cx="3200400" cy="4741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Based on a True Story 200</a:t>
            </a:r>
          </a:p>
        </p:txBody>
      </p:sp>
      <p:sp>
        <p:nvSpPr>
          <p:cNvPr id="36868" name="Text Box 4"/>
          <p:cNvSpPr txBox="1">
            <a:spLocks noChangeArrowheads="1"/>
          </p:cNvSpPr>
          <p:nvPr/>
        </p:nvSpPr>
        <p:spPr bwMode="auto">
          <a:xfrm>
            <a:off x="0" y="1752600"/>
            <a:ext cx="9144000" cy="3785652"/>
          </a:xfrm>
          <a:prstGeom prst="rect">
            <a:avLst/>
          </a:prstGeom>
          <a:noFill/>
          <a:ln w="9525">
            <a:noFill/>
            <a:miter lim="800000"/>
            <a:headEnd/>
            <a:tailEnd/>
          </a:ln>
        </p:spPr>
        <p:txBody>
          <a:bodyPr wrap="square">
            <a:spAutoFit/>
          </a:bodyPr>
          <a:lstStyle/>
          <a:p>
            <a:pPr algn="ctr">
              <a:buNone/>
            </a:pPr>
            <a:r>
              <a:rPr lang="en-US" sz="4000" b="1" dirty="0" smtClean="0">
                <a:cs typeface="Times New Roman" pitchFamily="18" charset="0"/>
              </a:rPr>
              <a:t>This 1999 biographic drama about Homer </a:t>
            </a:r>
            <a:r>
              <a:rPr lang="en-US" sz="4000" b="1" dirty="0" err="1" smtClean="0">
                <a:cs typeface="Times New Roman" pitchFamily="18" charset="0"/>
              </a:rPr>
              <a:t>Hickam</a:t>
            </a:r>
            <a:r>
              <a:rPr lang="en-US" sz="4000" b="1" dirty="0" smtClean="0">
                <a:cs typeface="Times New Roman" pitchFamily="18" charset="0"/>
              </a:rPr>
              <a:t>, a coal miner's son who was inspired by the first Sputnik launch to take up rocketry against his father's wishes, was based on the autobiography “Rocket Boys”.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780288"/>
          </a:xfrm>
        </p:spPr>
        <p:txBody>
          <a:bodyPr>
            <a:noAutofit/>
          </a:bodyPr>
          <a:lstStyle/>
          <a:p>
            <a:pPr algn="ctr" eaLnBrk="1" fontAlgn="auto" hangingPunct="1">
              <a:spcAft>
                <a:spcPts val="0"/>
              </a:spcAft>
              <a:defRPr/>
            </a:pPr>
            <a:r>
              <a:rPr lang="en-US" dirty="0" smtClean="0">
                <a:solidFill>
                  <a:schemeClr val="bg2"/>
                </a:solidFill>
              </a:rPr>
              <a:t>Based on a True Story 200 Answer</a:t>
            </a:r>
          </a:p>
        </p:txBody>
      </p:sp>
      <p:pic>
        <p:nvPicPr>
          <p:cNvPr id="67586"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37892" name="Text Box 4"/>
          <p:cNvSpPr txBox="1">
            <a:spLocks noChangeArrowheads="1"/>
          </p:cNvSpPr>
          <p:nvPr/>
        </p:nvSpPr>
        <p:spPr bwMode="auto">
          <a:xfrm>
            <a:off x="-39688" y="762000"/>
            <a:ext cx="9183688" cy="892552"/>
          </a:xfrm>
          <a:prstGeom prst="rect">
            <a:avLst/>
          </a:prstGeom>
          <a:noFill/>
          <a:ln w="9525">
            <a:noFill/>
            <a:miter lim="800000"/>
            <a:headEnd/>
            <a:tailEnd/>
          </a:ln>
        </p:spPr>
        <p:txBody>
          <a:bodyPr>
            <a:spAutoFit/>
          </a:bodyPr>
          <a:lstStyle/>
          <a:p>
            <a:pPr algn="ctr" eaLnBrk="0" hangingPunct="0">
              <a:defRPr/>
            </a:pPr>
            <a:r>
              <a:rPr lang="en-US" sz="5200" b="1" i="1" dirty="0" smtClean="0">
                <a:latin typeface="Times New Roman" charset="0"/>
              </a:rPr>
              <a:t>October Sky</a:t>
            </a:r>
            <a:endParaRPr lang="en-US" sz="5200" b="1" dirty="0">
              <a:latin typeface="Times New Roman" charset="0"/>
            </a:endParaRPr>
          </a:p>
        </p:txBody>
      </p:sp>
      <p:pic>
        <p:nvPicPr>
          <p:cNvPr id="8" name="Picture 7" descr="Posters2.JPG"/>
          <p:cNvPicPr>
            <a:picLocks noChangeAspect="1"/>
          </p:cNvPicPr>
          <p:nvPr/>
        </p:nvPicPr>
        <p:blipFill>
          <a:blip r:embed="rId5" cstate="print"/>
          <a:stretch>
            <a:fillRect/>
          </a:stretch>
        </p:blipFill>
        <p:spPr bwMode="auto">
          <a:xfrm>
            <a:off x="3082950" y="1600200"/>
            <a:ext cx="2978099"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Based on a True Story 300</a:t>
            </a:r>
          </a:p>
        </p:txBody>
      </p:sp>
      <p:sp>
        <p:nvSpPr>
          <p:cNvPr id="43012" name="Text Box 4"/>
          <p:cNvSpPr txBox="1">
            <a:spLocks noChangeArrowheads="1"/>
          </p:cNvSpPr>
          <p:nvPr/>
        </p:nvSpPr>
        <p:spPr bwMode="auto">
          <a:xfrm>
            <a:off x="0" y="1371600"/>
            <a:ext cx="9144000" cy="3785652"/>
          </a:xfrm>
          <a:prstGeom prst="rect">
            <a:avLst/>
          </a:prstGeom>
          <a:noFill/>
          <a:ln w="9525">
            <a:noFill/>
            <a:miter lim="800000"/>
            <a:headEnd/>
            <a:tailEnd/>
          </a:ln>
        </p:spPr>
        <p:txBody>
          <a:bodyPr wrap="square">
            <a:spAutoFit/>
          </a:bodyPr>
          <a:lstStyle/>
          <a:p>
            <a:pPr algn="ctr">
              <a:buNone/>
            </a:pPr>
            <a:r>
              <a:rPr lang="en-US" sz="4000" b="1" dirty="0" smtClean="0">
                <a:cs typeface="Times New Roman" pitchFamily="18" charset="0"/>
              </a:rPr>
              <a:t>Francis </a:t>
            </a:r>
            <a:r>
              <a:rPr lang="en-US" sz="4000" b="1" dirty="0" err="1" smtClean="0">
                <a:cs typeface="Times New Roman" pitchFamily="18" charset="0"/>
              </a:rPr>
              <a:t>Ouimet</a:t>
            </a:r>
            <a:r>
              <a:rPr lang="en-US" sz="4000" b="1" dirty="0" smtClean="0">
                <a:cs typeface="Times New Roman" pitchFamily="18" charset="0"/>
              </a:rPr>
              <a:t> fights against social class prejudice and his own father’s disdain for a chance to participate in the U.S. Open against his idol, Harry </a:t>
            </a:r>
            <a:r>
              <a:rPr lang="en-US" sz="4000" b="1" dirty="0" err="1" smtClean="0">
                <a:cs typeface="Times New Roman" pitchFamily="18" charset="0"/>
              </a:rPr>
              <a:t>Vardon</a:t>
            </a:r>
            <a:r>
              <a:rPr lang="en-US" sz="4000" b="1" dirty="0" smtClean="0">
                <a:cs typeface="Times New Roman" pitchFamily="18" charset="0"/>
              </a:rPr>
              <a:t>, in this 2005 film based on a true biography of the same name.</a:t>
            </a:r>
            <a:endParaRPr lang="en-US" sz="3800" b="1" dirty="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Based on a True Story 300 Answer</a:t>
            </a:r>
          </a:p>
        </p:txBody>
      </p:sp>
      <p:pic>
        <p:nvPicPr>
          <p:cNvPr id="7168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71683" name="Text Box 4"/>
          <p:cNvSpPr txBox="1">
            <a:spLocks noChangeArrowheads="1"/>
          </p:cNvSpPr>
          <p:nvPr/>
        </p:nvSpPr>
        <p:spPr bwMode="auto">
          <a:xfrm>
            <a:off x="0" y="609600"/>
            <a:ext cx="9144000" cy="1754326"/>
          </a:xfrm>
          <a:prstGeom prst="rect">
            <a:avLst/>
          </a:prstGeom>
          <a:noFill/>
          <a:ln w="9525">
            <a:noFill/>
            <a:miter lim="800000"/>
            <a:headEnd/>
            <a:tailEnd/>
          </a:ln>
        </p:spPr>
        <p:txBody>
          <a:bodyPr wrap="square">
            <a:spAutoFit/>
          </a:bodyPr>
          <a:lstStyle/>
          <a:p>
            <a:pPr algn="ctr" eaLnBrk="0" hangingPunct="0"/>
            <a:r>
              <a:rPr lang="en-US" sz="5400" b="1" i="1" dirty="0" smtClean="0"/>
              <a:t>The Greatest Game Ever Played</a:t>
            </a:r>
            <a:endParaRPr lang="en-US" sz="5400" b="1" dirty="0"/>
          </a:p>
        </p:txBody>
      </p:sp>
      <p:pic>
        <p:nvPicPr>
          <p:cNvPr id="71684" name="Picture 4" descr="leah-michele-the-only-exception-glee-16013884-624-352.jpg"/>
          <p:cNvPicPr>
            <a:picLocks noChangeAspect="1"/>
          </p:cNvPicPr>
          <p:nvPr/>
        </p:nvPicPr>
        <p:blipFill>
          <a:blip r:embed="rId5" cstate="print"/>
          <a:stretch>
            <a:fillRect/>
          </a:stretch>
        </p:blipFill>
        <p:spPr bwMode="auto">
          <a:xfrm>
            <a:off x="2895600" y="2345093"/>
            <a:ext cx="3186113" cy="4512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Based on a True Story 400</a:t>
            </a:r>
          </a:p>
        </p:txBody>
      </p:sp>
      <p:sp>
        <p:nvSpPr>
          <p:cNvPr id="40964" name="Text Box 4"/>
          <p:cNvSpPr txBox="1">
            <a:spLocks noChangeArrowheads="1"/>
          </p:cNvSpPr>
          <p:nvPr/>
        </p:nvSpPr>
        <p:spPr bwMode="auto">
          <a:xfrm>
            <a:off x="0" y="1828800"/>
            <a:ext cx="9144000" cy="2554545"/>
          </a:xfrm>
          <a:prstGeom prst="rect">
            <a:avLst/>
          </a:prstGeom>
          <a:noFill/>
          <a:ln w="9525">
            <a:noFill/>
            <a:miter lim="800000"/>
            <a:headEnd/>
            <a:tailEnd/>
          </a:ln>
        </p:spPr>
        <p:txBody>
          <a:bodyPr>
            <a:spAutoFit/>
          </a:bodyPr>
          <a:lstStyle/>
          <a:p>
            <a:pPr algn="ctr" eaLnBrk="0" hangingPunct="0">
              <a:defRPr/>
            </a:pPr>
            <a:r>
              <a:rPr lang="en-US" sz="4000" b="1" dirty="0" smtClean="0"/>
              <a:t>This 1997 biopic tells the story of the title musician, who was the most popular Latin singer at the time of her tragic death at the age of 23 in 1995.</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856488"/>
          </a:xfrm>
        </p:spPr>
        <p:txBody>
          <a:bodyPr/>
          <a:lstStyle/>
          <a:p>
            <a:pPr algn="ctr" eaLnBrk="1" fontAlgn="auto" hangingPunct="1">
              <a:spcAft>
                <a:spcPts val="0"/>
              </a:spcAft>
              <a:defRPr/>
            </a:pPr>
            <a:r>
              <a:rPr lang="en-US" dirty="0" smtClean="0">
                <a:solidFill>
                  <a:schemeClr val="bg2"/>
                </a:solidFill>
              </a:rPr>
              <a:t>Based on a True Story 400 Answer</a:t>
            </a:r>
          </a:p>
        </p:txBody>
      </p:sp>
      <p:pic>
        <p:nvPicPr>
          <p:cNvPr id="75778"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75779" name="Text Box 4"/>
          <p:cNvSpPr txBox="1">
            <a:spLocks noChangeArrowheads="1"/>
          </p:cNvSpPr>
          <p:nvPr/>
        </p:nvSpPr>
        <p:spPr bwMode="auto">
          <a:xfrm>
            <a:off x="0" y="762000"/>
            <a:ext cx="9144000" cy="1016000"/>
          </a:xfrm>
          <a:prstGeom prst="rect">
            <a:avLst/>
          </a:prstGeom>
          <a:noFill/>
          <a:ln w="9525">
            <a:noFill/>
            <a:miter lim="800000"/>
            <a:headEnd/>
            <a:tailEnd/>
          </a:ln>
        </p:spPr>
        <p:txBody>
          <a:bodyPr wrap="square">
            <a:spAutoFit/>
          </a:bodyPr>
          <a:lstStyle/>
          <a:p>
            <a:pPr algn="ctr" eaLnBrk="0" hangingPunct="0"/>
            <a:r>
              <a:rPr lang="en-US" sz="6000" b="1" i="1" dirty="0" smtClean="0"/>
              <a:t>Selena</a:t>
            </a:r>
            <a:endParaRPr lang="en-US" sz="6000" b="1" dirty="0"/>
          </a:p>
        </p:txBody>
      </p:sp>
      <p:pic>
        <p:nvPicPr>
          <p:cNvPr id="75780" name="Picture 4" descr="rocky-horror-glee - Chris Colfer as Riffraff.jpg"/>
          <p:cNvPicPr>
            <a:picLocks noChangeAspect="1"/>
          </p:cNvPicPr>
          <p:nvPr/>
        </p:nvPicPr>
        <p:blipFill>
          <a:blip r:embed="rId5" cstate="print"/>
          <a:stretch>
            <a:fillRect/>
          </a:stretch>
        </p:blipFill>
        <p:spPr bwMode="auto">
          <a:xfrm>
            <a:off x="3124200" y="1676400"/>
            <a:ext cx="3110986" cy="464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4782312"/>
          </a:xfrm>
        </p:spPr>
        <p:txBody>
          <a:bodyPr/>
          <a:lstStyle/>
          <a:p>
            <a:pPr algn="ctr" eaLnBrk="1" fontAlgn="auto" hangingPunct="1">
              <a:spcBef>
                <a:spcPct val="50000"/>
              </a:spcBef>
              <a:spcAft>
                <a:spcPts val="0"/>
              </a:spcAft>
              <a:defRPr/>
            </a:pPr>
            <a:r>
              <a:rPr lang="en-US" sz="12800" dirty="0" smtClean="0">
                <a:solidFill>
                  <a:schemeClr val="bg1"/>
                </a:solidFill>
                <a:latin typeface="Arial Black" charset="0"/>
              </a:rPr>
              <a:t>DAILY </a:t>
            </a:r>
            <a:br>
              <a:rPr lang="en-US" sz="12800" dirty="0" smtClean="0">
                <a:solidFill>
                  <a:schemeClr val="bg1"/>
                </a:solidFill>
                <a:latin typeface="Arial Black" charset="0"/>
              </a:rPr>
            </a:br>
            <a:r>
              <a:rPr lang="en-US" sz="12800" dirty="0" smtClean="0">
                <a:solidFill>
                  <a:schemeClr val="bg1"/>
                </a:solidFill>
                <a:latin typeface="Arial Black" charset="0"/>
              </a:rPr>
              <a:t>DOUBLE</a:t>
            </a:r>
            <a:endParaRPr lang="en-US" sz="12800" dirty="0"/>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dd alar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305800" cy="2362200"/>
          </a:xfrm>
        </p:spPr>
        <p:txBody>
          <a:bodyPr>
            <a:noAutofit/>
          </a:bodyPr>
          <a:lstStyle/>
          <a:p>
            <a:pPr algn="ctr" eaLnBrk="1" fontAlgn="auto" hangingPunct="1">
              <a:spcAft>
                <a:spcPts val="0"/>
              </a:spcAft>
              <a:defRPr/>
            </a:pPr>
            <a:r>
              <a:rPr lang="en-US" sz="6600" dirty="0" smtClean="0">
                <a:solidFill>
                  <a:schemeClr val="bg1"/>
                </a:solidFill>
              </a:rPr>
              <a:t>Please place your wager. </a:t>
            </a:r>
            <a:endParaRPr lang="en-US" sz="6600" dirty="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dirty="0" smtClean="0">
                <a:solidFill>
                  <a:schemeClr val="bg2"/>
                </a:solidFill>
              </a:rPr>
              <a:t>Based on a True Story 500</a:t>
            </a:r>
          </a:p>
        </p:txBody>
      </p:sp>
      <p:sp>
        <p:nvSpPr>
          <p:cNvPr id="38916" name="Text Box 4"/>
          <p:cNvSpPr txBox="1">
            <a:spLocks noChangeArrowheads="1"/>
          </p:cNvSpPr>
          <p:nvPr/>
        </p:nvSpPr>
        <p:spPr bwMode="auto">
          <a:xfrm>
            <a:off x="0" y="1143000"/>
            <a:ext cx="9144000" cy="5632311"/>
          </a:xfrm>
          <a:prstGeom prst="rect">
            <a:avLst/>
          </a:prstGeom>
          <a:noFill/>
          <a:ln w="9525">
            <a:noFill/>
            <a:miter lim="800000"/>
            <a:headEnd/>
            <a:tailEnd/>
          </a:ln>
        </p:spPr>
        <p:txBody>
          <a:bodyPr wrap="square">
            <a:spAutoFit/>
          </a:bodyPr>
          <a:lstStyle/>
          <a:p>
            <a:pPr algn="ctr"/>
            <a:r>
              <a:rPr lang="en-US" sz="4000" b="1" dirty="0" smtClean="0"/>
              <a:t>This 1987 film is the true story of Ritchie Valens, a young rock &amp; roll singer who tragically died on February 3, 1959 at the age of 17 in a plane crash that also killed Buddy Holly and The Big Bopper. His most well-known single (which is also the title track) hit #22 on the U.S. charts, which was revolutionary for a song sung entirely in Spanish. </a:t>
            </a:r>
            <a:endParaRPr lang="en-US" sz="40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marL="742950" indent="-742950" algn="ctr">
              <a:buNone/>
            </a:pPr>
            <a:r>
              <a:rPr lang="en-US" sz="4000" b="1" dirty="0" smtClean="0">
                <a:latin typeface="Times New Roman" pitchFamily="18" charset="0"/>
                <a:cs typeface="Times New Roman" pitchFamily="18" charset="0"/>
              </a:rPr>
              <a:t>3. King Arthur and his knights embark on a low-budget search for the Holy Grail and encounter many very silly obstacles along the way in this 1975 film from the famous British comedy troupe Monty Python.</a:t>
            </a: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Monty Python &amp; the Holy Grail</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2819400" y="1524000"/>
            <a:ext cx="3532248" cy="507218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657671"/>
            <a:ext cx="9144000" cy="1200329"/>
          </a:xfrm>
          <a:prstGeom prst="rect">
            <a:avLst/>
          </a:prstGeom>
          <a:noFill/>
        </p:spPr>
        <p:txBody>
          <a:bodyPr wrap="square" rtlCol="0">
            <a:spAutoFit/>
          </a:bodyPr>
          <a:lstStyle/>
          <a:p>
            <a:pPr algn="ctr"/>
            <a:r>
              <a:rPr lang="en-US" b="1" dirty="0" smtClean="0"/>
              <a:t>* That day has been known since then as “The Day the Music Died.”  It was also the basis for the hit song “American Pie” by Don McLean.</a:t>
            </a:r>
            <a:endParaRPr lang="en-US" b="1" dirty="0"/>
          </a:p>
        </p:txBody>
      </p:sp>
      <p:sp>
        <p:nvSpPr>
          <p:cNvPr id="39938" name="Rectangle 2"/>
          <p:cNvSpPr>
            <a:spLocks noGrp="1" noChangeArrowheads="1"/>
          </p:cNvSpPr>
          <p:nvPr>
            <p:ph type="title"/>
          </p:nvPr>
        </p:nvSpPr>
        <p:spPr>
          <a:xfrm>
            <a:off x="0" y="0"/>
            <a:ext cx="9144000" cy="780288"/>
          </a:xfrm>
        </p:spPr>
        <p:txBody>
          <a:bodyPr>
            <a:noAutofit/>
          </a:bodyPr>
          <a:lstStyle/>
          <a:p>
            <a:pPr algn="ctr" eaLnBrk="1" fontAlgn="auto" hangingPunct="1">
              <a:spcAft>
                <a:spcPts val="0"/>
              </a:spcAft>
              <a:defRPr/>
            </a:pPr>
            <a:r>
              <a:rPr lang="en-US" dirty="0" smtClean="0">
                <a:solidFill>
                  <a:schemeClr val="bg2"/>
                </a:solidFill>
              </a:rPr>
              <a:t>Based on a True Story 500 Answer</a:t>
            </a:r>
          </a:p>
        </p:txBody>
      </p:sp>
      <p:pic>
        <p:nvPicPr>
          <p:cNvPr id="79874"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24152"/>
            <a:ext cx="533399" cy="733848"/>
          </a:xfrm>
          <a:prstGeom prst="rect">
            <a:avLst/>
          </a:prstGeom>
          <a:noFill/>
          <a:ln w="9525">
            <a:noFill/>
            <a:miter lim="800000"/>
            <a:headEnd/>
            <a:tailEnd/>
          </a:ln>
        </p:spPr>
      </p:pic>
      <p:sp>
        <p:nvSpPr>
          <p:cNvPr id="79875" name="Text Box 4"/>
          <p:cNvSpPr txBox="1">
            <a:spLocks noChangeArrowheads="1"/>
          </p:cNvSpPr>
          <p:nvPr/>
        </p:nvSpPr>
        <p:spPr bwMode="auto">
          <a:xfrm>
            <a:off x="0" y="533400"/>
            <a:ext cx="9144000" cy="1016000"/>
          </a:xfrm>
          <a:prstGeom prst="rect">
            <a:avLst/>
          </a:prstGeom>
          <a:noFill/>
          <a:ln w="9525">
            <a:noFill/>
            <a:miter lim="800000"/>
            <a:headEnd/>
            <a:tailEnd/>
          </a:ln>
        </p:spPr>
        <p:txBody>
          <a:bodyPr wrap="square">
            <a:spAutoFit/>
          </a:bodyPr>
          <a:lstStyle/>
          <a:p>
            <a:pPr algn="ctr" eaLnBrk="0" hangingPunct="0"/>
            <a:r>
              <a:rPr lang="en-US" sz="6000" b="1" i="1" dirty="0" smtClean="0"/>
              <a:t>La </a:t>
            </a:r>
            <a:r>
              <a:rPr lang="en-US" sz="6000" b="1" i="1" dirty="0" err="1" smtClean="0"/>
              <a:t>Bamba</a:t>
            </a:r>
            <a:endParaRPr lang="en-US" sz="6000" b="1" dirty="0"/>
          </a:p>
        </p:txBody>
      </p:sp>
      <p:pic>
        <p:nvPicPr>
          <p:cNvPr id="79877" name="Picture 5" descr="Little Shop of Horrors 1960 Poster.jpg"/>
          <p:cNvPicPr>
            <a:picLocks noChangeAspect="1"/>
          </p:cNvPicPr>
          <p:nvPr/>
        </p:nvPicPr>
        <p:blipFill>
          <a:blip r:embed="rId5" cstate="print"/>
          <a:stretch>
            <a:fillRect/>
          </a:stretch>
        </p:blipFill>
        <p:spPr bwMode="auto">
          <a:xfrm>
            <a:off x="2819400" y="1371600"/>
            <a:ext cx="2974932"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dirty="0" smtClean="0">
                <a:solidFill>
                  <a:schemeClr val="bg2"/>
                </a:solidFill>
              </a:rPr>
              <a:t>Based on Books 100</a:t>
            </a:r>
          </a:p>
        </p:txBody>
      </p:sp>
      <p:sp>
        <p:nvSpPr>
          <p:cNvPr id="45060" name="Text Box 4"/>
          <p:cNvSpPr txBox="1">
            <a:spLocks noChangeArrowheads="1"/>
          </p:cNvSpPr>
          <p:nvPr/>
        </p:nvSpPr>
        <p:spPr bwMode="auto">
          <a:xfrm>
            <a:off x="0" y="1600200"/>
            <a:ext cx="9144000" cy="3170238"/>
          </a:xfrm>
          <a:prstGeom prst="rect">
            <a:avLst/>
          </a:prstGeom>
          <a:noFill/>
          <a:ln w="9525">
            <a:noFill/>
            <a:miter lim="800000"/>
            <a:headEnd/>
            <a:tailEnd/>
          </a:ln>
        </p:spPr>
        <p:txBody>
          <a:bodyPr wrap="square">
            <a:spAutoFit/>
          </a:bodyPr>
          <a:lstStyle/>
          <a:p>
            <a:pPr algn="ctr" eaLnBrk="0" hangingPunct="0">
              <a:defRPr/>
            </a:pPr>
            <a:r>
              <a:rPr lang="en-US" sz="4000" b="1" dirty="0">
                <a:latin typeface="Times New Roman" charset="0"/>
              </a:rPr>
              <a:t>This hit movie is based on the first book in the YA novel series about a teenage girl who volunteers to take her younger sister's place in her society’s latest televised match to the death.</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Based on Books 100 Answer</a:t>
            </a:r>
          </a:p>
        </p:txBody>
      </p:sp>
      <p:pic>
        <p:nvPicPr>
          <p:cNvPr id="83970"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83971" name="Text Box 4"/>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r>
              <a:rPr lang="en-US" sz="6000" b="1" i="1" dirty="0"/>
              <a:t>The Hunger Games</a:t>
            </a:r>
            <a:endParaRPr lang="en-US" sz="6000" b="1" dirty="0"/>
          </a:p>
        </p:txBody>
      </p:sp>
      <p:pic>
        <p:nvPicPr>
          <p:cNvPr id="83972" name="Picture 6" descr="The Hunger Games Movie Poster.jpg"/>
          <p:cNvPicPr>
            <a:picLocks noChangeAspect="1"/>
          </p:cNvPicPr>
          <p:nvPr/>
        </p:nvPicPr>
        <p:blipFill>
          <a:blip r:embed="rId5" cstate="print"/>
          <a:srcRect/>
          <a:stretch>
            <a:fillRect/>
          </a:stretch>
        </p:blipFill>
        <p:spPr bwMode="auto">
          <a:xfrm>
            <a:off x="1219200" y="1600200"/>
            <a:ext cx="3273425" cy="5030788"/>
          </a:xfrm>
          <a:prstGeom prst="rect">
            <a:avLst/>
          </a:prstGeom>
          <a:noFill/>
          <a:ln w="9525">
            <a:noFill/>
            <a:miter lim="800000"/>
            <a:headEnd/>
            <a:tailEnd/>
          </a:ln>
        </p:spPr>
      </p:pic>
      <p:pic>
        <p:nvPicPr>
          <p:cNvPr id="83973" name="Picture 7" descr="The Hunger Games Book Cover.jpg"/>
          <p:cNvPicPr>
            <a:picLocks noChangeAspect="1"/>
          </p:cNvPicPr>
          <p:nvPr/>
        </p:nvPicPr>
        <p:blipFill>
          <a:blip r:embed="rId6" cstate="print"/>
          <a:srcRect/>
          <a:stretch>
            <a:fillRect/>
          </a:stretch>
        </p:blipFill>
        <p:spPr bwMode="auto">
          <a:xfrm>
            <a:off x="4876800" y="1600200"/>
            <a:ext cx="3276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066800"/>
          </a:xfrm>
        </p:spPr>
        <p:txBody>
          <a:bodyPr/>
          <a:lstStyle/>
          <a:p>
            <a:pPr algn="ctr" eaLnBrk="1" fontAlgn="auto" hangingPunct="1">
              <a:spcAft>
                <a:spcPts val="0"/>
              </a:spcAft>
              <a:defRPr/>
            </a:pPr>
            <a:r>
              <a:rPr lang="en-US" dirty="0" smtClean="0">
                <a:solidFill>
                  <a:schemeClr val="bg2"/>
                </a:solidFill>
              </a:rPr>
              <a:t>Based on Books 200</a:t>
            </a:r>
          </a:p>
        </p:txBody>
      </p:sp>
      <p:sp>
        <p:nvSpPr>
          <p:cNvPr id="47108" name="Text Box 4"/>
          <p:cNvSpPr txBox="1">
            <a:spLocks noChangeArrowheads="1"/>
          </p:cNvSpPr>
          <p:nvPr/>
        </p:nvSpPr>
        <p:spPr bwMode="auto">
          <a:xfrm>
            <a:off x="0" y="1295400"/>
            <a:ext cx="9144000" cy="3785652"/>
          </a:xfrm>
          <a:prstGeom prst="rect">
            <a:avLst/>
          </a:prstGeom>
          <a:noFill/>
          <a:ln w="9525">
            <a:noFill/>
            <a:miter lim="800000"/>
            <a:headEnd/>
            <a:tailEnd/>
          </a:ln>
        </p:spPr>
        <p:txBody>
          <a:bodyPr wrap="square">
            <a:spAutoFit/>
          </a:bodyPr>
          <a:lstStyle/>
          <a:p>
            <a:pPr algn="ctr" eaLnBrk="0" hangingPunct="0">
              <a:defRPr/>
            </a:pPr>
            <a:r>
              <a:rPr lang="en-US" sz="4000" b="1" dirty="0"/>
              <a:t>This “magical” movie series is based on the books</a:t>
            </a:r>
            <a:r>
              <a:rPr lang="en-US" sz="4000" b="1" dirty="0">
                <a:effectLst>
                  <a:outerShdw blurRad="38100" dist="38100" dir="2700000" algn="tl">
                    <a:srgbClr val="FFFFFF"/>
                  </a:outerShdw>
                </a:effectLst>
              </a:rPr>
              <a:t> </a:t>
            </a:r>
            <a:r>
              <a:rPr lang="en-US" sz="4000" b="1" dirty="0"/>
              <a:t>about a young boy with a great destiny who is rescued from the outrageous neglect of his aunt and uncle and proves his worth while attending a magical school.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856488"/>
          </a:xfrm>
        </p:spPr>
        <p:txBody>
          <a:bodyPr/>
          <a:lstStyle/>
          <a:p>
            <a:pPr algn="ctr" eaLnBrk="1" fontAlgn="auto" hangingPunct="1">
              <a:spcAft>
                <a:spcPts val="0"/>
              </a:spcAft>
              <a:defRPr/>
            </a:pPr>
            <a:r>
              <a:rPr lang="en-US" dirty="0" smtClean="0">
                <a:solidFill>
                  <a:schemeClr val="bg2"/>
                </a:solidFill>
              </a:rPr>
              <a:t>Based on Books 200 Answer</a:t>
            </a:r>
          </a:p>
        </p:txBody>
      </p:sp>
      <p:pic>
        <p:nvPicPr>
          <p:cNvPr id="88066"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88067" name="Text Box 4"/>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r>
              <a:rPr lang="en-US" sz="6000" b="1" i="1" dirty="0"/>
              <a:t>Harry Potter</a:t>
            </a:r>
            <a:endParaRPr lang="en-US" sz="6000" b="1" dirty="0"/>
          </a:p>
        </p:txBody>
      </p:sp>
      <p:pic>
        <p:nvPicPr>
          <p:cNvPr id="88068" name="Picture 4" descr="Glee-puck.jpg"/>
          <p:cNvPicPr>
            <a:picLocks noChangeAspect="1"/>
          </p:cNvPicPr>
          <p:nvPr/>
        </p:nvPicPr>
        <p:blipFill>
          <a:blip r:embed="rId5" cstate="print"/>
          <a:srcRect/>
          <a:stretch>
            <a:fillRect/>
          </a:stretch>
        </p:blipFill>
        <p:spPr bwMode="auto">
          <a:xfrm>
            <a:off x="990600" y="1600200"/>
            <a:ext cx="3270250" cy="4851400"/>
          </a:xfrm>
          <a:prstGeom prst="rect">
            <a:avLst/>
          </a:prstGeom>
          <a:noFill/>
          <a:ln w="9525">
            <a:noFill/>
            <a:miter lim="800000"/>
            <a:headEnd/>
            <a:tailEnd/>
          </a:ln>
        </p:spPr>
      </p:pic>
      <p:pic>
        <p:nvPicPr>
          <p:cNvPr id="88069" name="Picture 5" descr="Harry Potter SS Book Cover.jpg"/>
          <p:cNvPicPr>
            <a:picLocks noChangeAspect="1"/>
          </p:cNvPicPr>
          <p:nvPr/>
        </p:nvPicPr>
        <p:blipFill>
          <a:blip r:embed="rId6" cstate="print"/>
          <a:srcRect/>
          <a:stretch>
            <a:fillRect/>
          </a:stretch>
        </p:blipFill>
        <p:spPr bwMode="auto">
          <a:xfrm>
            <a:off x="5029200" y="1600200"/>
            <a:ext cx="3298825" cy="485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932688"/>
          </a:xfrm>
        </p:spPr>
        <p:txBody>
          <a:bodyPr/>
          <a:lstStyle/>
          <a:p>
            <a:pPr algn="ctr" eaLnBrk="1" fontAlgn="auto" hangingPunct="1">
              <a:spcAft>
                <a:spcPts val="0"/>
              </a:spcAft>
              <a:defRPr/>
            </a:pPr>
            <a:r>
              <a:rPr lang="en-US" dirty="0" smtClean="0">
                <a:solidFill>
                  <a:schemeClr val="bg2"/>
                </a:solidFill>
              </a:rPr>
              <a:t>Based on Books 300</a:t>
            </a:r>
          </a:p>
        </p:txBody>
      </p:sp>
      <p:sp>
        <p:nvSpPr>
          <p:cNvPr id="49156" name="Text Box 4"/>
          <p:cNvSpPr txBox="1">
            <a:spLocks noChangeArrowheads="1"/>
          </p:cNvSpPr>
          <p:nvPr/>
        </p:nvSpPr>
        <p:spPr bwMode="auto">
          <a:xfrm>
            <a:off x="304800" y="1524000"/>
            <a:ext cx="8382000" cy="4401205"/>
          </a:xfrm>
          <a:prstGeom prst="rect">
            <a:avLst/>
          </a:prstGeom>
          <a:noFill/>
          <a:ln w="9525">
            <a:noFill/>
            <a:miter lim="800000"/>
            <a:headEnd/>
            <a:tailEnd/>
          </a:ln>
        </p:spPr>
        <p:txBody>
          <a:bodyPr>
            <a:spAutoFit/>
          </a:bodyPr>
          <a:lstStyle/>
          <a:p>
            <a:pPr algn="ctr" eaLnBrk="0" hangingPunct="0">
              <a:defRPr/>
            </a:pPr>
            <a:r>
              <a:rPr lang="en-US" sz="4000" b="1" dirty="0">
                <a:latin typeface="Times New Roman" charset="0"/>
              </a:rPr>
              <a:t>A teenager discovers he's the descendant of a Greek god and sets out on an adventure to settle an on-going battle between the gods in this film </a:t>
            </a:r>
            <a:r>
              <a:rPr lang="en-US" sz="4000" b="1" dirty="0" smtClean="0">
                <a:latin typeface="Times New Roman" charset="0"/>
              </a:rPr>
              <a:t>adaptation of the first </a:t>
            </a:r>
            <a:r>
              <a:rPr lang="en-US" sz="4000" b="1" dirty="0">
                <a:latin typeface="Times New Roman" charset="0"/>
              </a:rPr>
              <a:t>book </a:t>
            </a:r>
            <a:r>
              <a:rPr lang="en-US" sz="4000" b="1" dirty="0" smtClean="0">
                <a:latin typeface="Times New Roman" charset="0"/>
              </a:rPr>
              <a:t>in the best-selling YA series by Rick Riordan.</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780288"/>
          </a:xfrm>
        </p:spPr>
        <p:txBody>
          <a:bodyPr>
            <a:normAutofit fontScale="90000"/>
          </a:bodyPr>
          <a:lstStyle/>
          <a:p>
            <a:pPr algn="ctr" eaLnBrk="1" fontAlgn="auto" hangingPunct="1">
              <a:spcAft>
                <a:spcPts val="0"/>
              </a:spcAft>
              <a:defRPr/>
            </a:pPr>
            <a:r>
              <a:rPr lang="en-US" dirty="0" smtClean="0">
                <a:solidFill>
                  <a:schemeClr val="bg2"/>
                </a:solidFill>
              </a:rPr>
              <a:t>Based on Books 300 Answer</a:t>
            </a:r>
          </a:p>
        </p:txBody>
      </p:sp>
      <p:pic>
        <p:nvPicPr>
          <p:cNvPr id="9216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92163" name="Text Box 4"/>
          <p:cNvSpPr txBox="1">
            <a:spLocks noChangeArrowheads="1"/>
          </p:cNvSpPr>
          <p:nvPr/>
        </p:nvSpPr>
        <p:spPr bwMode="auto">
          <a:xfrm>
            <a:off x="0" y="457200"/>
            <a:ext cx="9144000" cy="1692275"/>
          </a:xfrm>
          <a:prstGeom prst="rect">
            <a:avLst/>
          </a:prstGeom>
          <a:noFill/>
          <a:ln w="9525">
            <a:noFill/>
            <a:miter lim="800000"/>
            <a:headEnd/>
            <a:tailEnd/>
          </a:ln>
        </p:spPr>
        <p:txBody>
          <a:bodyPr>
            <a:spAutoFit/>
          </a:bodyPr>
          <a:lstStyle/>
          <a:p>
            <a:pPr algn="ctr" eaLnBrk="0" hangingPunct="0"/>
            <a:r>
              <a:rPr lang="en-US" sz="5200" b="1" i="1" dirty="0"/>
              <a:t>Percy Jackson &amp; the Olympians: The Lightning Thief</a:t>
            </a:r>
          </a:p>
        </p:txBody>
      </p:sp>
      <p:pic>
        <p:nvPicPr>
          <p:cNvPr id="92164" name="Picture 4" descr="Josh-Groban-Glee.jpg"/>
          <p:cNvPicPr>
            <a:picLocks noChangeAspect="1"/>
          </p:cNvPicPr>
          <p:nvPr/>
        </p:nvPicPr>
        <p:blipFill>
          <a:blip r:embed="rId5" cstate="print"/>
          <a:srcRect/>
          <a:stretch>
            <a:fillRect/>
          </a:stretch>
        </p:blipFill>
        <p:spPr bwMode="auto">
          <a:xfrm>
            <a:off x="914400" y="2133600"/>
            <a:ext cx="3048000" cy="4572000"/>
          </a:xfrm>
          <a:prstGeom prst="rect">
            <a:avLst/>
          </a:prstGeom>
          <a:noFill/>
          <a:ln w="9525">
            <a:noFill/>
            <a:miter lim="800000"/>
            <a:headEnd/>
            <a:tailEnd/>
          </a:ln>
        </p:spPr>
      </p:pic>
      <p:pic>
        <p:nvPicPr>
          <p:cNvPr id="92165" name="Picture 5" descr="Percy Jackson Book Cover.jpg"/>
          <p:cNvPicPr>
            <a:picLocks noChangeAspect="1"/>
          </p:cNvPicPr>
          <p:nvPr/>
        </p:nvPicPr>
        <p:blipFill>
          <a:blip r:embed="rId6" cstate="print"/>
          <a:srcRect/>
          <a:stretch>
            <a:fillRect/>
          </a:stretch>
        </p:blipFill>
        <p:spPr bwMode="auto">
          <a:xfrm>
            <a:off x="4876800" y="2133600"/>
            <a:ext cx="298132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dirty="0" smtClean="0">
                <a:solidFill>
                  <a:schemeClr val="bg2"/>
                </a:solidFill>
              </a:rPr>
              <a:t>Based on Books 400</a:t>
            </a:r>
          </a:p>
        </p:txBody>
      </p:sp>
      <p:sp>
        <p:nvSpPr>
          <p:cNvPr id="51204" name="Text Box 4"/>
          <p:cNvSpPr txBox="1">
            <a:spLocks noChangeArrowheads="1"/>
          </p:cNvSpPr>
          <p:nvPr/>
        </p:nvSpPr>
        <p:spPr bwMode="auto">
          <a:xfrm>
            <a:off x="0" y="990600"/>
            <a:ext cx="9144000" cy="4401205"/>
          </a:xfrm>
          <a:prstGeom prst="rect">
            <a:avLst/>
          </a:prstGeom>
          <a:noFill/>
          <a:ln w="9525">
            <a:noFill/>
            <a:miter lim="800000"/>
            <a:headEnd/>
            <a:tailEnd/>
          </a:ln>
        </p:spPr>
        <p:txBody>
          <a:bodyPr wrap="square">
            <a:spAutoFit/>
          </a:bodyPr>
          <a:lstStyle/>
          <a:p>
            <a:pPr algn="ctr" eaLnBrk="0" hangingPunct="0">
              <a:defRPr/>
            </a:pPr>
            <a:r>
              <a:rPr lang="en-US" sz="4000" b="1" dirty="0"/>
              <a:t>This 2009 action movie about a young warrior that sets out on a quest to collect a set of seven magical orbs that would grant their wielder unlimited power was based on the hit manga series by Akira Toriyama. </a:t>
            </a:r>
          </a:p>
          <a:p>
            <a:pPr algn="ctr" eaLnBrk="0" hangingPunct="0">
              <a:defRPr/>
            </a:pPr>
            <a:endParaRPr lang="en-US" sz="4000" b="1" dirty="0">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704088"/>
          </a:xfrm>
        </p:spPr>
        <p:txBody>
          <a:bodyPr>
            <a:normAutofit fontScale="90000"/>
          </a:bodyPr>
          <a:lstStyle/>
          <a:p>
            <a:pPr algn="ctr" eaLnBrk="1" fontAlgn="auto" hangingPunct="1">
              <a:spcAft>
                <a:spcPts val="0"/>
              </a:spcAft>
              <a:defRPr/>
            </a:pPr>
            <a:r>
              <a:rPr lang="en-US" dirty="0" smtClean="0">
                <a:solidFill>
                  <a:schemeClr val="bg2"/>
                </a:solidFill>
              </a:rPr>
              <a:t>Based on Books 400 Answer</a:t>
            </a:r>
          </a:p>
        </p:txBody>
      </p:sp>
      <p:pic>
        <p:nvPicPr>
          <p:cNvPr id="96258"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pic>
        <p:nvPicPr>
          <p:cNvPr id="96259" name="Picture 4" descr="Glee - The Hipsters.jpg"/>
          <p:cNvPicPr>
            <a:picLocks noChangeAspect="1"/>
          </p:cNvPicPr>
          <p:nvPr/>
        </p:nvPicPr>
        <p:blipFill>
          <a:blip r:embed="rId5" cstate="print"/>
          <a:srcRect/>
          <a:stretch>
            <a:fillRect/>
          </a:stretch>
        </p:blipFill>
        <p:spPr bwMode="auto">
          <a:xfrm>
            <a:off x="838200" y="1600200"/>
            <a:ext cx="3487929" cy="5048250"/>
          </a:xfrm>
          <a:prstGeom prst="rect">
            <a:avLst/>
          </a:prstGeom>
          <a:noFill/>
          <a:ln w="9525">
            <a:noFill/>
            <a:miter lim="800000"/>
            <a:headEnd/>
            <a:tailEnd/>
          </a:ln>
        </p:spPr>
      </p:pic>
      <p:pic>
        <p:nvPicPr>
          <p:cNvPr id="96260" name="Picture 7" descr="The Wizard of Oz Book Cover.jpg"/>
          <p:cNvPicPr>
            <a:picLocks noChangeAspect="1"/>
          </p:cNvPicPr>
          <p:nvPr/>
        </p:nvPicPr>
        <p:blipFill>
          <a:blip r:embed="rId6" cstate="print"/>
          <a:srcRect/>
          <a:stretch>
            <a:fillRect/>
          </a:stretch>
        </p:blipFill>
        <p:spPr bwMode="auto">
          <a:xfrm>
            <a:off x="4953000" y="1579313"/>
            <a:ext cx="3429000" cy="5050087"/>
          </a:xfrm>
          <a:prstGeom prst="rect">
            <a:avLst/>
          </a:prstGeom>
          <a:noFill/>
          <a:ln w="9525">
            <a:noFill/>
            <a:miter lim="800000"/>
            <a:headEnd/>
            <a:tailEnd/>
          </a:ln>
        </p:spPr>
      </p:pic>
      <p:sp>
        <p:nvSpPr>
          <p:cNvPr id="96261" name="TextBox 5"/>
          <p:cNvSpPr txBox="1">
            <a:spLocks noChangeArrowheads="1"/>
          </p:cNvSpPr>
          <p:nvPr/>
        </p:nvSpPr>
        <p:spPr bwMode="auto">
          <a:xfrm>
            <a:off x="0" y="533400"/>
            <a:ext cx="9144000" cy="1015663"/>
          </a:xfrm>
          <a:prstGeom prst="rect">
            <a:avLst/>
          </a:prstGeom>
          <a:noFill/>
          <a:ln w="9525">
            <a:noFill/>
            <a:miter lim="800000"/>
            <a:headEnd/>
            <a:tailEnd/>
          </a:ln>
        </p:spPr>
        <p:txBody>
          <a:bodyPr wrap="square">
            <a:spAutoFit/>
          </a:bodyPr>
          <a:lstStyle/>
          <a:p>
            <a:pPr algn="ctr" eaLnBrk="0" hangingPunct="0"/>
            <a:r>
              <a:rPr lang="en-US" sz="6000" b="1" i="1" dirty="0"/>
              <a:t>Dragonball: Evolution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Based on Books 500</a:t>
            </a:r>
          </a:p>
        </p:txBody>
      </p:sp>
      <p:sp>
        <p:nvSpPr>
          <p:cNvPr id="53252" name="Text Box 4"/>
          <p:cNvSpPr txBox="1">
            <a:spLocks noChangeArrowheads="1"/>
          </p:cNvSpPr>
          <p:nvPr/>
        </p:nvSpPr>
        <p:spPr bwMode="auto">
          <a:xfrm>
            <a:off x="0" y="1447800"/>
            <a:ext cx="9144000" cy="3785652"/>
          </a:xfrm>
          <a:prstGeom prst="rect">
            <a:avLst/>
          </a:prstGeom>
          <a:noFill/>
          <a:ln w="9525">
            <a:noFill/>
            <a:miter lim="800000"/>
            <a:headEnd/>
            <a:tailEnd/>
          </a:ln>
        </p:spPr>
        <p:txBody>
          <a:bodyPr wrap="square">
            <a:spAutoFit/>
          </a:bodyPr>
          <a:lstStyle/>
          <a:p>
            <a:pPr algn="ctr" eaLnBrk="0" hangingPunct="0">
              <a:defRPr/>
            </a:pPr>
            <a:r>
              <a:rPr lang="en-US" sz="4000" b="1" dirty="0">
                <a:latin typeface="Times New Roman" charset="0"/>
              </a:rPr>
              <a:t>Don’t Panic! This 2005 film is based on the first of a 5-book “trilogy</a:t>
            </a:r>
            <a:r>
              <a:rPr lang="en-US" sz="4000" b="1" dirty="0" smtClean="0">
                <a:latin typeface="Times New Roman" charset="0"/>
              </a:rPr>
              <a:t>” by Douglas Adams, </a:t>
            </a:r>
            <a:r>
              <a:rPr lang="en-US" sz="4000" b="1" dirty="0">
                <a:latin typeface="Times New Roman" charset="0"/>
              </a:rPr>
              <a:t>in which a man hops aboard a spaceship with his best friend, who is really an alien writing a guidebook to the universe. </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algn="ctr">
              <a:buNone/>
            </a:pPr>
            <a:r>
              <a:rPr lang="en-US" sz="4000" b="1" dirty="0" smtClean="0">
                <a:latin typeface="Times New Roman" pitchFamily="18" charset="0"/>
                <a:cs typeface="Times New Roman" pitchFamily="18" charset="0"/>
              </a:rPr>
              <a:t>4. This 1987 adaptation of a classic fairy tale, with swordplay, giants, an evil prince, a beautiful princess, and a dread pirate, was based on the book of the same name by William Goldman.</a:t>
            </a:r>
            <a:endParaRPr lang="en-US" sz="4000" b="1" dirty="0">
              <a:latin typeface="Times New Roman" pitchFamily="18" charset="0"/>
              <a:cs typeface="Times New Roman" pitchFamily="18" charset="0"/>
            </a:endParaRP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The Princess Bride</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2998723" y="1524000"/>
            <a:ext cx="3173602" cy="507218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762000"/>
          </a:xfrm>
        </p:spPr>
        <p:txBody>
          <a:bodyPr>
            <a:normAutofit fontScale="90000"/>
          </a:bodyPr>
          <a:lstStyle/>
          <a:p>
            <a:pPr algn="ctr" eaLnBrk="1" fontAlgn="auto" hangingPunct="1">
              <a:spcAft>
                <a:spcPts val="0"/>
              </a:spcAft>
              <a:defRPr/>
            </a:pPr>
            <a:r>
              <a:rPr lang="en-US" dirty="0" smtClean="0">
                <a:solidFill>
                  <a:schemeClr val="bg2"/>
                </a:solidFill>
              </a:rPr>
              <a:t>Based on Books 500 Answer</a:t>
            </a:r>
          </a:p>
        </p:txBody>
      </p:sp>
      <p:pic>
        <p:nvPicPr>
          <p:cNvPr id="10240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102403" name="Text Box 4"/>
          <p:cNvSpPr txBox="1">
            <a:spLocks noChangeArrowheads="1"/>
          </p:cNvSpPr>
          <p:nvPr/>
        </p:nvSpPr>
        <p:spPr bwMode="auto">
          <a:xfrm>
            <a:off x="0" y="533400"/>
            <a:ext cx="9144000" cy="1754188"/>
          </a:xfrm>
          <a:prstGeom prst="rect">
            <a:avLst/>
          </a:prstGeom>
          <a:noFill/>
          <a:ln w="9525">
            <a:noFill/>
            <a:miter lim="800000"/>
            <a:headEnd/>
            <a:tailEnd/>
          </a:ln>
        </p:spPr>
        <p:txBody>
          <a:bodyPr wrap="square">
            <a:spAutoFit/>
          </a:bodyPr>
          <a:lstStyle/>
          <a:p>
            <a:pPr algn="ctr" eaLnBrk="0" hangingPunct="0"/>
            <a:r>
              <a:rPr lang="en-US" sz="5400" b="1" i="1" dirty="0"/>
              <a:t>The Hitchhiker’s Guide to </a:t>
            </a:r>
            <a:endParaRPr lang="en-US" sz="5400" b="1" i="1" dirty="0" smtClean="0"/>
          </a:p>
          <a:p>
            <a:pPr algn="ctr" eaLnBrk="0" hangingPunct="0"/>
            <a:r>
              <a:rPr lang="en-US" sz="5400" b="1" i="1" dirty="0" smtClean="0"/>
              <a:t>the </a:t>
            </a:r>
            <a:r>
              <a:rPr lang="en-US" sz="5400" b="1" i="1" dirty="0"/>
              <a:t>Galaxy</a:t>
            </a:r>
          </a:p>
        </p:txBody>
      </p:sp>
      <p:pic>
        <p:nvPicPr>
          <p:cNvPr id="102404" name="Picture 4" descr="Glee- Brad the piano player.jpg"/>
          <p:cNvPicPr>
            <a:picLocks noChangeAspect="1"/>
          </p:cNvPicPr>
          <p:nvPr/>
        </p:nvPicPr>
        <p:blipFill>
          <a:blip r:embed="rId5" cstate="print"/>
          <a:srcRect/>
          <a:stretch>
            <a:fillRect/>
          </a:stretch>
        </p:blipFill>
        <p:spPr bwMode="auto">
          <a:xfrm>
            <a:off x="1295400" y="2286000"/>
            <a:ext cx="3069861" cy="4343400"/>
          </a:xfrm>
          <a:prstGeom prst="rect">
            <a:avLst/>
          </a:prstGeom>
          <a:noFill/>
          <a:ln w="9525">
            <a:noFill/>
            <a:miter lim="800000"/>
            <a:headEnd/>
            <a:tailEnd/>
          </a:ln>
        </p:spPr>
      </p:pic>
      <p:pic>
        <p:nvPicPr>
          <p:cNvPr id="102405" name="Picture 7" descr="Hitchhiker's Guide Book Cover.jpg"/>
          <p:cNvPicPr>
            <a:picLocks noChangeAspect="1"/>
          </p:cNvPicPr>
          <p:nvPr/>
        </p:nvPicPr>
        <p:blipFill>
          <a:blip r:embed="rId6" cstate="print"/>
          <a:srcRect/>
          <a:stretch>
            <a:fillRect/>
          </a:stretch>
        </p:blipFill>
        <p:spPr bwMode="auto">
          <a:xfrm>
            <a:off x="5410201" y="2286000"/>
            <a:ext cx="3052650"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dirty="0" smtClean="0">
                <a:solidFill>
                  <a:schemeClr val="bg2"/>
                </a:solidFill>
              </a:rPr>
              <a:t>Movies to TV 100</a:t>
            </a:r>
          </a:p>
        </p:txBody>
      </p:sp>
      <p:sp>
        <p:nvSpPr>
          <p:cNvPr id="104451" name="TextBox 4"/>
          <p:cNvSpPr txBox="1">
            <a:spLocks noChangeArrowheads="1"/>
          </p:cNvSpPr>
          <p:nvPr/>
        </p:nvSpPr>
        <p:spPr bwMode="auto">
          <a:xfrm>
            <a:off x="0" y="1219200"/>
            <a:ext cx="9144000" cy="3749675"/>
          </a:xfrm>
          <a:prstGeom prst="rect">
            <a:avLst/>
          </a:prstGeom>
          <a:noFill/>
          <a:ln w="9525">
            <a:noFill/>
            <a:miter lim="800000"/>
            <a:headEnd/>
            <a:tailEnd/>
          </a:ln>
        </p:spPr>
        <p:txBody>
          <a:bodyPr>
            <a:spAutoFit/>
          </a:bodyPr>
          <a:lstStyle/>
          <a:p>
            <a:pPr algn="ctr" eaLnBrk="0" hangingPunct="0"/>
            <a:r>
              <a:rPr lang="en-US" sz="4000" b="1" dirty="0"/>
              <a:t>This 1985 comedy film starring Michael J. Fox as  Scott Howard, a high-school basketball player with an affinity to howl at the moon, was reimagined in 2011 into a darker MTV live-action series with Tyler Posey as Scott McCall.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762000"/>
          </a:xfrm>
        </p:spPr>
        <p:txBody>
          <a:bodyPr>
            <a:normAutofit fontScale="90000"/>
          </a:bodyPr>
          <a:lstStyle/>
          <a:p>
            <a:pPr algn="ctr" eaLnBrk="1" fontAlgn="auto" hangingPunct="1">
              <a:spcAft>
                <a:spcPts val="0"/>
              </a:spcAft>
              <a:defRPr/>
            </a:pPr>
            <a:r>
              <a:rPr lang="en-US" dirty="0" smtClean="0">
                <a:solidFill>
                  <a:schemeClr val="bg2"/>
                </a:solidFill>
              </a:rPr>
              <a:t>Movies to TV 100 Answer</a:t>
            </a:r>
          </a:p>
        </p:txBody>
      </p:sp>
      <p:pic>
        <p:nvPicPr>
          <p:cNvPr id="106498"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sp>
        <p:nvSpPr>
          <p:cNvPr id="106499" name="TextBox 6"/>
          <p:cNvSpPr txBox="1">
            <a:spLocks noChangeArrowheads="1"/>
          </p:cNvSpPr>
          <p:nvPr/>
        </p:nvSpPr>
        <p:spPr bwMode="auto">
          <a:xfrm>
            <a:off x="0" y="685800"/>
            <a:ext cx="9144000" cy="1016000"/>
          </a:xfrm>
          <a:prstGeom prst="rect">
            <a:avLst/>
          </a:prstGeom>
          <a:noFill/>
          <a:ln w="9525">
            <a:noFill/>
            <a:miter lim="800000"/>
            <a:headEnd/>
            <a:tailEnd/>
          </a:ln>
        </p:spPr>
        <p:txBody>
          <a:bodyPr>
            <a:spAutoFit/>
          </a:bodyPr>
          <a:lstStyle/>
          <a:p>
            <a:pPr algn="ctr" eaLnBrk="0" hangingPunct="0"/>
            <a:r>
              <a:rPr lang="en-US" sz="6000" b="1" i="1" dirty="0"/>
              <a:t>Teen Wolf</a:t>
            </a:r>
          </a:p>
        </p:txBody>
      </p:sp>
      <p:pic>
        <p:nvPicPr>
          <p:cNvPr id="106500" name="Picture 9" descr="Teen Wolf Movie Poster.jpg"/>
          <p:cNvPicPr>
            <a:picLocks noChangeAspect="1"/>
          </p:cNvPicPr>
          <p:nvPr/>
        </p:nvPicPr>
        <p:blipFill>
          <a:blip r:embed="rId5" cstate="print"/>
          <a:srcRect/>
          <a:stretch>
            <a:fillRect/>
          </a:stretch>
        </p:blipFill>
        <p:spPr bwMode="auto">
          <a:xfrm>
            <a:off x="990600" y="1716088"/>
            <a:ext cx="3276600" cy="4919662"/>
          </a:xfrm>
          <a:prstGeom prst="rect">
            <a:avLst/>
          </a:prstGeom>
          <a:noFill/>
          <a:ln w="9525">
            <a:noFill/>
            <a:miter lim="800000"/>
            <a:headEnd/>
            <a:tailEnd/>
          </a:ln>
        </p:spPr>
      </p:pic>
      <p:pic>
        <p:nvPicPr>
          <p:cNvPr id="106501" name="Picture 10" descr="Teen Wolf TV Poster.jpg"/>
          <p:cNvPicPr>
            <a:picLocks noChangeAspect="1"/>
          </p:cNvPicPr>
          <p:nvPr/>
        </p:nvPicPr>
        <p:blipFill>
          <a:blip r:embed="rId6" cstate="print"/>
          <a:srcRect/>
          <a:stretch>
            <a:fillRect/>
          </a:stretch>
        </p:blipFill>
        <p:spPr bwMode="auto">
          <a:xfrm>
            <a:off x="4953000" y="1716088"/>
            <a:ext cx="3505200" cy="491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2413"/>
            <a:ext cx="9144000" cy="1143000"/>
          </a:xfrm>
        </p:spPr>
        <p:txBody>
          <a:bodyPr/>
          <a:lstStyle/>
          <a:p>
            <a:pPr algn="ctr" eaLnBrk="1" fontAlgn="auto" hangingPunct="1">
              <a:spcAft>
                <a:spcPts val="0"/>
              </a:spcAft>
              <a:defRPr/>
            </a:pPr>
            <a:r>
              <a:rPr lang="en-US" dirty="0" smtClean="0">
                <a:solidFill>
                  <a:schemeClr val="bg2"/>
                </a:solidFill>
              </a:rPr>
              <a:t>Movies to TV 200</a:t>
            </a:r>
          </a:p>
        </p:txBody>
      </p:sp>
      <p:sp>
        <p:nvSpPr>
          <p:cNvPr id="57348" name="Text Box 4"/>
          <p:cNvSpPr txBox="1">
            <a:spLocks noChangeArrowheads="1"/>
          </p:cNvSpPr>
          <p:nvPr/>
        </p:nvSpPr>
        <p:spPr bwMode="auto">
          <a:xfrm>
            <a:off x="0" y="1752600"/>
            <a:ext cx="9144000" cy="3140075"/>
          </a:xfrm>
          <a:prstGeom prst="rect">
            <a:avLst/>
          </a:prstGeom>
          <a:noFill/>
          <a:ln w="9525">
            <a:noFill/>
            <a:miter lim="800000"/>
            <a:headEnd/>
            <a:tailEnd/>
          </a:ln>
        </p:spPr>
        <p:txBody>
          <a:bodyPr>
            <a:spAutoFit/>
          </a:bodyPr>
          <a:lstStyle/>
          <a:p>
            <a:pPr algn="ctr" eaLnBrk="0" hangingPunct="0">
              <a:defRPr/>
            </a:pPr>
            <a:r>
              <a:rPr lang="en-US" sz="4000" b="1" dirty="0"/>
              <a:t>This 1999 film, based on Shakespeare’s “The Taming of the Shrew” but set in a modern-day high school, spun off this short-lived TV series 10 years later. Apparently the critics “Hated” it.</a:t>
            </a:r>
            <a:endParaRPr lang="en-US" sz="4000" b="1" dirty="0">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762000"/>
          </a:xfrm>
        </p:spPr>
        <p:txBody>
          <a:bodyPr>
            <a:normAutofit fontScale="90000"/>
          </a:bodyPr>
          <a:lstStyle/>
          <a:p>
            <a:pPr algn="ctr" eaLnBrk="1" fontAlgn="auto" hangingPunct="1">
              <a:spcAft>
                <a:spcPts val="0"/>
              </a:spcAft>
              <a:defRPr/>
            </a:pPr>
            <a:r>
              <a:rPr lang="en-US" dirty="0" smtClean="0">
                <a:solidFill>
                  <a:schemeClr val="bg2"/>
                </a:solidFill>
              </a:rPr>
              <a:t>Movies to TV 200 Answer</a:t>
            </a:r>
          </a:p>
        </p:txBody>
      </p:sp>
      <p:pic>
        <p:nvPicPr>
          <p:cNvPr id="110594"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sp>
        <p:nvSpPr>
          <p:cNvPr id="110595" name="Text Box 4"/>
          <p:cNvSpPr txBox="1">
            <a:spLocks noChangeArrowheads="1"/>
          </p:cNvSpPr>
          <p:nvPr/>
        </p:nvSpPr>
        <p:spPr bwMode="auto">
          <a:xfrm>
            <a:off x="0" y="609600"/>
            <a:ext cx="9144000" cy="1016000"/>
          </a:xfrm>
          <a:prstGeom prst="rect">
            <a:avLst/>
          </a:prstGeom>
          <a:noFill/>
          <a:ln w="9525">
            <a:noFill/>
            <a:miter lim="800000"/>
            <a:headEnd/>
            <a:tailEnd/>
          </a:ln>
        </p:spPr>
        <p:txBody>
          <a:bodyPr>
            <a:spAutoFit/>
          </a:bodyPr>
          <a:lstStyle/>
          <a:p>
            <a:pPr algn="ctr" eaLnBrk="0" hangingPunct="0"/>
            <a:r>
              <a:rPr lang="en-US" sz="6000" b="1" i="1" dirty="0"/>
              <a:t>10 Things I Hate About You</a:t>
            </a:r>
          </a:p>
        </p:txBody>
      </p:sp>
      <p:pic>
        <p:nvPicPr>
          <p:cNvPr id="110596" name="Picture 4" descr="Glee physical.jpg"/>
          <p:cNvPicPr>
            <a:picLocks noChangeAspect="1"/>
          </p:cNvPicPr>
          <p:nvPr/>
        </p:nvPicPr>
        <p:blipFill>
          <a:blip r:embed="rId5" cstate="print"/>
          <a:srcRect/>
          <a:stretch>
            <a:fillRect/>
          </a:stretch>
        </p:blipFill>
        <p:spPr bwMode="auto">
          <a:xfrm>
            <a:off x="5029200" y="1600200"/>
            <a:ext cx="3657600" cy="5111750"/>
          </a:xfrm>
          <a:prstGeom prst="rect">
            <a:avLst/>
          </a:prstGeom>
          <a:noFill/>
          <a:ln w="9525">
            <a:noFill/>
            <a:miter lim="800000"/>
            <a:headEnd/>
            <a:tailEnd/>
          </a:ln>
        </p:spPr>
      </p:pic>
      <p:pic>
        <p:nvPicPr>
          <p:cNvPr id="110597" name="Picture 5" descr="Sue-Sylvester-Vogue-Glee-01-2010-04-13.jpg"/>
          <p:cNvPicPr>
            <a:picLocks noChangeAspect="1"/>
          </p:cNvPicPr>
          <p:nvPr/>
        </p:nvPicPr>
        <p:blipFill>
          <a:blip r:embed="rId6" cstate="print"/>
          <a:srcRect/>
          <a:stretch>
            <a:fillRect/>
          </a:stretch>
        </p:blipFill>
        <p:spPr bwMode="auto">
          <a:xfrm>
            <a:off x="1143000" y="1600200"/>
            <a:ext cx="3435350" cy="511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US" dirty="0" smtClean="0">
                <a:solidFill>
                  <a:schemeClr val="bg2"/>
                </a:solidFill>
              </a:rPr>
              <a:t>Movies to TV 300</a:t>
            </a:r>
          </a:p>
        </p:txBody>
      </p:sp>
      <p:sp>
        <p:nvSpPr>
          <p:cNvPr id="59396" name="Text Box 4"/>
          <p:cNvSpPr txBox="1">
            <a:spLocks noChangeArrowheads="1"/>
          </p:cNvSpPr>
          <p:nvPr/>
        </p:nvSpPr>
        <p:spPr bwMode="auto">
          <a:xfrm>
            <a:off x="0" y="1143000"/>
            <a:ext cx="9144000" cy="3785652"/>
          </a:xfrm>
          <a:prstGeom prst="rect">
            <a:avLst/>
          </a:prstGeom>
          <a:noFill/>
          <a:ln w="9525">
            <a:noFill/>
            <a:miter lim="800000"/>
            <a:headEnd/>
            <a:tailEnd/>
          </a:ln>
        </p:spPr>
        <p:txBody>
          <a:bodyPr wrap="square">
            <a:spAutoFit/>
          </a:bodyPr>
          <a:lstStyle/>
          <a:p>
            <a:pPr algn="ctr" eaLnBrk="0" hangingPunct="0">
              <a:defRPr/>
            </a:pPr>
            <a:r>
              <a:rPr lang="en-US" sz="4000" b="1" dirty="0">
                <a:latin typeface="Times New Roman" charset="0"/>
              </a:rPr>
              <a:t>The original screenplay for this 1992 film starring Kristy Swanson as the title character was supposed to serve as the pilot for the resulting TV show</a:t>
            </a:r>
            <a:r>
              <a:rPr lang="en-US" sz="4000" b="1" dirty="0" smtClean="0">
                <a:latin typeface="Times New Roman" charset="0"/>
              </a:rPr>
              <a:t>, </a:t>
            </a:r>
            <a:r>
              <a:rPr lang="en-US" sz="4000" b="1" dirty="0">
                <a:latin typeface="Times New Roman" charset="0"/>
              </a:rPr>
              <a:t>but the script was rewritten to give it more “bite” and was turned into a comedy.</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856488"/>
          </a:xfrm>
        </p:spPr>
        <p:txBody>
          <a:bodyPr/>
          <a:lstStyle/>
          <a:p>
            <a:pPr algn="ctr" eaLnBrk="1" fontAlgn="auto" hangingPunct="1">
              <a:spcAft>
                <a:spcPts val="0"/>
              </a:spcAft>
              <a:defRPr/>
            </a:pPr>
            <a:r>
              <a:rPr lang="en-US" dirty="0" smtClean="0">
                <a:solidFill>
                  <a:schemeClr val="bg2"/>
                </a:solidFill>
              </a:rPr>
              <a:t>Movies to TV 300 Answer</a:t>
            </a:r>
          </a:p>
        </p:txBody>
      </p:sp>
      <p:pic>
        <p:nvPicPr>
          <p:cNvPr id="114690"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sp>
        <p:nvSpPr>
          <p:cNvPr id="114691" name="Text Box 4"/>
          <p:cNvSpPr txBox="1">
            <a:spLocks noChangeArrowheads="1"/>
          </p:cNvSpPr>
          <p:nvPr/>
        </p:nvSpPr>
        <p:spPr bwMode="auto">
          <a:xfrm>
            <a:off x="381000" y="838200"/>
            <a:ext cx="8183563" cy="1016000"/>
          </a:xfrm>
          <a:prstGeom prst="rect">
            <a:avLst/>
          </a:prstGeom>
          <a:noFill/>
          <a:ln w="9525">
            <a:noFill/>
            <a:miter lim="800000"/>
            <a:headEnd/>
            <a:tailEnd/>
          </a:ln>
        </p:spPr>
        <p:txBody>
          <a:bodyPr wrap="none">
            <a:spAutoFit/>
          </a:bodyPr>
          <a:lstStyle/>
          <a:p>
            <a:pPr eaLnBrk="0" hangingPunct="0"/>
            <a:r>
              <a:rPr lang="en-US" sz="6000" b="1" i="1" dirty="0"/>
              <a:t>Buffy the Vampire Slayer</a:t>
            </a:r>
            <a:endParaRPr lang="en-US" sz="6000" b="1" dirty="0"/>
          </a:p>
        </p:txBody>
      </p:sp>
      <p:pic>
        <p:nvPicPr>
          <p:cNvPr id="114692" name="Picture 4" descr="Glee Single Ladies.jpg"/>
          <p:cNvPicPr>
            <a:picLocks noChangeAspect="1"/>
          </p:cNvPicPr>
          <p:nvPr/>
        </p:nvPicPr>
        <p:blipFill>
          <a:blip r:embed="rId5" cstate="print"/>
          <a:srcRect/>
          <a:stretch>
            <a:fillRect/>
          </a:stretch>
        </p:blipFill>
        <p:spPr bwMode="auto">
          <a:xfrm>
            <a:off x="1219200" y="1905000"/>
            <a:ext cx="3270250" cy="4870450"/>
          </a:xfrm>
          <a:prstGeom prst="rect">
            <a:avLst/>
          </a:prstGeom>
          <a:noFill/>
          <a:ln w="9525">
            <a:noFill/>
            <a:miter lim="800000"/>
            <a:headEnd/>
            <a:tailEnd/>
          </a:ln>
        </p:spPr>
      </p:pic>
      <p:pic>
        <p:nvPicPr>
          <p:cNvPr id="114693" name="Picture 6" descr="Buffy The Vampire Slayer TV Poster.jpg"/>
          <p:cNvPicPr>
            <a:picLocks noChangeAspect="1"/>
          </p:cNvPicPr>
          <p:nvPr/>
        </p:nvPicPr>
        <p:blipFill>
          <a:blip r:embed="rId6" cstate="print"/>
          <a:srcRect/>
          <a:stretch>
            <a:fillRect/>
          </a:stretch>
        </p:blipFill>
        <p:spPr bwMode="auto">
          <a:xfrm>
            <a:off x="4876800" y="1905000"/>
            <a:ext cx="3573463" cy="487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Movies to TV 400</a:t>
            </a:r>
          </a:p>
        </p:txBody>
      </p:sp>
      <p:sp>
        <p:nvSpPr>
          <p:cNvPr id="61444" name="Text Box 4"/>
          <p:cNvSpPr txBox="1">
            <a:spLocks noChangeArrowheads="1"/>
          </p:cNvSpPr>
          <p:nvPr/>
        </p:nvSpPr>
        <p:spPr bwMode="auto">
          <a:xfrm>
            <a:off x="0" y="914400"/>
            <a:ext cx="9144000" cy="4968875"/>
          </a:xfrm>
          <a:prstGeom prst="rect">
            <a:avLst/>
          </a:prstGeom>
          <a:noFill/>
          <a:ln w="9525">
            <a:noFill/>
            <a:miter lim="800000"/>
            <a:headEnd/>
            <a:tailEnd/>
          </a:ln>
        </p:spPr>
        <p:txBody>
          <a:bodyPr>
            <a:spAutoFit/>
          </a:bodyPr>
          <a:lstStyle/>
          <a:p>
            <a:pPr algn="ctr" eaLnBrk="0" hangingPunct="0">
              <a:defRPr/>
            </a:pPr>
            <a:r>
              <a:rPr lang="en-US" sz="4000" b="1" dirty="0"/>
              <a:t>A couple of recently deceased ghosts contract the services of a “bio-exorcist” in order to remove the obnoxious new owners of their house in this ghostly 1988 film starring Michael Keaton as the title character. It launched a toy line and a cartoon series that ran for 4 seasons from 1989-1991.</a:t>
            </a:r>
            <a:endParaRPr lang="en-US" sz="4000" b="1" dirty="0">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780288"/>
          </a:xfrm>
        </p:spPr>
        <p:txBody>
          <a:bodyPr>
            <a:normAutofit fontScale="90000"/>
          </a:bodyPr>
          <a:lstStyle/>
          <a:p>
            <a:pPr algn="ctr" eaLnBrk="1" fontAlgn="auto" hangingPunct="1">
              <a:spcAft>
                <a:spcPts val="0"/>
              </a:spcAft>
              <a:defRPr/>
            </a:pPr>
            <a:r>
              <a:rPr lang="en-US" dirty="0" smtClean="0">
                <a:solidFill>
                  <a:schemeClr val="bg2"/>
                </a:solidFill>
              </a:rPr>
              <a:t>Movies to TV 400 Answer</a:t>
            </a:r>
          </a:p>
        </p:txBody>
      </p:sp>
      <p:pic>
        <p:nvPicPr>
          <p:cNvPr id="118786"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498475" cy="685800"/>
          </a:xfrm>
          <a:prstGeom prst="rect">
            <a:avLst/>
          </a:prstGeom>
          <a:noFill/>
          <a:ln w="9525">
            <a:noFill/>
            <a:miter lim="800000"/>
            <a:headEnd/>
            <a:tailEnd/>
          </a:ln>
        </p:spPr>
      </p:pic>
      <p:sp>
        <p:nvSpPr>
          <p:cNvPr id="118787" name="Text Box 4"/>
          <p:cNvSpPr txBox="1">
            <a:spLocks noChangeArrowheads="1"/>
          </p:cNvSpPr>
          <p:nvPr/>
        </p:nvSpPr>
        <p:spPr bwMode="auto">
          <a:xfrm>
            <a:off x="2590800" y="685800"/>
            <a:ext cx="3686175" cy="1016000"/>
          </a:xfrm>
          <a:prstGeom prst="rect">
            <a:avLst/>
          </a:prstGeom>
          <a:noFill/>
          <a:ln w="9525">
            <a:noFill/>
            <a:miter lim="800000"/>
            <a:headEnd/>
            <a:tailEnd/>
          </a:ln>
        </p:spPr>
        <p:txBody>
          <a:bodyPr wrap="none">
            <a:spAutoFit/>
          </a:bodyPr>
          <a:lstStyle/>
          <a:p>
            <a:pPr eaLnBrk="0" hangingPunct="0"/>
            <a:r>
              <a:rPr lang="en-US" sz="6000" b="1" i="1" dirty="0"/>
              <a:t>Beetlejuice</a:t>
            </a:r>
            <a:endParaRPr lang="en-US" sz="6000" b="1" dirty="0"/>
          </a:p>
        </p:txBody>
      </p:sp>
      <p:pic>
        <p:nvPicPr>
          <p:cNvPr id="118788" name="Picture 4" descr="Glee Acafellas.jpg"/>
          <p:cNvPicPr>
            <a:picLocks noChangeAspect="1"/>
          </p:cNvPicPr>
          <p:nvPr/>
        </p:nvPicPr>
        <p:blipFill>
          <a:blip r:embed="rId5" cstate="print"/>
          <a:srcRect/>
          <a:stretch>
            <a:fillRect/>
          </a:stretch>
        </p:blipFill>
        <p:spPr bwMode="auto">
          <a:xfrm>
            <a:off x="1154113" y="1752600"/>
            <a:ext cx="3275012" cy="4973638"/>
          </a:xfrm>
          <a:prstGeom prst="rect">
            <a:avLst/>
          </a:prstGeom>
          <a:noFill/>
          <a:ln w="9525">
            <a:noFill/>
            <a:miter lim="800000"/>
            <a:headEnd/>
            <a:tailEnd/>
          </a:ln>
        </p:spPr>
      </p:pic>
      <p:pic>
        <p:nvPicPr>
          <p:cNvPr id="118789" name="Picture 5" descr="Charlie's Angels TV Poster.jpg"/>
          <p:cNvPicPr>
            <a:picLocks noChangeAspect="1"/>
          </p:cNvPicPr>
          <p:nvPr/>
        </p:nvPicPr>
        <p:blipFill>
          <a:blip r:embed="rId6" cstate="print"/>
          <a:srcRect/>
          <a:stretch>
            <a:fillRect/>
          </a:stretch>
        </p:blipFill>
        <p:spPr bwMode="auto">
          <a:xfrm>
            <a:off x="5181600" y="1668312"/>
            <a:ext cx="3276600" cy="5057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932688"/>
          </a:xfrm>
        </p:spPr>
        <p:txBody>
          <a:bodyPr/>
          <a:lstStyle/>
          <a:p>
            <a:pPr algn="ctr" eaLnBrk="1" fontAlgn="auto" hangingPunct="1">
              <a:spcAft>
                <a:spcPts val="0"/>
              </a:spcAft>
              <a:defRPr/>
            </a:pPr>
            <a:r>
              <a:rPr lang="en-US" dirty="0" smtClean="0">
                <a:solidFill>
                  <a:schemeClr val="bg2"/>
                </a:solidFill>
              </a:rPr>
              <a:t>Movies to TV 500</a:t>
            </a:r>
          </a:p>
        </p:txBody>
      </p:sp>
      <p:sp>
        <p:nvSpPr>
          <p:cNvPr id="63492" name="Text Box 4"/>
          <p:cNvSpPr txBox="1">
            <a:spLocks noChangeArrowheads="1"/>
          </p:cNvSpPr>
          <p:nvPr/>
        </p:nvSpPr>
        <p:spPr bwMode="auto">
          <a:xfrm>
            <a:off x="0" y="1219200"/>
            <a:ext cx="9144000" cy="5016758"/>
          </a:xfrm>
          <a:prstGeom prst="rect">
            <a:avLst/>
          </a:prstGeom>
          <a:noFill/>
          <a:ln w="9525">
            <a:noFill/>
            <a:miter lim="800000"/>
            <a:headEnd/>
            <a:tailEnd/>
          </a:ln>
        </p:spPr>
        <p:txBody>
          <a:bodyPr wrap="square">
            <a:spAutoFit/>
          </a:bodyPr>
          <a:lstStyle/>
          <a:p>
            <a:pPr algn="ctr" eaLnBrk="0" hangingPunct="0">
              <a:defRPr/>
            </a:pPr>
            <a:r>
              <a:rPr lang="en-US" sz="4000" b="1" dirty="0">
                <a:latin typeface="Times New Roman" charset="0"/>
              </a:rPr>
              <a:t>This 1995 </a:t>
            </a:r>
            <a:r>
              <a:rPr lang="en-US" sz="4000" b="1" dirty="0" smtClean="0">
                <a:latin typeface="Times New Roman" charset="0"/>
              </a:rPr>
              <a:t>film, which was </a:t>
            </a:r>
            <a:r>
              <a:rPr lang="en-US" sz="4000" b="1" dirty="0">
                <a:latin typeface="Times New Roman" charset="0"/>
              </a:rPr>
              <a:t>about a popular high school girl who spends her days playing match-maker, helping her friends with fashion choices, and looking for a </a:t>
            </a:r>
            <a:r>
              <a:rPr lang="en-US" sz="4000" b="1" dirty="0" smtClean="0">
                <a:latin typeface="Times New Roman" charset="0"/>
              </a:rPr>
              <a:t>boyfriend, was based on </a:t>
            </a:r>
            <a:r>
              <a:rPr lang="en-US" sz="4000" b="1" i="1" dirty="0" smtClean="0">
                <a:latin typeface="Times New Roman" charset="0"/>
              </a:rPr>
              <a:t>Emma</a:t>
            </a:r>
            <a:r>
              <a:rPr lang="en-US" sz="4000" b="1" dirty="0" smtClean="0">
                <a:latin typeface="Times New Roman" charset="0"/>
              </a:rPr>
              <a:t> by Jane Austen and </a:t>
            </a:r>
            <a:r>
              <a:rPr lang="en-US" sz="4000" b="1" dirty="0">
                <a:latin typeface="Times New Roman" charset="0"/>
              </a:rPr>
              <a:t>made into a TV series that ran from 1996-1999. There’s no “clue” for this one.</a:t>
            </a:r>
            <a:endParaRPr lang="en-US" sz="4000" b="1" dirty="0">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marL="742950" indent="-742950" algn="ctr">
              <a:buNone/>
            </a:pPr>
            <a:r>
              <a:rPr lang="en-US" sz="4000" b="1" dirty="0" smtClean="0">
                <a:latin typeface="Times New Roman" pitchFamily="18" charset="0"/>
                <a:cs typeface="Times New Roman" pitchFamily="18" charset="0"/>
              </a:rPr>
              <a:t>5. Hey you guys! A group of kids embark on a wild adventure after finding a pirate treasure map in this 1985 movie directed by Richard Donner and starring Sean Astin, Josh Brolin, and Corey Feldman. </a:t>
            </a: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The Goonies</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3091540" y="1524000"/>
            <a:ext cx="3096699" cy="507218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780288"/>
          </a:xfrm>
        </p:spPr>
        <p:txBody>
          <a:bodyPr>
            <a:normAutofit fontScale="90000"/>
          </a:bodyPr>
          <a:lstStyle/>
          <a:p>
            <a:pPr algn="ctr" eaLnBrk="1" fontAlgn="auto" hangingPunct="1">
              <a:spcAft>
                <a:spcPts val="0"/>
              </a:spcAft>
              <a:defRPr/>
            </a:pPr>
            <a:r>
              <a:rPr lang="en-US" dirty="0" smtClean="0">
                <a:solidFill>
                  <a:schemeClr val="bg2"/>
                </a:solidFill>
              </a:rPr>
              <a:t>Movies to TV 500 Answer</a:t>
            </a:r>
          </a:p>
        </p:txBody>
      </p:sp>
      <p:pic>
        <p:nvPicPr>
          <p:cNvPr id="122882"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sp>
        <p:nvSpPr>
          <p:cNvPr id="122883" name="Text Box 4"/>
          <p:cNvSpPr txBox="1">
            <a:spLocks noChangeArrowheads="1"/>
          </p:cNvSpPr>
          <p:nvPr/>
        </p:nvSpPr>
        <p:spPr bwMode="auto">
          <a:xfrm>
            <a:off x="3124200" y="533400"/>
            <a:ext cx="2833688" cy="1016000"/>
          </a:xfrm>
          <a:prstGeom prst="rect">
            <a:avLst/>
          </a:prstGeom>
          <a:noFill/>
          <a:ln w="9525">
            <a:noFill/>
            <a:miter lim="800000"/>
            <a:headEnd/>
            <a:tailEnd/>
          </a:ln>
        </p:spPr>
        <p:txBody>
          <a:bodyPr wrap="none">
            <a:spAutoFit/>
          </a:bodyPr>
          <a:lstStyle/>
          <a:p>
            <a:pPr eaLnBrk="0" hangingPunct="0"/>
            <a:r>
              <a:rPr lang="en-US" sz="6000" b="1" i="1" dirty="0"/>
              <a:t>Clueless</a:t>
            </a:r>
            <a:endParaRPr lang="en-US" sz="6000" b="1" dirty="0"/>
          </a:p>
        </p:txBody>
      </p:sp>
      <p:pic>
        <p:nvPicPr>
          <p:cNvPr id="122884" name="Picture 4" descr="Glee Kurt Kicker.jpg"/>
          <p:cNvPicPr>
            <a:picLocks noChangeAspect="1"/>
          </p:cNvPicPr>
          <p:nvPr/>
        </p:nvPicPr>
        <p:blipFill>
          <a:blip r:embed="rId5" cstate="print"/>
          <a:srcRect/>
          <a:stretch>
            <a:fillRect/>
          </a:stretch>
        </p:blipFill>
        <p:spPr bwMode="auto">
          <a:xfrm>
            <a:off x="1066800" y="1600200"/>
            <a:ext cx="3454400" cy="5103813"/>
          </a:xfrm>
          <a:prstGeom prst="rect">
            <a:avLst/>
          </a:prstGeom>
          <a:noFill/>
          <a:ln w="9525">
            <a:noFill/>
            <a:miter lim="800000"/>
            <a:headEnd/>
            <a:tailEnd/>
          </a:ln>
        </p:spPr>
      </p:pic>
      <p:pic>
        <p:nvPicPr>
          <p:cNvPr id="122885" name="Picture 5" descr="Clueless TV Poster.jpg"/>
          <p:cNvPicPr>
            <a:picLocks noChangeAspect="1"/>
          </p:cNvPicPr>
          <p:nvPr/>
        </p:nvPicPr>
        <p:blipFill>
          <a:blip r:embed="rId6" cstate="print"/>
          <a:srcRect/>
          <a:stretch>
            <a:fillRect/>
          </a:stretch>
        </p:blipFill>
        <p:spPr bwMode="auto">
          <a:xfrm>
            <a:off x="4787900" y="1600200"/>
            <a:ext cx="3594100" cy="512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5"/>
            <a:ext cx="9144000" cy="908137"/>
          </a:xfrm>
        </p:spPr>
        <p:txBody>
          <a:bodyPr/>
          <a:lstStyle/>
          <a:p>
            <a:pPr algn="ctr" eaLnBrk="1" fontAlgn="auto" hangingPunct="1">
              <a:spcAft>
                <a:spcPts val="0"/>
              </a:spcAft>
              <a:defRPr/>
            </a:pPr>
            <a:r>
              <a:rPr lang="en-US" dirty="0" smtClean="0">
                <a:solidFill>
                  <a:schemeClr val="bg2"/>
                </a:solidFill>
              </a:rPr>
              <a:t>TV to Movies 100</a:t>
            </a:r>
            <a:endParaRPr lang="en-US" dirty="0"/>
          </a:p>
        </p:txBody>
      </p:sp>
      <p:sp>
        <p:nvSpPr>
          <p:cNvPr id="4" name="Text Box 4"/>
          <p:cNvSpPr txBox="1">
            <a:spLocks noChangeArrowheads="1"/>
          </p:cNvSpPr>
          <p:nvPr/>
        </p:nvSpPr>
        <p:spPr bwMode="auto">
          <a:xfrm>
            <a:off x="0" y="762000"/>
            <a:ext cx="9144000" cy="5578475"/>
          </a:xfrm>
          <a:prstGeom prst="rect">
            <a:avLst/>
          </a:prstGeom>
          <a:noFill/>
          <a:ln w="9525">
            <a:noFill/>
            <a:miter lim="800000"/>
            <a:headEnd/>
            <a:tailEnd/>
          </a:ln>
        </p:spPr>
        <p:txBody>
          <a:bodyPr>
            <a:spAutoFit/>
          </a:bodyPr>
          <a:lstStyle/>
          <a:p>
            <a:pPr algn="ctr" eaLnBrk="0" hangingPunct="0"/>
            <a:r>
              <a:rPr lang="en-US" sz="4000" b="1" dirty="0"/>
              <a:t>Con artists plan to fleece this “creepy &amp; kooky” family using an accomplice who claims to be their long lost Uncle Fester in this 1991 film that</a:t>
            </a:r>
            <a:r>
              <a:rPr lang="en-US" sz="4000" dirty="0"/>
              <a:t> </a:t>
            </a:r>
            <a:r>
              <a:rPr lang="en-US" sz="4000" b="1" dirty="0"/>
              <a:t>is based on a 1960’s TV show, which in turn is based on a comic strip that was published between 1938 &amp; 1988. The film &amp; its sequels later went on to spawn a TV show of their own.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pPr algn="ctr" eaLnBrk="1" fontAlgn="auto" hangingPunct="1">
              <a:spcAft>
                <a:spcPts val="0"/>
              </a:spcAft>
              <a:defRPr/>
            </a:pPr>
            <a:r>
              <a:rPr lang="en-US" dirty="0" smtClean="0">
                <a:solidFill>
                  <a:schemeClr val="bg2"/>
                </a:solidFill>
              </a:rPr>
              <a:t>TV to Movies 100 Answer</a:t>
            </a:r>
            <a:endParaRPr lang="en-US" dirty="0"/>
          </a:p>
        </p:txBody>
      </p:sp>
      <p:sp>
        <p:nvSpPr>
          <p:cNvPr id="125954" name="Rectangle 2"/>
          <p:cNvSpPr>
            <a:spLocks noChangeArrowheads="1"/>
          </p:cNvSpPr>
          <p:nvPr/>
        </p:nvSpPr>
        <p:spPr bwMode="auto">
          <a:xfrm>
            <a:off x="0" y="533400"/>
            <a:ext cx="9144000" cy="1016000"/>
          </a:xfrm>
          <a:prstGeom prst="rect">
            <a:avLst/>
          </a:prstGeom>
          <a:noFill/>
          <a:ln w="9525">
            <a:noFill/>
            <a:miter lim="800000"/>
            <a:headEnd/>
            <a:tailEnd/>
          </a:ln>
        </p:spPr>
        <p:txBody>
          <a:bodyPr>
            <a:spAutoFit/>
          </a:bodyPr>
          <a:lstStyle/>
          <a:p>
            <a:pPr algn="ctr" eaLnBrk="0" hangingPunct="0"/>
            <a:r>
              <a:rPr lang="en-US" sz="6000" b="1" i="1" dirty="0"/>
              <a:t>The</a:t>
            </a:r>
            <a:r>
              <a:rPr lang="en-US" sz="6000" b="1" dirty="0"/>
              <a:t> </a:t>
            </a:r>
            <a:r>
              <a:rPr lang="en-US" sz="6000" b="1" i="1" dirty="0"/>
              <a:t>Addams Family</a:t>
            </a:r>
            <a:endParaRPr lang="en-US" sz="6000" b="1" dirty="0"/>
          </a:p>
        </p:txBody>
      </p:sp>
      <p:pic>
        <p:nvPicPr>
          <p:cNvPr id="125955" name="Picture 4" descr="Glee_cheerios.jpg"/>
          <p:cNvPicPr>
            <a:picLocks noChangeAspect="1"/>
          </p:cNvPicPr>
          <p:nvPr/>
        </p:nvPicPr>
        <p:blipFill>
          <a:blip r:embed="rId2" cstate="print"/>
          <a:srcRect/>
          <a:stretch>
            <a:fillRect/>
          </a:stretch>
        </p:blipFill>
        <p:spPr bwMode="auto">
          <a:xfrm>
            <a:off x="5105400" y="1524000"/>
            <a:ext cx="3436938" cy="5148263"/>
          </a:xfrm>
          <a:prstGeom prst="rect">
            <a:avLst/>
          </a:prstGeom>
          <a:noFill/>
          <a:ln w="9525">
            <a:noFill/>
            <a:miter lim="800000"/>
            <a:headEnd/>
            <a:tailEnd/>
          </a:ln>
        </p:spPr>
      </p:pic>
      <p:pic>
        <p:nvPicPr>
          <p:cNvPr id="125956" name="Picture 4" descr="The Addams Family TV Poster.jpg"/>
          <p:cNvPicPr>
            <a:picLocks noChangeAspect="1"/>
          </p:cNvPicPr>
          <p:nvPr/>
        </p:nvPicPr>
        <p:blipFill>
          <a:blip r:embed="rId3" cstate="print"/>
          <a:srcRect/>
          <a:stretch>
            <a:fillRect/>
          </a:stretch>
        </p:blipFill>
        <p:spPr bwMode="auto">
          <a:xfrm>
            <a:off x="914400" y="1524000"/>
            <a:ext cx="3654425" cy="5145088"/>
          </a:xfrm>
          <a:prstGeom prst="rect">
            <a:avLst/>
          </a:prstGeom>
          <a:noFill/>
          <a:ln w="9525">
            <a:noFill/>
            <a:miter lim="800000"/>
            <a:headEnd/>
            <a:tailEnd/>
          </a:ln>
        </p:spPr>
      </p:pic>
      <p:pic>
        <p:nvPicPr>
          <p:cNvPr id="125957" name="Picture 3" descr="m_button">
            <a:hlinkClick r:id="rId4" action="ppaction://hlinksldjump"/>
          </p:cNvPr>
          <p:cNvPicPr>
            <a:picLocks noChangeAspect="1" noChangeArrowheads="1"/>
          </p:cNvPicPr>
          <p:nvPr/>
        </p:nvPicPr>
        <p:blipFill>
          <a:blip r:embed="rId5" cstate="print"/>
          <a:srcRect/>
          <a:stretch>
            <a:fillRect/>
          </a:stretch>
        </p:blipFill>
        <p:spPr bwMode="auto">
          <a:xfrm>
            <a:off x="0" y="6172200"/>
            <a:ext cx="500063"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4"/>
          <p:cNvSpPr>
            <a:spLocks noGrp="1" noChangeArrowheads="1"/>
          </p:cNvSpPr>
          <p:nvPr>
            <p:ph type="title"/>
          </p:nvPr>
        </p:nvSpPr>
        <p:spPr>
          <a:xfrm>
            <a:off x="0" y="0"/>
            <a:ext cx="9144000" cy="815608"/>
          </a:xfrm>
        </p:spPr>
        <p:txBody>
          <a:bodyPr wrap="square">
            <a:spAutoFit/>
          </a:bodyPr>
          <a:lstStyle/>
          <a:p>
            <a:pPr algn="ctr" eaLnBrk="1" fontAlgn="auto" hangingPunct="1">
              <a:spcAft>
                <a:spcPts val="0"/>
              </a:spcAft>
              <a:defRPr/>
            </a:pPr>
            <a:r>
              <a:rPr lang="en-US" dirty="0" smtClean="0">
                <a:solidFill>
                  <a:schemeClr val="bg2"/>
                </a:solidFill>
              </a:rPr>
              <a:t>TV to Movies 200</a:t>
            </a:r>
            <a:endParaRPr lang="en-US" dirty="0"/>
          </a:p>
        </p:txBody>
      </p:sp>
      <p:sp>
        <p:nvSpPr>
          <p:cNvPr id="126978" name="TextBox 3"/>
          <p:cNvSpPr txBox="1">
            <a:spLocks noChangeArrowheads="1"/>
          </p:cNvSpPr>
          <p:nvPr/>
        </p:nvSpPr>
        <p:spPr bwMode="auto">
          <a:xfrm>
            <a:off x="609600" y="1066800"/>
            <a:ext cx="7848600" cy="3786188"/>
          </a:xfrm>
          <a:prstGeom prst="rect">
            <a:avLst/>
          </a:prstGeom>
          <a:noFill/>
          <a:ln w="9525">
            <a:noFill/>
            <a:miter lim="800000"/>
            <a:headEnd/>
            <a:tailEnd/>
          </a:ln>
        </p:spPr>
        <p:txBody>
          <a:bodyPr>
            <a:spAutoFit/>
          </a:bodyPr>
          <a:lstStyle/>
          <a:p>
            <a:pPr algn="ctr" eaLnBrk="0" hangingPunct="0"/>
            <a:r>
              <a:rPr lang="en-US" sz="4000" b="1" dirty="0"/>
              <a:t>This 2012 action-comedy about 2 police officers that go undercover at a high school in order to bust up a drug ring is based on the 1987 TV show of the same name that starred Johnny Depp.</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305800" cy="914400"/>
          </a:xfrm>
        </p:spPr>
        <p:txBody>
          <a:bodyPr/>
          <a:lstStyle/>
          <a:p>
            <a:pPr algn="ctr" eaLnBrk="1" fontAlgn="auto" hangingPunct="1">
              <a:spcAft>
                <a:spcPts val="0"/>
              </a:spcAft>
              <a:defRPr/>
            </a:pPr>
            <a:r>
              <a:rPr lang="en-US" dirty="0" smtClean="0">
                <a:solidFill>
                  <a:schemeClr val="bg2"/>
                </a:solidFill>
              </a:rPr>
              <a:t>TV to Movies 200 Answer</a:t>
            </a:r>
            <a:endParaRPr lang="en-US" dirty="0"/>
          </a:p>
        </p:txBody>
      </p:sp>
      <p:sp>
        <p:nvSpPr>
          <p:cNvPr id="128002" name="TextBox 2"/>
          <p:cNvSpPr txBox="1">
            <a:spLocks noChangeArrowheads="1"/>
          </p:cNvSpPr>
          <p:nvPr/>
        </p:nvSpPr>
        <p:spPr bwMode="auto">
          <a:xfrm>
            <a:off x="0" y="533400"/>
            <a:ext cx="9144000" cy="1016000"/>
          </a:xfrm>
          <a:prstGeom prst="rect">
            <a:avLst/>
          </a:prstGeom>
          <a:noFill/>
          <a:ln w="9525">
            <a:noFill/>
            <a:miter lim="800000"/>
            <a:headEnd/>
            <a:tailEnd/>
          </a:ln>
        </p:spPr>
        <p:txBody>
          <a:bodyPr>
            <a:spAutoFit/>
          </a:bodyPr>
          <a:lstStyle/>
          <a:p>
            <a:pPr algn="ctr" eaLnBrk="0" hangingPunct="0"/>
            <a:r>
              <a:rPr lang="en-US" sz="6000" b="1" i="1" dirty="0"/>
              <a:t>21 Jump Street</a:t>
            </a:r>
          </a:p>
        </p:txBody>
      </p:sp>
      <p:pic>
        <p:nvPicPr>
          <p:cNvPr id="128003" name="Picture 3" descr="21 Jump Street Movie Poster.jpg"/>
          <p:cNvPicPr>
            <a:picLocks noChangeAspect="1"/>
          </p:cNvPicPr>
          <p:nvPr/>
        </p:nvPicPr>
        <p:blipFill>
          <a:blip r:embed="rId2" cstate="print"/>
          <a:srcRect/>
          <a:stretch>
            <a:fillRect/>
          </a:stretch>
        </p:blipFill>
        <p:spPr bwMode="auto">
          <a:xfrm>
            <a:off x="5181600" y="1676400"/>
            <a:ext cx="3309938" cy="4965700"/>
          </a:xfrm>
          <a:prstGeom prst="rect">
            <a:avLst/>
          </a:prstGeom>
          <a:noFill/>
          <a:ln w="9525">
            <a:noFill/>
            <a:miter lim="800000"/>
            <a:headEnd/>
            <a:tailEnd/>
          </a:ln>
        </p:spPr>
      </p:pic>
      <p:pic>
        <p:nvPicPr>
          <p:cNvPr id="128004" name="Picture 4" descr="21 Jump Street TV Poster.jpg"/>
          <p:cNvPicPr>
            <a:picLocks noChangeAspect="1"/>
          </p:cNvPicPr>
          <p:nvPr/>
        </p:nvPicPr>
        <p:blipFill>
          <a:blip r:embed="rId3" cstate="print"/>
          <a:srcRect/>
          <a:stretch>
            <a:fillRect/>
          </a:stretch>
        </p:blipFill>
        <p:spPr bwMode="auto">
          <a:xfrm>
            <a:off x="838200" y="1676400"/>
            <a:ext cx="3481388" cy="4965700"/>
          </a:xfrm>
          <a:prstGeom prst="rect">
            <a:avLst/>
          </a:prstGeom>
          <a:noFill/>
          <a:ln w="9525">
            <a:noFill/>
            <a:miter lim="800000"/>
            <a:headEnd/>
            <a:tailEnd/>
          </a:ln>
        </p:spPr>
      </p:pic>
      <p:pic>
        <p:nvPicPr>
          <p:cNvPr id="128005" name="Picture 3" descr="m_button">
            <a:hlinkClick r:id="rId4" action="ppaction://hlinksldjump"/>
          </p:cNvPr>
          <p:cNvPicPr>
            <a:picLocks noChangeAspect="1" noChangeArrowheads="1"/>
          </p:cNvPicPr>
          <p:nvPr/>
        </p:nvPicPr>
        <p:blipFill>
          <a:blip r:embed="rId5" cstate="print"/>
          <a:srcRect/>
          <a:stretch>
            <a:fillRect/>
          </a:stretch>
        </p:blipFill>
        <p:spPr bwMode="auto">
          <a:xfrm>
            <a:off x="0" y="6172200"/>
            <a:ext cx="500063"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TV to Movies 300</a:t>
            </a:r>
            <a:endParaRPr lang="en-US" dirty="0"/>
          </a:p>
        </p:txBody>
      </p:sp>
      <p:sp>
        <p:nvSpPr>
          <p:cNvPr id="129026" name="TextBox 2"/>
          <p:cNvSpPr txBox="1">
            <a:spLocks noChangeArrowheads="1"/>
          </p:cNvSpPr>
          <p:nvPr/>
        </p:nvSpPr>
        <p:spPr bwMode="auto">
          <a:xfrm>
            <a:off x="0" y="914400"/>
            <a:ext cx="9144000" cy="5016758"/>
          </a:xfrm>
          <a:prstGeom prst="rect">
            <a:avLst/>
          </a:prstGeom>
          <a:noFill/>
          <a:ln w="9525">
            <a:noFill/>
            <a:miter lim="800000"/>
            <a:headEnd/>
            <a:tailEnd/>
          </a:ln>
        </p:spPr>
        <p:txBody>
          <a:bodyPr>
            <a:spAutoFit/>
          </a:bodyPr>
          <a:lstStyle/>
          <a:p>
            <a:pPr algn="ctr" eaLnBrk="0" hangingPunct="0"/>
            <a:r>
              <a:rPr lang="en-US" sz="4000" b="1" dirty="0"/>
              <a:t>This </a:t>
            </a:r>
            <a:r>
              <a:rPr lang="en-US" sz="4000" b="1" dirty="0" smtClean="0"/>
              <a:t>1992 comedy </a:t>
            </a:r>
            <a:r>
              <a:rPr lang="en-US" sz="4000" b="1" dirty="0"/>
              <a:t>movie about </a:t>
            </a:r>
            <a:r>
              <a:rPr lang="en-US" sz="4000" b="1" dirty="0" smtClean="0"/>
              <a:t>two friends who have a talk show on local public access television that comes to the attention of a sleazy network executive who wants to steal the show is </a:t>
            </a:r>
            <a:r>
              <a:rPr lang="en-US" sz="4000" b="1" dirty="0"/>
              <a:t>based on characters from the sketch-comedy show Saturday Night </a:t>
            </a:r>
            <a:r>
              <a:rPr lang="en-US" sz="4000" b="1" dirty="0" smtClean="0"/>
              <a:t>Live. It was one of the only 2 SNL-based films to have a sequel.</a:t>
            </a:r>
            <a:endParaRPr lang="en-US" sz="4000" b="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TV to Movies 300 Answer</a:t>
            </a:r>
            <a:endParaRPr lang="en-US" dirty="0"/>
          </a:p>
        </p:txBody>
      </p:sp>
      <p:sp>
        <p:nvSpPr>
          <p:cNvPr id="130050" name="TextBox 2"/>
          <p:cNvSpPr txBox="1">
            <a:spLocks noChangeArrowheads="1"/>
          </p:cNvSpPr>
          <p:nvPr/>
        </p:nvSpPr>
        <p:spPr bwMode="auto">
          <a:xfrm>
            <a:off x="0" y="533400"/>
            <a:ext cx="9144000" cy="1006475"/>
          </a:xfrm>
          <a:prstGeom prst="rect">
            <a:avLst/>
          </a:prstGeom>
          <a:noFill/>
          <a:ln w="9525">
            <a:noFill/>
            <a:miter lim="800000"/>
            <a:headEnd/>
            <a:tailEnd/>
          </a:ln>
        </p:spPr>
        <p:txBody>
          <a:bodyPr>
            <a:spAutoFit/>
          </a:bodyPr>
          <a:lstStyle/>
          <a:p>
            <a:pPr algn="ctr" eaLnBrk="0" hangingPunct="0"/>
            <a:r>
              <a:rPr lang="en-US" sz="6000" b="1" i="1" dirty="0"/>
              <a:t>Wayne’s World</a:t>
            </a:r>
          </a:p>
        </p:txBody>
      </p:sp>
      <p:pic>
        <p:nvPicPr>
          <p:cNvPr id="130052" name="Picture 4" descr="Wayne's World Movie Poster.jpg"/>
          <p:cNvPicPr>
            <a:picLocks noChangeAspect="1"/>
          </p:cNvPicPr>
          <p:nvPr/>
        </p:nvPicPr>
        <p:blipFill>
          <a:blip r:embed="rId2" cstate="print"/>
          <a:stretch>
            <a:fillRect/>
          </a:stretch>
        </p:blipFill>
        <p:spPr bwMode="auto">
          <a:xfrm>
            <a:off x="990600" y="1524000"/>
            <a:ext cx="3425997" cy="5121275"/>
          </a:xfrm>
          <a:prstGeom prst="rect">
            <a:avLst/>
          </a:prstGeom>
          <a:noFill/>
          <a:ln w="9525">
            <a:noFill/>
            <a:miter lim="800000"/>
            <a:headEnd/>
            <a:tailEnd/>
          </a:ln>
        </p:spPr>
      </p:pic>
      <p:pic>
        <p:nvPicPr>
          <p:cNvPr id="130053" name="Picture 3" descr="m_button">
            <a:hlinkClick r:id="rId3" action="ppaction://hlinksldjump"/>
          </p:cNvPr>
          <p:cNvPicPr>
            <a:picLocks noChangeAspect="1" noChangeArrowheads="1"/>
          </p:cNvPicPr>
          <p:nvPr/>
        </p:nvPicPr>
        <p:blipFill>
          <a:blip r:embed="rId4" cstate="print"/>
          <a:srcRect/>
          <a:stretch>
            <a:fillRect/>
          </a:stretch>
        </p:blipFill>
        <p:spPr bwMode="auto">
          <a:xfrm>
            <a:off x="0" y="6172200"/>
            <a:ext cx="500063" cy="685800"/>
          </a:xfrm>
          <a:prstGeom prst="rect">
            <a:avLst/>
          </a:prstGeom>
          <a:noFill/>
          <a:ln w="9525">
            <a:noFill/>
            <a:miter lim="800000"/>
            <a:headEnd/>
            <a:tailEnd/>
          </a:ln>
        </p:spPr>
      </p:pic>
      <p:pic>
        <p:nvPicPr>
          <p:cNvPr id="130056" name="Picture 8" descr="Wayne's World 2 Movie Poster"/>
          <p:cNvPicPr>
            <a:picLocks noChangeAspect="1" noChangeArrowheads="1"/>
          </p:cNvPicPr>
          <p:nvPr/>
        </p:nvPicPr>
        <p:blipFill>
          <a:blip r:embed="rId5" cstate="print"/>
          <a:srcRect/>
          <a:stretch>
            <a:fillRect/>
          </a:stretch>
        </p:blipFill>
        <p:spPr bwMode="auto">
          <a:xfrm>
            <a:off x="4800600" y="1524000"/>
            <a:ext cx="3457575" cy="5138737"/>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TV to Movies 400</a:t>
            </a:r>
            <a:endParaRPr lang="en-US" dirty="0"/>
          </a:p>
        </p:txBody>
      </p:sp>
      <p:sp>
        <p:nvSpPr>
          <p:cNvPr id="131074" name="TextBox 2"/>
          <p:cNvSpPr txBox="1">
            <a:spLocks noChangeArrowheads="1"/>
          </p:cNvSpPr>
          <p:nvPr/>
        </p:nvSpPr>
        <p:spPr bwMode="auto">
          <a:xfrm>
            <a:off x="1066800" y="1066800"/>
            <a:ext cx="7391400" cy="4400550"/>
          </a:xfrm>
          <a:prstGeom prst="rect">
            <a:avLst/>
          </a:prstGeom>
          <a:noFill/>
          <a:ln w="9525">
            <a:noFill/>
            <a:miter lim="800000"/>
            <a:headEnd/>
            <a:tailEnd/>
          </a:ln>
        </p:spPr>
        <p:txBody>
          <a:bodyPr>
            <a:spAutoFit/>
          </a:bodyPr>
          <a:lstStyle/>
          <a:p>
            <a:pPr algn="ctr" eaLnBrk="0" hangingPunct="0"/>
            <a:r>
              <a:rPr lang="en-US" sz="4000" b="1" dirty="0"/>
              <a:t>This 2012 film starring Johnny Depp as Barnabas Collins, a 200-year-old vampire who helps his family regain their wealth &amp; prosperity, was based on the 1960’s gothic soap opera of the same name.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eaLnBrk="1" fontAlgn="auto" hangingPunct="1">
              <a:spcAft>
                <a:spcPts val="0"/>
              </a:spcAft>
              <a:defRPr/>
            </a:pPr>
            <a:r>
              <a:rPr lang="en-US" dirty="0" smtClean="0">
                <a:solidFill>
                  <a:schemeClr val="bg2"/>
                </a:solidFill>
              </a:rPr>
              <a:t>TV to Movies 400 Answer</a:t>
            </a:r>
            <a:endParaRPr lang="en-US" dirty="0"/>
          </a:p>
        </p:txBody>
      </p:sp>
      <p:sp>
        <p:nvSpPr>
          <p:cNvPr id="132098" name="TextBox 2"/>
          <p:cNvSpPr txBox="1">
            <a:spLocks noChangeArrowheads="1"/>
          </p:cNvSpPr>
          <p:nvPr/>
        </p:nvSpPr>
        <p:spPr bwMode="auto">
          <a:xfrm>
            <a:off x="-304800" y="685800"/>
            <a:ext cx="9448800" cy="1016000"/>
          </a:xfrm>
          <a:prstGeom prst="rect">
            <a:avLst/>
          </a:prstGeom>
          <a:noFill/>
          <a:ln w="9525">
            <a:noFill/>
            <a:miter lim="800000"/>
            <a:headEnd/>
            <a:tailEnd/>
          </a:ln>
        </p:spPr>
        <p:txBody>
          <a:bodyPr>
            <a:spAutoFit/>
          </a:bodyPr>
          <a:lstStyle/>
          <a:p>
            <a:pPr algn="ctr" eaLnBrk="0" hangingPunct="0"/>
            <a:r>
              <a:rPr lang="en-US" sz="6000" b="1" i="1" dirty="0"/>
              <a:t>Dark Shadows</a:t>
            </a:r>
          </a:p>
        </p:txBody>
      </p:sp>
      <p:pic>
        <p:nvPicPr>
          <p:cNvPr id="132099" name="Picture 3" descr="Dark Shadows Movie Poster.jpg"/>
          <p:cNvPicPr>
            <a:picLocks noChangeAspect="1"/>
          </p:cNvPicPr>
          <p:nvPr/>
        </p:nvPicPr>
        <p:blipFill>
          <a:blip r:embed="rId2" cstate="print"/>
          <a:srcRect/>
          <a:stretch>
            <a:fillRect/>
          </a:stretch>
        </p:blipFill>
        <p:spPr bwMode="auto">
          <a:xfrm>
            <a:off x="5029200" y="1676400"/>
            <a:ext cx="3348038" cy="4965700"/>
          </a:xfrm>
          <a:prstGeom prst="rect">
            <a:avLst/>
          </a:prstGeom>
          <a:noFill/>
          <a:ln w="9525">
            <a:noFill/>
            <a:miter lim="800000"/>
            <a:headEnd/>
            <a:tailEnd/>
          </a:ln>
        </p:spPr>
      </p:pic>
      <p:pic>
        <p:nvPicPr>
          <p:cNvPr id="132100" name="Picture 4" descr="Dark Shadows TV Title Card.jpg"/>
          <p:cNvPicPr>
            <a:picLocks noChangeAspect="1"/>
          </p:cNvPicPr>
          <p:nvPr/>
        </p:nvPicPr>
        <p:blipFill>
          <a:blip r:embed="rId3" cstate="print"/>
          <a:srcRect/>
          <a:stretch>
            <a:fillRect/>
          </a:stretch>
        </p:blipFill>
        <p:spPr bwMode="auto">
          <a:xfrm>
            <a:off x="304800" y="2362200"/>
            <a:ext cx="4419600" cy="3429000"/>
          </a:xfrm>
          <a:prstGeom prst="rect">
            <a:avLst/>
          </a:prstGeom>
          <a:noFill/>
          <a:ln w="9525">
            <a:noFill/>
            <a:miter lim="800000"/>
            <a:headEnd/>
            <a:tailEnd/>
          </a:ln>
        </p:spPr>
      </p:pic>
      <p:pic>
        <p:nvPicPr>
          <p:cNvPr id="132101" name="Picture 3" descr="m_button">
            <a:hlinkClick r:id="rId4" action="ppaction://hlinksldjump"/>
          </p:cNvPr>
          <p:cNvPicPr>
            <a:picLocks noChangeAspect="1" noChangeArrowheads="1"/>
          </p:cNvPicPr>
          <p:nvPr/>
        </p:nvPicPr>
        <p:blipFill>
          <a:blip r:embed="rId5" cstate="print"/>
          <a:srcRect/>
          <a:stretch>
            <a:fillRect/>
          </a:stretch>
        </p:blipFill>
        <p:spPr bwMode="auto">
          <a:xfrm>
            <a:off x="0" y="6172200"/>
            <a:ext cx="500063"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gn="ctr" eaLnBrk="1" fontAlgn="auto" hangingPunct="1">
              <a:spcAft>
                <a:spcPts val="0"/>
              </a:spcAft>
              <a:defRPr/>
            </a:pPr>
            <a:r>
              <a:rPr lang="en-US" dirty="0" smtClean="0">
                <a:solidFill>
                  <a:schemeClr val="bg2"/>
                </a:solidFill>
              </a:rPr>
              <a:t>TV to Movies 500</a:t>
            </a:r>
            <a:endParaRPr lang="en-US" dirty="0"/>
          </a:p>
        </p:txBody>
      </p:sp>
      <p:sp>
        <p:nvSpPr>
          <p:cNvPr id="133122" name="TextBox 2"/>
          <p:cNvSpPr txBox="1">
            <a:spLocks noChangeArrowheads="1"/>
          </p:cNvSpPr>
          <p:nvPr/>
        </p:nvSpPr>
        <p:spPr bwMode="auto">
          <a:xfrm>
            <a:off x="0" y="1371600"/>
            <a:ext cx="9144000" cy="3785652"/>
          </a:xfrm>
          <a:prstGeom prst="rect">
            <a:avLst/>
          </a:prstGeom>
          <a:noFill/>
          <a:ln w="9525">
            <a:noFill/>
            <a:miter lim="800000"/>
            <a:headEnd/>
            <a:tailEnd/>
          </a:ln>
        </p:spPr>
        <p:txBody>
          <a:bodyPr wrap="square">
            <a:spAutoFit/>
          </a:bodyPr>
          <a:lstStyle/>
          <a:p>
            <a:pPr algn="ctr" eaLnBrk="0" hangingPunct="0"/>
            <a:r>
              <a:rPr lang="en-US" sz="4000" b="1" dirty="0"/>
              <a:t>This 2005 sci-fi/western film was a continuation of </a:t>
            </a:r>
            <a:r>
              <a:rPr lang="en-US" sz="4000" b="1"/>
              <a:t>the </a:t>
            </a:r>
            <a:r>
              <a:rPr lang="en-US" sz="4000" b="1" smtClean="0"/>
              <a:t>short-lived </a:t>
            </a:r>
            <a:r>
              <a:rPr lang="en-US" sz="4000" b="1" dirty="0"/>
              <a:t>Fox </a:t>
            </a:r>
            <a:r>
              <a:rPr lang="en-US" sz="4000" b="1" dirty="0" smtClean="0"/>
              <a:t>TV </a:t>
            </a:r>
            <a:r>
              <a:rPr lang="en-US" sz="4000" b="1" dirty="0"/>
              <a:t>show </a:t>
            </a:r>
            <a:r>
              <a:rPr lang="en-US" sz="4000" b="1" i="1" dirty="0"/>
              <a:t>Firefly</a:t>
            </a:r>
            <a:r>
              <a:rPr lang="en-US" sz="4000" b="1" dirty="0"/>
              <a:t>, </a:t>
            </a:r>
            <a:r>
              <a:rPr lang="en-US" sz="4000" b="1" dirty="0" smtClean="0"/>
              <a:t>which takes place in 2517 and was </a:t>
            </a:r>
            <a:r>
              <a:rPr lang="en-US" sz="4000" b="1" dirty="0"/>
              <a:t>about </a:t>
            </a:r>
            <a:r>
              <a:rPr lang="en-US" sz="4000" b="1" dirty="0" smtClean="0"/>
              <a:t>the renegade captain and crew of the title spaceship and their adventures in space.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marL="742950" indent="-742950" algn="ctr">
              <a:buNone/>
            </a:pPr>
            <a:r>
              <a:rPr lang="en-US" sz="4000" b="1" dirty="0" smtClean="0">
                <a:latin typeface="Times New Roman" pitchFamily="18" charset="0"/>
                <a:cs typeface="Times New Roman" pitchFamily="18" charset="0"/>
              </a:rPr>
              <a:t>6. Go back in time with this 1985 classic about a teenager who is accidentally sent back to 1955 in a plutonium-powered </a:t>
            </a:r>
            <a:r>
              <a:rPr lang="en-US" sz="4000" b="1" dirty="0" err="1" smtClean="0">
                <a:latin typeface="Times New Roman" pitchFamily="18" charset="0"/>
                <a:cs typeface="Times New Roman" pitchFamily="18" charset="0"/>
              </a:rPr>
              <a:t>DeLorean</a:t>
            </a:r>
            <a:r>
              <a:rPr lang="en-US" sz="4000" b="1" dirty="0" smtClean="0">
                <a:latin typeface="Times New Roman" pitchFamily="18" charset="0"/>
                <a:cs typeface="Times New Roman" pitchFamily="18" charset="0"/>
              </a:rPr>
              <a:t> “time machine” invented by a slightly mad scientist.</a:t>
            </a: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Back to the Future</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2832804" y="1524000"/>
            <a:ext cx="3505439" cy="507218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eaLnBrk="1" fontAlgn="auto" hangingPunct="1">
              <a:spcAft>
                <a:spcPts val="0"/>
              </a:spcAft>
              <a:defRPr/>
            </a:pPr>
            <a:r>
              <a:rPr lang="en-US" dirty="0" smtClean="0">
                <a:solidFill>
                  <a:schemeClr val="bg2"/>
                </a:solidFill>
              </a:rPr>
              <a:t>TV to Movies 500 Answer</a:t>
            </a:r>
            <a:endParaRPr lang="en-US" dirty="0"/>
          </a:p>
        </p:txBody>
      </p:sp>
      <p:sp>
        <p:nvSpPr>
          <p:cNvPr id="134146" name="TextBox 2"/>
          <p:cNvSpPr txBox="1">
            <a:spLocks noChangeArrowheads="1"/>
          </p:cNvSpPr>
          <p:nvPr/>
        </p:nvSpPr>
        <p:spPr bwMode="auto">
          <a:xfrm>
            <a:off x="0" y="609600"/>
            <a:ext cx="9144000" cy="1016000"/>
          </a:xfrm>
          <a:prstGeom prst="rect">
            <a:avLst/>
          </a:prstGeom>
          <a:noFill/>
          <a:ln w="9525">
            <a:noFill/>
            <a:miter lim="800000"/>
            <a:headEnd/>
            <a:tailEnd/>
          </a:ln>
        </p:spPr>
        <p:txBody>
          <a:bodyPr>
            <a:spAutoFit/>
          </a:bodyPr>
          <a:lstStyle/>
          <a:p>
            <a:pPr algn="ctr" eaLnBrk="0" hangingPunct="0"/>
            <a:r>
              <a:rPr lang="en-US" sz="6000" b="1" i="1" dirty="0"/>
              <a:t>Serenity</a:t>
            </a:r>
          </a:p>
        </p:txBody>
      </p:sp>
      <p:pic>
        <p:nvPicPr>
          <p:cNvPr id="134147" name="Picture 3" descr="Serenity Movie Poster.jpg"/>
          <p:cNvPicPr>
            <a:picLocks noChangeAspect="1"/>
          </p:cNvPicPr>
          <p:nvPr/>
        </p:nvPicPr>
        <p:blipFill>
          <a:blip r:embed="rId2" cstate="print"/>
          <a:srcRect/>
          <a:stretch>
            <a:fillRect/>
          </a:stretch>
        </p:blipFill>
        <p:spPr bwMode="auto">
          <a:xfrm>
            <a:off x="5181600" y="1600200"/>
            <a:ext cx="3367088" cy="4992688"/>
          </a:xfrm>
          <a:prstGeom prst="rect">
            <a:avLst/>
          </a:prstGeom>
          <a:noFill/>
          <a:ln w="9525">
            <a:noFill/>
            <a:miter lim="800000"/>
            <a:headEnd/>
            <a:tailEnd/>
          </a:ln>
        </p:spPr>
      </p:pic>
      <p:pic>
        <p:nvPicPr>
          <p:cNvPr id="134148" name="Picture 5" descr="Firefly TV Poster2.jpg"/>
          <p:cNvPicPr>
            <a:picLocks noChangeAspect="1"/>
          </p:cNvPicPr>
          <p:nvPr/>
        </p:nvPicPr>
        <p:blipFill>
          <a:blip r:embed="rId3" cstate="print"/>
          <a:srcRect/>
          <a:stretch>
            <a:fillRect/>
          </a:stretch>
        </p:blipFill>
        <p:spPr bwMode="auto">
          <a:xfrm>
            <a:off x="1143000" y="1600200"/>
            <a:ext cx="3328988" cy="4992688"/>
          </a:xfrm>
          <a:prstGeom prst="rect">
            <a:avLst/>
          </a:prstGeom>
          <a:noFill/>
          <a:ln w="9525">
            <a:noFill/>
            <a:miter lim="800000"/>
            <a:headEnd/>
            <a:tailEnd/>
          </a:ln>
        </p:spPr>
      </p:pic>
      <p:pic>
        <p:nvPicPr>
          <p:cNvPr id="134149" name="Picture 3" descr="m_button">
            <a:hlinkClick r:id="rId4" action="ppaction://hlinksldjump"/>
          </p:cNvPr>
          <p:cNvPicPr>
            <a:picLocks noChangeAspect="1" noChangeArrowheads="1"/>
          </p:cNvPicPr>
          <p:nvPr/>
        </p:nvPicPr>
        <p:blipFill>
          <a:blip r:embed="rId5" cstate="print"/>
          <a:srcRect/>
          <a:stretch>
            <a:fillRect/>
          </a:stretch>
        </p:blipFill>
        <p:spPr bwMode="auto">
          <a:xfrm>
            <a:off x="0" y="6172200"/>
            <a:ext cx="500063"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9144000" cy="1143000"/>
          </a:xfrm>
        </p:spPr>
        <p:txBody>
          <a:bodyPr>
            <a:noAutofit/>
          </a:bodyPr>
          <a:lstStyle/>
          <a:p>
            <a:pPr algn="ctr" eaLnBrk="1" fontAlgn="auto" hangingPunct="1">
              <a:spcAft>
                <a:spcPts val="0"/>
              </a:spcAft>
              <a:defRPr/>
            </a:pPr>
            <a:r>
              <a:rPr lang="en-US" sz="8000" dirty="0" smtClean="0">
                <a:solidFill>
                  <a:schemeClr val="bg2">
                    <a:lumMod val="90000"/>
                  </a:schemeClr>
                </a:solidFill>
              </a:rPr>
              <a:t>FINAL JEOPARDY</a:t>
            </a:r>
            <a:endParaRPr lang="en-US" sz="8000" dirty="0">
              <a:solidFill>
                <a:schemeClr val="bg2">
                  <a:lumMod val="9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3581400"/>
          </a:xfrm>
        </p:spPr>
        <p:txBody>
          <a:bodyPr>
            <a:noAutofit/>
          </a:bodyPr>
          <a:lstStyle/>
          <a:p>
            <a:pPr algn="ctr" eaLnBrk="1" fontAlgn="auto" hangingPunct="1">
              <a:spcAft>
                <a:spcPts val="0"/>
              </a:spcAft>
              <a:defRPr/>
            </a:pPr>
            <a:r>
              <a:rPr lang="en-US" sz="8000" dirty="0" smtClean="0">
                <a:solidFill>
                  <a:schemeClr val="tx2">
                    <a:lumMod val="20000"/>
                    <a:lumOff val="80000"/>
                  </a:schemeClr>
                </a:solidFill>
              </a:rPr>
              <a:t>CATEGORY</a:t>
            </a:r>
            <a:r>
              <a:rPr lang="en-US" sz="8000" smtClean="0">
                <a:solidFill>
                  <a:schemeClr val="tx2">
                    <a:lumMod val="20000"/>
                    <a:lumOff val="80000"/>
                  </a:schemeClr>
                </a:solidFill>
              </a:rPr>
              <a:t>: </a:t>
            </a:r>
            <a:br>
              <a:rPr lang="en-US" sz="8000" smtClean="0">
                <a:solidFill>
                  <a:schemeClr val="tx2">
                    <a:lumMod val="20000"/>
                    <a:lumOff val="80000"/>
                  </a:schemeClr>
                </a:solidFill>
              </a:rPr>
            </a:br>
            <a:r>
              <a:rPr lang="en-US" sz="4000" dirty="0" smtClean="0">
                <a:solidFill>
                  <a:schemeClr val="tx2">
                    <a:lumMod val="20000"/>
                    <a:lumOff val="80000"/>
                  </a:schemeClr>
                </a:solidFill>
              </a:rPr>
              <a:t/>
            </a:r>
            <a:br>
              <a:rPr lang="en-US" sz="4000" dirty="0" smtClean="0">
                <a:solidFill>
                  <a:schemeClr val="tx2">
                    <a:lumMod val="20000"/>
                    <a:lumOff val="80000"/>
                  </a:schemeClr>
                </a:solidFill>
              </a:rPr>
            </a:br>
            <a:r>
              <a:rPr lang="en-US" sz="8000" dirty="0" smtClean="0">
                <a:solidFill>
                  <a:schemeClr val="tx2">
                    <a:lumMod val="20000"/>
                    <a:lumOff val="80000"/>
                  </a:schemeClr>
                </a:solidFill>
              </a:rPr>
              <a:t>Obscure 80’s Films</a:t>
            </a:r>
            <a:endParaRPr lang="en-US" sz="8000" dirty="0">
              <a:solidFill>
                <a:schemeClr val="tx2">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914400"/>
          </a:xfrm>
        </p:spPr>
        <p:txBody>
          <a:bodyPr>
            <a:normAutofit/>
          </a:bodyPr>
          <a:lstStyle/>
          <a:p>
            <a:pPr algn="ctr" eaLnBrk="1" fontAlgn="auto" hangingPunct="1">
              <a:spcAft>
                <a:spcPts val="0"/>
              </a:spcAft>
              <a:defRPr/>
            </a:pPr>
            <a:r>
              <a:rPr lang="en-US" sz="5400" dirty="0" smtClean="0">
                <a:solidFill>
                  <a:schemeClr val="bg2"/>
                </a:solidFill>
              </a:rPr>
              <a:t>Final Jeopardy</a:t>
            </a:r>
            <a:endParaRPr lang="en-US" dirty="0" smtClean="0">
              <a:solidFill>
                <a:schemeClr val="bg2"/>
              </a:solidFill>
            </a:endParaRPr>
          </a:p>
        </p:txBody>
      </p:sp>
      <p:sp>
        <p:nvSpPr>
          <p:cNvPr id="65539" name="Text Box 3"/>
          <p:cNvSpPr txBox="1">
            <a:spLocks noChangeArrowheads="1"/>
          </p:cNvSpPr>
          <p:nvPr/>
        </p:nvSpPr>
        <p:spPr bwMode="auto">
          <a:xfrm>
            <a:off x="0" y="1676400"/>
            <a:ext cx="9144000" cy="3170099"/>
          </a:xfrm>
          <a:prstGeom prst="rect">
            <a:avLst/>
          </a:prstGeom>
          <a:noFill/>
          <a:ln w="9525">
            <a:noFill/>
            <a:miter lim="800000"/>
            <a:headEnd/>
            <a:tailEnd/>
          </a:ln>
        </p:spPr>
        <p:txBody>
          <a:bodyPr>
            <a:spAutoFit/>
          </a:bodyPr>
          <a:lstStyle/>
          <a:p>
            <a:pPr algn="ctr" eaLnBrk="0" hangingPunct="0"/>
            <a:r>
              <a:rPr lang="en-US" sz="4000" b="1" dirty="0"/>
              <a:t>Six guests are invited to a strange house and must cooperate with the staff in order to solve a murder mystery in this 1985 film based on the Hasbro game of the same name.</a:t>
            </a:r>
          </a:p>
        </p:txBody>
      </p:sp>
      <p:pic>
        <p:nvPicPr>
          <p:cNvPr id="4" name="movie jeopardy think music.wav">
            <a:hlinkClick r:id="" action="ppaction://media"/>
          </p:cNvPr>
          <p:cNvPicPr>
            <a:picLocks noRot="1" noChangeAspect="1"/>
          </p:cNvPicPr>
          <p:nvPr>
            <a:wavAudioFile r:embed="rId1" name="movie jeopardy think music.wav"/>
          </p:nvPr>
        </p:nvPicPr>
        <p:blipFill>
          <a:blip r:embed="rId4" cstate="print"/>
          <a:stretch>
            <a:fillRect/>
          </a:stretch>
        </p:blipFill>
        <p:spPr>
          <a:xfrm>
            <a:off x="8406064" y="5856514"/>
            <a:ext cx="737936" cy="1001486"/>
          </a:xfrm>
          <a:prstGeom prst="rect">
            <a:avLst/>
          </a:prstGeom>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2000"/>
                                        <p:tgtEl>
                                          <p:spTgt spid="65539"/>
                                        </p:tgtEl>
                                      </p:cBhvr>
                                    </p:animEffect>
                                  </p:childTnLst>
                                </p:cTn>
                              </p:par>
                            </p:childTnLst>
                          </p:cTn>
                        </p:par>
                        <p:par>
                          <p:cTn id="8" fill="hold">
                            <p:stCondLst>
                              <p:cond delay="2000"/>
                            </p:stCondLst>
                            <p:childTnLst>
                              <p:par>
                                <p:cTn id="9" presetID="1" presetClass="mediacall" presetSubtype="0" fill="hold" nodeType="afterEffect">
                                  <p:stCondLst>
                                    <p:cond delay="6500"/>
                                  </p:stCondLst>
                                  <p:childTnLst>
                                    <p:cmd type="call" cmd="playFrom(0.0)">
                                      <p:cBhvr>
                                        <p:cTn id="10" dur="22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6553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2609088"/>
          </a:xfrm>
        </p:spPr>
        <p:txBody>
          <a:bodyPr>
            <a:noAutofit/>
          </a:bodyPr>
          <a:lstStyle/>
          <a:p>
            <a:pPr algn="ctr"/>
            <a:r>
              <a:rPr lang="en-US" sz="8000" dirty="0" smtClean="0">
                <a:solidFill>
                  <a:schemeClr val="bg2">
                    <a:lumMod val="90000"/>
                  </a:schemeClr>
                </a:solidFill>
              </a:rPr>
              <a:t>REVEAL YOUR RESPONSE</a:t>
            </a:r>
            <a:endParaRPr lang="en-US" sz="8000" dirty="0">
              <a:solidFill>
                <a:schemeClr val="bg2">
                  <a:lumMod val="90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856488"/>
          </a:xfrm>
        </p:spPr>
        <p:txBody>
          <a:bodyPr>
            <a:normAutofit fontScale="90000"/>
          </a:bodyPr>
          <a:lstStyle/>
          <a:p>
            <a:pPr algn="ctr" eaLnBrk="1" fontAlgn="auto" hangingPunct="1">
              <a:spcAft>
                <a:spcPts val="0"/>
              </a:spcAft>
              <a:defRPr/>
            </a:pPr>
            <a:r>
              <a:rPr lang="en-US" sz="5400" dirty="0" smtClean="0">
                <a:solidFill>
                  <a:schemeClr val="bg2"/>
                </a:solidFill>
              </a:rPr>
              <a:t>Final Jeopardy Answer</a:t>
            </a:r>
            <a:endParaRPr lang="en-US" dirty="0" smtClean="0">
              <a:solidFill>
                <a:schemeClr val="bg2"/>
              </a:solidFill>
            </a:endParaRPr>
          </a:p>
        </p:txBody>
      </p:sp>
      <p:sp>
        <p:nvSpPr>
          <p:cNvPr id="139266" name="Text Box 3"/>
          <p:cNvSpPr txBox="1">
            <a:spLocks noChangeArrowheads="1"/>
          </p:cNvSpPr>
          <p:nvPr/>
        </p:nvSpPr>
        <p:spPr bwMode="auto">
          <a:xfrm>
            <a:off x="0" y="609600"/>
            <a:ext cx="9144000" cy="1016000"/>
          </a:xfrm>
          <a:prstGeom prst="rect">
            <a:avLst/>
          </a:prstGeom>
          <a:noFill/>
          <a:ln w="9525">
            <a:noFill/>
            <a:miter lim="800000"/>
            <a:headEnd/>
            <a:tailEnd/>
          </a:ln>
        </p:spPr>
        <p:txBody>
          <a:bodyPr wrap="square">
            <a:spAutoFit/>
          </a:bodyPr>
          <a:lstStyle/>
          <a:p>
            <a:pPr algn="ctr" eaLnBrk="0" hangingPunct="0"/>
            <a:r>
              <a:rPr lang="en-US" sz="6000" b="1" i="1" dirty="0"/>
              <a:t>Clue</a:t>
            </a:r>
            <a:endParaRPr lang="en-US" sz="6000" b="1" dirty="0"/>
          </a:p>
        </p:txBody>
      </p:sp>
      <p:pic>
        <p:nvPicPr>
          <p:cNvPr id="139268" name="Picture 4" descr="A Very Glee Christmas Gift Ideas.jpg"/>
          <p:cNvPicPr>
            <a:picLocks noChangeAspect="1"/>
          </p:cNvPicPr>
          <p:nvPr/>
        </p:nvPicPr>
        <p:blipFill>
          <a:blip r:embed="rId3" cstate="print"/>
          <a:srcRect/>
          <a:stretch>
            <a:fillRect/>
          </a:stretch>
        </p:blipFill>
        <p:spPr bwMode="auto">
          <a:xfrm>
            <a:off x="2438400" y="1447800"/>
            <a:ext cx="396240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pPr algn="ctr"/>
            <a:r>
              <a:rPr lang="en-US" dirty="0" smtClean="0">
                <a:solidFill>
                  <a:schemeClr val="bg2"/>
                </a:solidFill>
              </a:rPr>
              <a:t>Theatrical Trailer for Clue (1985)</a:t>
            </a:r>
            <a:endParaRPr lang="en-US" dirty="0">
              <a:solidFill>
                <a:schemeClr val="bg2"/>
              </a:solidFill>
            </a:endParaRPr>
          </a:p>
        </p:txBody>
      </p:sp>
      <p:pic>
        <p:nvPicPr>
          <p:cNvPr id="5" name="Clue Trailer.wmv">
            <a:hlinkClick r:id="" action="ppaction://media"/>
          </p:cNvPr>
          <p:cNvPicPr>
            <a:picLocks noRot="1" noChangeAspect="1"/>
          </p:cNvPicPr>
          <p:nvPr>
            <a:videoFile r:link="rId1"/>
          </p:nvPr>
        </p:nvPicPr>
        <p:blipFill>
          <a:blip r:embed="rId3" cstate="print"/>
          <a:stretch>
            <a:fillRect/>
          </a:stretch>
        </p:blipFill>
        <p:spPr>
          <a:xfrm>
            <a:off x="0" y="990600"/>
            <a:ext cx="9144000" cy="586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9144000" cy="1143000"/>
          </a:xfrm>
        </p:spPr>
        <p:txBody>
          <a:bodyPr>
            <a:normAutofit/>
          </a:bodyPr>
          <a:lstStyle/>
          <a:p>
            <a:pPr algn="ctr"/>
            <a:r>
              <a:rPr lang="en-US" sz="7200" b="1" dirty="0" smtClean="0"/>
              <a:t>Thank you for playing!!!</a:t>
            </a:r>
            <a:endParaRPr lang="en-US" sz="7200" b="1" dirty="0"/>
          </a:p>
        </p:txBody>
      </p:sp>
      <p:sp>
        <p:nvSpPr>
          <p:cNvPr id="3" name="TextBox 2"/>
          <p:cNvSpPr txBox="1"/>
          <p:nvPr/>
        </p:nvSpPr>
        <p:spPr>
          <a:xfrm>
            <a:off x="0" y="6550223"/>
            <a:ext cx="5791200" cy="307777"/>
          </a:xfrm>
          <a:prstGeom prst="rect">
            <a:avLst/>
          </a:prstGeom>
          <a:noFill/>
        </p:spPr>
        <p:txBody>
          <a:bodyPr wrap="square" rtlCol="0">
            <a:spAutoFit/>
          </a:bodyPr>
          <a:lstStyle/>
          <a:p>
            <a:r>
              <a:rPr lang="en-US" sz="1400" dirty="0" smtClean="0"/>
              <a:t>Created by Skye Townsend, SLoL</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solidFill>
                  <a:schemeClr val="bg2"/>
                </a:solidFill>
              </a:rPr>
              <a:t>Warm-up Trivia!</a:t>
            </a:r>
            <a:endParaRPr lang="en-US" dirty="0">
              <a:solidFill>
                <a:schemeClr val="bg2"/>
              </a:solidFill>
            </a:endParaRPr>
          </a:p>
        </p:txBody>
      </p:sp>
      <p:sp>
        <p:nvSpPr>
          <p:cNvPr id="3" name="Content Placeholder 2"/>
          <p:cNvSpPr>
            <a:spLocks noGrp="1"/>
          </p:cNvSpPr>
          <p:nvPr>
            <p:ph idx="1"/>
          </p:nvPr>
        </p:nvSpPr>
        <p:spPr>
          <a:xfrm>
            <a:off x="0" y="838201"/>
            <a:ext cx="9144000" cy="2285999"/>
          </a:xfrm>
        </p:spPr>
        <p:txBody>
          <a:bodyPr/>
          <a:lstStyle/>
          <a:p>
            <a:pPr marL="742950" lvl="0" indent="-742950" algn="ctr">
              <a:buNone/>
            </a:pPr>
            <a:r>
              <a:rPr lang="en-US" sz="3800" b="1" dirty="0" smtClean="0">
                <a:latin typeface="Times New Roman" pitchFamily="18" charset="0"/>
                <a:cs typeface="Times New Roman" pitchFamily="18" charset="0"/>
              </a:rPr>
              <a:t>7. In this 1989 box-office bomb that went on to be a cult classic on DVD, “Weird Al” </a:t>
            </a:r>
            <a:r>
              <a:rPr lang="en-US" sz="3800" b="1" dirty="0" err="1" smtClean="0">
                <a:latin typeface="Times New Roman" pitchFamily="18" charset="0"/>
                <a:cs typeface="Times New Roman" pitchFamily="18" charset="0"/>
              </a:rPr>
              <a:t>Yankovic</a:t>
            </a:r>
            <a:r>
              <a:rPr lang="en-US" sz="3800" b="1" dirty="0" smtClean="0">
                <a:latin typeface="Times New Roman" pitchFamily="18" charset="0"/>
                <a:cs typeface="Times New Roman" pitchFamily="18" charset="0"/>
              </a:rPr>
              <a:t> plays George Newman, the manager of a floundering UHF TV station. With such TV shows as “Wheel of Fish”, “Conan the Librarian”, and “Volcano Worshippers’ Hour”, he attempts to bring the station back from ruin and from being bought out by a rival affiliate network</a:t>
            </a:r>
            <a:r>
              <a:rPr lang="en-US" sz="3800" dirty="0" smtClean="0">
                <a:latin typeface="Times New Roman" pitchFamily="18" charset="0"/>
                <a:cs typeface="Times New Roman" pitchFamily="18" charset="0"/>
              </a:rPr>
              <a:t>.</a:t>
            </a:r>
          </a:p>
        </p:txBody>
      </p:sp>
      <p:sp>
        <p:nvSpPr>
          <p:cNvPr id="4" name="TextBox 3"/>
          <p:cNvSpPr txBox="1"/>
          <p:nvPr/>
        </p:nvSpPr>
        <p:spPr>
          <a:xfrm>
            <a:off x="0" y="838200"/>
            <a:ext cx="9144000" cy="707886"/>
          </a:xfrm>
          <a:prstGeom prst="rect">
            <a:avLst/>
          </a:prstGeom>
          <a:noFill/>
        </p:spPr>
        <p:txBody>
          <a:bodyPr wrap="square" rtlCol="0">
            <a:spAutoFit/>
          </a:bodyPr>
          <a:lstStyle/>
          <a:p>
            <a:pPr algn="ctr"/>
            <a:r>
              <a:rPr lang="en-US" sz="4000" b="1" i="1" dirty="0" smtClean="0"/>
              <a:t>UHF</a:t>
            </a:r>
            <a:endParaRPr lang="en-US" sz="4000" b="1" i="1" dirty="0"/>
          </a:p>
        </p:txBody>
      </p:sp>
      <p:pic>
        <p:nvPicPr>
          <p:cNvPr id="5" name="Picture 4" descr="monty-python-and-the-holy-grail-poster-1.jpg"/>
          <p:cNvPicPr>
            <a:picLocks noChangeAspect="1"/>
          </p:cNvPicPr>
          <p:nvPr/>
        </p:nvPicPr>
        <p:blipFill>
          <a:blip r:embed="rId2" cstate="print"/>
          <a:stretch>
            <a:fillRect/>
          </a:stretch>
        </p:blipFill>
        <p:spPr>
          <a:xfrm>
            <a:off x="2970008" y="1629912"/>
            <a:ext cx="3231032" cy="486035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04617B"/>
      </a:dk2>
      <a:lt2>
        <a:srgbClr val="DBF5F9"/>
      </a:lt2>
      <a:accent1>
        <a:srgbClr val="0F6FC6"/>
      </a:accent1>
      <a:accent2>
        <a:srgbClr val="0F6FC6"/>
      </a:accent2>
      <a:accent3>
        <a:srgbClr val="0F6FC6"/>
      </a:accent3>
      <a:accent4>
        <a:srgbClr val="10CF9B"/>
      </a:accent4>
      <a:accent5>
        <a:srgbClr val="7CCA62"/>
      </a:accent5>
      <a:accent6>
        <a:srgbClr val="A5C249"/>
      </a:accent6>
      <a:hlink>
        <a:srgbClr val="000000"/>
      </a:hlink>
      <a:folHlink>
        <a:srgbClr val="5FF2CA"/>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04617B"/>
    </a:dk2>
    <a:lt2>
      <a:srgbClr val="DBF5F9"/>
    </a:lt2>
    <a:accent1>
      <a:srgbClr val="0F6FC6"/>
    </a:accent1>
    <a:accent2>
      <a:srgbClr val="0F6FC6"/>
    </a:accent2>
    <a:accent3>
      <a:srgbClr val="0F6FC6"/>
    </a:accent3>
    <a:accent4>
      <a:srgbClr val="10CF9B"/>
    </a:accent4>
    <a:accent5>
      <a:srgbClr val="7CCA62"/>
    </a:accent5>
    <a:accent6>
      <a:srgbClr val="A5C249"/>
    </a:accent6>
    <a:hlink>
      <a:srgbClr val="000000"/>
    </a:hlink>
    <a:folHlink>
      <a:srgbClr val="5FF2CA"/>
    </a:folHlink>
  </a:clr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04617B"/>
    </a:dk2>
    <a:lt2>
      <a:srgbClr val="DBF5F9"/>
    </a:lt2>
    <a:accent1>
      <a:srgbClr val="0F6FC6"/>
    </a:accent1>
    <a:accent2>
      <a:srgbClr val="0F6FC6"/>
    </a:accent2>
    <a:accent3>
      <a:srgbClr val="0F6FC6"/>
    </a:accent3>
    <a:accent4>
      <a:srgbClr val="10CF9B"/>
    </a:accent4>
    <a:accent5>
      <a:srgbClr val="7CCA62"/>
    </a:accent5>
    <a:accent6>
      <a:srgbClr val="A5C249"/>
    </a:accent6>
    <a:hlink>
      <a:srgbClr val="000000"/>
    </a:hlink>
    <a:folHlink>
      <a:srgbClr val="5FF2CA"/>
    </a:folHlink>
  </a:clrScheme>
</a:themeOverride>
</file>

<file path=docProps/app.xml><?xml version="1.0" encoding="utf-8"?>
<Properties xmlns="http://schemas.openxmlformats.org/officeDocument/2006/extended-properties" xmlns:vt="http://schemas.openxmlformats.org/officeDocument/2006/docPropsVTypes">
  <Template/>
  <TotalTime>4664</TotalTime>
  <Words>2743</Words>
  <Application>Microsoft Office PowerPoint</Application>
  <PresentationFormat>On-screen Show (4:3)</PresentationFormat>
  <Paragraphs>274</Paragraphs>
  <Slides>87</Slides>
  <Notes>54</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Flow</vt:lpstr>
      <vt:lpstr>Document</vt:lpstr>
      <vt:lpstr>Slide 1</vt:lpstr>
      <vt:lpstr>Slide 2</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Warm-up Trivia!</vt:lpstr>
      <vt:lpstr>Movie Jeopardy!</vt:lpstr>
      <vt:lpstr>90’s 100</vt:lpstr>
      <vt:lpstr>90’s 100 Answer</vt:lpstr>
      <vt:lpstr>90’s 200</vt:lpstr>
      <vt:lpstr>90’s 200 Answer</vt:lpstr>
      <vt:lpstr>90’s 300</vt:lpstr>
      <vt:lpstr>90’s 300 Answer</vt:lpstr>
      <vt:lpstr>90’s 400</vt:lpstr>
      <vt:lpstr>90’s 400 Answer</vt:lpstr>
      <vt:lpstr>90’s 500</vt:lpstr>
      <vt:lpstr>90’s 500 Answer</vt:lpstr>
      <vt:lpstr>00’s 100</vt:lpstr>
      <vt:lpstr>00’s 100 Answer</vt:lpstr>
      <vt:lpstr>00’s 200</vt:lpstr>
      <vt:lpstr>00’s 200 Answer</vt:lpstr>
      <vt:lpstr>00’s 300</vt:lpstr>
      <vt:lpstr>00’s 300 Answer</vt:lpstr>
      <vt:lpstr>00’s 400</vt:lpstr>
      <vt:lpstr>00’s 400 Answer</vt:lpstr>
      <vt:lpstr>00’s 500</vt:lpstr>
      <vt:lpstr>00’s 500 Answer</vt:lpstr>
      <vt:lpstr>Based on a True Story 100</vt:lpstr>
      <vt:lpstr>Based on a True Story 100 Answer</vt:lpstr>
      <vt:lpstr>Based on a True Story 200</vt:lpstr>
      <vt:lpstr>Based on a True Story 200 Answer</vt:lpstr>
      <vt:lpstr>Based on a True Story 300</vt:lpstr>
      <vt:lpstr>Based on a True Story 300 Answer</vt:lpstr>
      <vt:lpstr>Based on a True Story 400</vt:lpstr>
      <vt:lpstr>Based on a True Story 400 Answer</vt:lpstr>
      <vt:lpstr>DAILY  DOUBLE</vt:lpstr>
      <vt:lpstr>Please place your wager. </vt:lpstr>
      <vt:lpstr>Based on a True Story 500</vt:lpstr>
      <vt:lpstr>Based on a True Story 500 Answer</vt:lpstr>
      <vt:lpstr>Based on Books 100</vt:lpstr>
      <vt:lpstr>Based on Books 100 Answer</vt:lpstr>
      <vt:lpstr>Based on Books 200</vt:lpstr>
      <vt:lpstr>Based on Books 200 Answer</vt:lpstr>
      <vt:lpstr>Based on Books 300</vt:lpstr>
      <vt:lpstr>Based on Books 300 Answer</vt:lpstr>
      <vt:lpstr>Based on Books 400</vt:lpstr>
      <vt:lpstr>Based on Books 400 Answer</vt:lpstr>
      <vt:lpstr>Based on Books 500</vt:lpstr>
      <vt:lpstr>Based on Books 500 Answer</vt:lpstr>
      <vt:lpstr>Movies to TV 100</vt:lpstr>
      <vt:lpstr>Movies to TV 100 Answer</vt:lpstr>
      <vt:lpstr>Movies to TV 200</vt:lpstr>
      <vt:lpstr>Movies to TV 200 Answer</vt:lpstr>
      <vt:lpstr>Movies to TV 300</vt:lpstr>
      <vt:lpstr>Movies to TV 300 Answer</vt:lpstr>
      <vt:lpstr>Movies to TV 400</vt:lpstr>
      <vt:lpstr>Movies to TV 400 Answer</vt:lpstr>
      <vt:lpstr>Movies to TV 500</vt:lpstr>
      <vt:lpstr>Movies to TV 500 Answer</vt:lpstr>
      <vt:lpstr>TV to Movies 100</vt:lpstr>
      <vt:lpstr>TV to Movies 100 Answer</vt:lpstr>
      <vt:lpstr>TV to Movies 200</vt:lpstr>
      <vt:lpstr>TV to Movies 200 Answer</vt:lpstr>
      <vt:lpstr>TV to Movies 300</vt:lpstr>
      <vt:lpstr>TV to Movies 300 Answer</vt:lpstr>
      <vt:lpstr>TV to Movies 400</vt:lpstr>
      <vt:lpstr>TV to Movies 400 Answer</vt:lpstr>
      <vt:lpstr>TV to Movies 500</vt:lpstr>
      <vt:lpstr>TV to Movies 500 Answer</vt:lpstr>
      <vt:lpstr>FINAL JEOPARDY</vt:lpstr>
      <vt:lpstr>CATEGORY:   Obscure 80’s Films</vt:lpstr>
      <vt:lpstr>Final Jeopardy</vt:lpstr>
      <vt:lpstr>REVEAL YOUR RESPONSE</vt:lpstr>
      <vt:lpstr>Final Jeopardy Answer</vt:lpstr>
      <vt:lpstr>Theatrical Trailer for Clue (1985)</vt:lpstr>
      <vt:lpstr>Thank you for playing!!!</vt:lpstr>
    </vt:vector>
  </TitlesOfParts>
  <Company>Seminole Coutny Public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dc:title>
  <dc:creator>SNT</dc:creator>
  <cp:lastModifiedBy>stownsend</cp:lastModifiedBy>
  <cp:revision>488</cp:revision>
  <dcterms:created xsi:type="dcterms:W3CDTF">1998-09-17T14:16:32Z</dcterms:created>
  <dcterms:modified xsi:type="dcterms:W3CDTF">2012-12-10T23:55:06Z</dcterms:modified>
</cp:coreProperties>
</file>