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61" r:id="rId3"/>
    <p:sldId id="289" r:id="rId4"/>
    <p:sldId id="290" r:id="rId5"/>
    <p:sldId id="297" r:id="rId6"/>
    <p:sldId id="298" r:id="rId7"/>
    <p:sldId id="257" r:id="rId8"/>
    <p:sldId id="296" r:id="rId9"/>
    <p:sldId id="258" r:id="rId10"/>
    <p:sldId id="259" r:id="rId11"/>
    <p:sldId id="300" r:id="rId12"/>
    <p:sldId id="260" r:id="rId13"/>
    <p:sldId id="262" r:id="rId14"/>
    <p:sldId id="263" r:id="rId15"/>
    <p:sldId id="264" r:id="rId16"/>
    <p:sldId id="265" r:id="rId17"/>
    <p:sldId id="291" r:id="rId18"/>
    <p:sldId id="267" r:id="rId19"/>
    <p:sldId id="271" r:id="rId20"/>
    <p:sldId id="309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272" r:id="rId30"/>
    <p:sldId id="295" r:id="rId31"/>
    <p:sldId id="270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94" r:id="rId40"/>
    <p:sldId id="282" r:id="rId41"/>
    <p:sldId id="283" r:id="rId42"/>
    <p:sldId id="286" r:id="rId43"/>
    <p:sldId id="287" r:id="rId44"/>
    <p:sldId id="285" r:id="rId45"/>
    <p:sldId id="288" r:id="rId46"/>
    <p:sldId id="292" r:id="rId47"/>
    <p:sldId id="293" r:id="rId48"/>
    <p:sldId id="299" r:id="rId49"/>
    <p:sldId id="268" r:id="rId50"/>
    <p:sldId id="284" r:id="rId51"/>
    <p:sldId id="273" r:id="rId52"/>
    <p:sldId id="274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65492" autoAdjust="0"/>
  </p:normalViewPr>
  <p:slideViewPr>
    <p:cSldViewPr>
      <p:cViewPr varScale="1">
        <p:scale>
          <a:sx n="70" d="100"/>
          <a:sy n="70" d="100"/>
        </p:scale>
        <p:origin x="-10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E7527-E9D9-4DC9-B858-27A9A734BDD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340D33-9D74-4E83-89D2-8D4BC474469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Materials</a:t>
          </a:r>
          <a:endParaRPr lang="en-US" dirty="0">
            <a:solidFill>
              <a:schemeClr val="tx1"/>
            </a:solidFill>
          </a:endParaRPr>
        </a:p>
      </dgm:t>
    </dgm:pt>
    <dgm:pt modelId="{8F0B41BD-FFF9-4124-933B-1AF79E0AF020}" type="parTrans" cxnId="{94BF4C16-A38F-4A16-88DE-F0B32FB9B4AF}">
      <dgm:prSet/>
      <dgm:spPr/>
      <dgm:t>
        <a:bodyPr/>
        <a:lstStyle/>
        <a:p>
          <a:endParaRPr lang="en-US"/>
        </a:p>
      </dgm:t>
    </dgm:pt>
    <dgm:pt modelId="{F050BFDE-3874-472D-9EE1-EF1C055FE964}" type="sibTrans" cxnId="{94BF4C16-A38F-4A16-88DE-F0B32FB9B4AF}">
      <dgm:prSet/>
      <dgm:spPr/>
      <dgm:t>
        <a:bodyPr/>
        <a:lstStyle/>
        <a:p>
          <a:endParaRPr lang="en-US"/>
        </a:p>
      </dgm:t>
    </dgm:pt>
    <dgm:pt modelId="{D5A676DD-6ABA-4EDE-81F2-7242FD4BB25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Programming</a:t>
          </a:r>
          <a:endParaRPr lang="en-US" dirty="0">
            <a:solidFill>
              <a:schemeClr val="tx1"/>
            </a:solidFill>
          </a:endParaRPr>
        </a:p>
      </dgm:t>
    </dgm:pt>
    <dgm:pt modelId="{FB53CBA2-B581-457C-A29F-A8BE4BA15E6F}" type="parTrans" cxnId="{FFBABAA5-1EA5-49CA-9C54-50BACDEE3697}">
      <dgm:prSet/>
      <dgm:spPr/>
      <dgm:t>
        <a:bodyPr/>
        <a:lstStyle/>
        <a:p>
          <a:endParaRPr lang="en-US"/>
        </a:p>
      </dgm:t>
    </dgm:pt>
    <dgm:pt modelId="{49308253-B90A-47AD-B8DE-773CD4C702D0}" type="sibTrans" cxnId="{FFBABAA5-1EA5-49CA-9C54-50BACDEE3697}">
      <dgm:prSet/>
      <dgm:spPr/>
      <dgm:t>
        <a:bodyPr/>
        <a:lstStyle/>
        <a:p>
          <a:endParaRPr lang="en-US"/>
        </a:p>
      </dgm:t>
    </dgm:pt>
    <dgm:pt modelId="{836A8044-BD42-484E-BCFE-317D0903AC3E}">
      <dgm:prSet phldrT="[Text]"/>
      <dgm:spPr/>
      <dgm:t>
        <a:bodyPr/>
        <a:lstStyle/>
        <a:p>
          <a:r>
            <a:rPr lang="en-US" dirty="0" smtClean="0"/>
            <a:t>Fabulous Summer Reading Program!</a:t>
          </a:r>
          <a:endParaRPr lang="en-US" dirty="0"/>
        </a:p>
      </dgm:t>
    </dgm:pt>
    <dgm:pt modelId="{8AC47153-364A-491A-9667-2B73BBFA17C8}" type="parTrans" cxnId="{1BAED7BE-0260-42D7-A0A6-5095C5C9ED43}">
      <dgm:prSet/>
      <dgm:spPr/>
      <dgm:t>
        <a:bodyPr/>
        <a:lstStyle/>
        <a:p>
          <a:endParaRPr lang="en-US"/>
        </a:p>
      </dgm:t>
    </dgm:pt>
    <dgm:pt modelId="{2EC4D4DD-AD5E-436A-B44A-D0E2C13D0762}" type="sibTrans" cxnId="{1BAED7BE-0260-42D7-A0A6-5095C5C9ED43}">
      <dgm:prSet/>
      <dgm:spPr/>
      <dgm:t>
        <a:bodyPr/>
        <a:lstStyle/>
        <a:p>
          <a:endParaRPr lang="en-US"/>
        </a:p>
      </dgm:t>
    </dgm:pt>
    <dgm:pt modelId="{1E0B2C8E-BCE9-47EE-BA93-6BE765A87732}">
      <dgm:prSet phldrT="[Text]" phldr="1"/>
      <dgm:spPr/>
      <dgm:t>
        <a:bodyPr/>
        <a:lstStyle/>
        <a:p>
          <a:endParaRPr lang="en-US" dirty="0"/>
        </a:p>
      </dgm:t>
    </dgm:pt>
    <dgm:pt modelId="{35214BB1-D973-4D4C-BBE4-CC3B88C34564}" type="parTrans" cxnId="{D41A0714-6D27-457C-A6C8-3D09B226F3A8}">
      <dgm:prSet/>
      <dgm:spPr/>
      <dgm:t>
        <a:bodyPr/>
        <a:lstStyle/>
        <a:p>
          <a:endParaRPr lang="en-US"/>
        </a:p>
      </dgm:t>
    </dgm:pt>
    <dgm:pt modelId="{66842A9F-7591-48A1-A7AC-7FD1D0F18178}" type="sibTrans" cxnId="{D41A0714-6D27-457C-A6C8-3D09B226F3A8}">
      <dgm:prSet/>
      <dgm:spPr/>
      <dgm:t>
        <a:bodyPr/>
        <a:lstStyle/>
        <a:p>
          <a:endParaRPr lang="en-US"/>
        </a:p>
      </dgm:t>
    </dgm:pt>
    <dgm:pt modelId="{3E64040B-8581-442A-B08A-DC9E6563FA5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Planning</a:t>
          </a:r>
          <a:endParaRPr lang="en-US" dirty="0">
            <a:solidFill>
              <a:schemeClr val="tx1"/>
            </a:solidFill>
          </a:endParaRPr>
        </a:p>
      </dgm:t>
    </dgm:pt>
    <dgm:pt modelId="{A9271EF1-83B1-4714-9C54-3EE1C2C21B95}" type="parTrans" cxnId="{8EBD4567-B907-4CBE-AE1A-DC7E4D5CA80D}">
      <dgm:prSet/>
      <dgm:spPr/>
      <dgm:t>
        <a:bodyPr/>
        <a:lstStyle/>
        <a:p>
          <a:endParaRPr lang="en-US"/>
        </a:p>
      </dgm:t>
    </dgm:pt>
    <dgm:pt modelId="{F3A402B2-5B7A-4735-95BD-352478A49105}" type="sibTrans" cxnId="{8EBD4567-B907-4CBE-AE1A-DC7E4D5CA80D}">
      <dgm:prSet/>
      <dgm:spPr/>
      <dgm:t>
        <a:bodyPr/>
        <a:lstStyle/>
        <a:p>
          <a:endParaRPr lang="en-US"/>
        </a:p>
      </dgm:t>
    </dgm:pt>
    <dgm:pt modelId="{7730DAC9-4B50-4659-8D8D-C1E36E441C7C}">
      <dgm:prSet phldrT="[Text]"/>
      <dgm:spPr/>
      <dgm:t>
        <a:bodyPr/>
        <a:lstStyle/>
        <a:p>
          <a:endParaRPr lang="en-US" dirty="0"/>
        </a:p>
      </dgm:t>
    </dgm:pt>
    <dgm:pt modelId="{AE12F9AD-55A2-4F91-B104-F96B2F8FC21B}" type="parTrans" cxnId="{FD5A7E36-3D10-4A69-AA31-DD7E4201DC44}">
      <dgm:prSet/>
      <dgm:spPr/>
      <dgm:t>
        <a:bodyPr/>
        <a:lstStyle/>
        <a:p>
          <a:endParaRPr lang="en-US"/>
        </a:p>
      </dgm:t>
    </dgm:pt>
    <dgm:pt modelId="{6B96B0A5-A26A-4915-8722-314B69935F32}" type="sibTrans" cxnId="{FD5A7E36-3D10-4A69-AA31-DD7E4201DC44}">
      <dgm:prSet/>
      <dgm:spPr/>
      <dgm:t>
        <a:bodyPr/>
        <a:lstStyle/>
        <a:p>
          <a:endParaRPr lang="en-US"/>
        </a:p>
      </dgm:t>
    </dgm:pt>
    <dgm:pt modelId="{82C69BAB-32D1-4E0E-A45B-BF46BAE82F4D}" type="pres">
      <dgm:prSet presAssocID="{58EE7527-E9D9-4DC9-B858-27A9A734BDD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4E602A-FF3A-40FB-88C1-03A633DAFF48}" type="pres">
      <dgm:prSet presAssocID="{58EE7527-E9D9-4DC9-B858-27A9A734BDD1}" presName="ellipse" presStyleLbl="trBgShp" presStyleIdx="0" presStyleCnt="1"/>
      <dgm:spPr/>
    </dgm:pt>
    <dgm:pt modelId="{6C2F2F4F-44F7-41C5-A532-C970FFD3237E}" type="pres">
      <dgm:prSet presAssocID="{58EE7527-E9D9-4DC9-B858-27A9A734BDD1}" presName="arrow1" presStyleLbl="fgShp" presStyleIdx="0" presStyleCnt="1"/>
      <dgm:spPr/>
    </dgm:pt>
    <dgm:pt modelId="{E00FA524-8223-44D1-84C2-9E83D0B308C9}" type="pres">
      <dgm:prSet presAssocID="{58EE7527-E9D9-4DC9-B858-27A9A734BDD1}" presName="rectangle" presStyleLbl="revTx" presStyleIdx="0" presStyleCnt="1" custLinFactNeighborX="2000" custLinFactNeighborY="21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C4B5F-140F-4AB3-AEE2-873D3256281F}" type="pres">
      <dgm:prSet presAssocID="{D5A676DD-6ABA-4EDE-81F2-7242FD4BB252}" presName="item1" presStyleLbl="node1" presStyleIdx="0" presStyleCnt="3" custScaleX="138749" custScaleY="1209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140BA-38E6-4706-88A0-A884349CC427}" type="pres">
      <dgm:prSet presAssocID="{3E64040B-8581-442A-B08A-DC9E6563FA57}" presName="item2" presStyleLbl="node1" presStyleIdx="1" presStyleCnt="3" custScaleX="139002" custScaleY="144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5660F-41DE-4CA6-9360-1968E0761079}" type="pres">
      <dgm:prSet presAssocID="{836A8044-BD42-484E-BCFE-317D0903AC3E}" presName="item3" presStyleLbl="node1" presStyleIdx="2" presStyleCnt="3" custScaleX="149977" custScaleY="139590" custLinFactNeighborX="19365" custLinFactNeighborY="-14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44BE8-3476-4D57-8007-A135D5074A2E}" type="pres">
      <dgm:prSet presAssocID="{58EE7527-E9D9-4DC9-B858-27A9A734BDD1}" presName="funnel" presStyleLbl="trAlignAcc1" presStyleIdx="0" presStyleCnt="1" custScaleX="109091" custScaleY="123389" custLinFactNeighborX="-1431" custLinFactNeighborY="-5609"/>
      <dgm:spPr/>
    </dgm:pt>
  </dgm:ptLst>
  <dgm:cxnLst>
    <dgm:cxn modelId="{FD5A7E36-3D10-4A69-AA31-DD7E4201DC44}" srcId="{58EE7527-E9D9-4DC9-B858-27A9A734BDD1}" destId="{7730DAC9-4B50-4659-8D8D-C1E36E441C7C}" srcOrd="4" destOrd="0" parTransId="{AE12F9AD-55A2-4F91-B104-F96B2F8FC21B}" sibTransId="{6B96B0A5-A26A-4915-8722-314B69935F32}"/>
    <dgm:cxn modelId="{1BAED7BE-0260-42D7-A0A6-5095C5C9ED43}" srcId="{58EE7527-E9D9-4DC9-B858-27A9A734BDD1}" destId="{836A8044-BD42-484E-BCFE-317D0903AC3E}" srcOrd="3" destOrd="0" parTransId="{8AC47153-364A-491A-9667-2B73BBFA17C8}" sibTransId="{2EC4D4DD-AD5E-436A-B44A-D0E2C13D0762}"/>
    <dgm:cxn modelId="{8EBD4567-B907-4CBE-AE1A-DC7E4D5CA80D}" srcId="{58EE7527-E9D9-4DC9-B858-27A9A734BDD1}" destId="{3E64040B-8581-442A-B08A-DC9E6563FA57}" srcOrd="2" destOrd="0" parTransId="{A9271EF1-83B1-4714-9C54-3EE1C2C21B95}" sibTransId="{F3A402B2-5B7A-4735-95BD-352478A49105}"/>
    <dgm:cxn modelId="{568720BD-F99A-4C73-9458-B0AD267C8EDD}" type="presOf" srcId="{AA340D33-9D74-4E83-89D2-8D4BC474469D}" destId="{5855660F-41DE-4CA6-9360-1968E0761079}" srcOrd="0" destOrd="0" presId="urn:microsoft.com/office/officeart/2005/8/layout/funnel1"/>
    <dgm:cxn modelId="{BD9C8A92-BBFA-4319-B630-B86FB70BF49C}" type="presOf" srcId="{58EE7527-E9D9-4DC9-B858-27A9A734BDD1}" destId="{82C69BAB-32D1-4E0E-A45B-BF46BAE82F4D}" srcOrd="0" destOrd="0" presId="urn:microsoft.com/office/officeart/2005/8/layout/funnel1"/>
    <dgm:cxn modelId="{94BF4C16-A38F-4A16-88DE-F0B32FB9B4AF}" srcId="{58EE7527-E9D9-4DC9-B858-27A9A734BDD1}" destId="{AA340D33-9D74-4E83-89D2-8D4BC474469D}" srcOrd="0" destOrd="0" parTransId="{8F0B41BD-FFF9-4124-933B-1AF79E0AF020}" sibTransId="{F050BFDE-3874-472D-9EE1-EF1C055FE964}"/>
    <dgm:cxn modelId="{FFBABAA5-1EA5-49CA-9C54-50BACDEE3697}" srcId="{58EE7527-E9D9-4DC9-B858-27A9A734BDD1}" destId="{D5A676DD-6ABA-4EDE-81F2-7242FD4BB252}" srcOrd="1" destOrd="0" parTransId="{FB53CBA2-B581-457C-A29F-A8BE4BA15E6F}" sibTransId="{49308253-B90A-47AD-B8DE-773CD4C702D0}"/>
    <dgm:cxn modelId="{524086B5-87B3-4DBD-8487-C8EDB4138389}" type="presOf" srcId="{3E64040B-8581-442A-B08A-DC9E6563FA57}" destId="{D61C4B5F-140F-4AB3-AEE2-873D3256281F}" srcOrd="0" destOrd="0" presId="urn:microsoft.com/office/officeart/2005/8/layout/funnel1"/>
    <dgm:cxn modelId="{D41A0714-6D27-457C-A6C8-3D09B226F3A8}" srcId="{58EE7527-E9D9-4DC9-B858-27A9A734BDD1}" destId="{1E0B2C8E-BCE9-47EE-BA93-6BE765A87732}" srcOrd="5" destOrd="0" parTransId="{35214BB1-D973-4D4C-BBE4-CC3B88C34564}" sibTransId="{66842A9F-7591-48A1-A7AC-7FD1D0F18178}"/>
    <dgm:cxn modelId="{0B378DE6-FD14-4EE8-BF52-BCA5800465D2}" type="presOf" srcId="{D5A676DD-6ABA-4EDE-81F2-7242FD4BB252}" destId="{34F140BA-38E6-4706-88A0-A884349CC427}" srcOrd="0" destOrd="0" presId="urn:microsoft.com/office/officeart/2005/8/layout/funnel1"/>
    <dgm:cxn modelId="{8DC661BD-9403-4299-903A-B52C3340223A}" type="presOf" srcId="{836A8044-BD42-484E-BCFE-317D0903AC3E}" destId="{E00FA524-8223-44D1-84C2-9E83D0B308C9}" srcOrd="0" destOrd="0" presId="urn:microsoft.com/office/officeart/2005/8/layout/funnel1"/>
    <dgm:cxn modelId="{2ACF4EA1-4D07-4916-BBC5-590E76E49423}" type="presParOf" srcId="{82C69BAB-32D1-4E0E-A45B-BF46BAE82F4D}" destId="{804E602A-FF3A-40FB-88C1-03A633DAFF48}" srcOrd="0" destOrd="0" presId="urn:microsoft.com/office/officeart/2005/8/layout/funnel1"/>
    <dgm:cxn modelId="{4BEC6A99-A2BE-4BCE-A8D1-07BA777FFEBF}" type="presParOf" srcId="{82C69BAB-32D1-4E0E-A45B-BF46BAE82F4D}" destId="{6C2F2F4F-44F7-41C5-A532-C970FFD3237E}" srcOrd="1" destOrd="0" presId="urn:microsoft.com/office/officeart/2005/8/layout/funnel1"/>
    <dgm:cxn modelId="{B3BC094E-45CC-4388-BE74-6CCDAE43087E}" type="presParOf" srcId="{82C69BAB-32D1-4E0E-A45B-BF46BAE82F4D}" destId="{E00FA524-8223-44D1-84C2-9E83D0B308C9}" srcOrd="2" destOrd="0" presId="urn:microsoft.com/office/officeart/2005/8/layout/funnel1"/>
    <dgm:cxn modelId="{9974AA18-6026-424C-B462-1500F154A044}" type="presParOf" srcId="{82C69BAB-32D1-4E0E-A45B-BF46BAE82F4D}" destId="{D61C4B5F-140F-4AB3-AEE2-873D3256281F}" srcOrd="3" destOrd="0" presId="urn:microsoft.com/office/officeart/2005/8/layout/funnel1"/>
    <dgm:cxn modelId="{A51B64C3-4A0B-4464-9E6F-A83348EC3F19}" type="presParOf" srcId="{82C69BAB-32D1-4E0E-A45B-BF46BAE82F4D}" destId="{34F140BA-38E6-4706-88A0-A884349CC427}" srcOrd="4" destOrd="0" presId="urn:microsoft.com/office/officeart/2005/8/layout/funnel1"/>
    <dgm:cxn modelId="{39F1BABC-E868-43FA-99B2-D098E2DB93CF}" type="presParOf" srcId="{82C69BAB-32D1-4E0E-A45B-BF46BAE82F4D}" destId="{5855660F-41DE-4CA6-9360-1968E0761079}" srcOrd="5" destOrd="0" presId="urn:microsoft.com/office/officeart/2005/8/layout/funnel1"/>
    <dgm:cxn modelId="{1ADD5FAB-2F31-4CCB-94BC-86DFF4F43178}" type="presParOf" srcId="{82C69BAB-32D1-4E0E-A45B-BF46BAE82F4D}" destId="{08E44BE8-3476-4D57-8007-A135D5074A2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8C967-6856-46C5-A5F7-1F5C48D9A835}" type="datetimeFigureOut">
              <a:rPr lang="en-US" smtClean="0"/>
              <a:pPr/>
              <a:t>2/8/2013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F937F-AC29-4B69-AE5E-1C4C5B264E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Rules- cell phone to silent, only</a:t>
            </a:r>
            <a:r>
              <a:rPr lang="en-US" baseline="0" dirty="0" smtClean="0"/>
              <a:t> one person talking at once, location of bathrooms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planning is the key to success with your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 manual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Simply</a:t>
            </a:r>
          </a:p>
          <a:p>
            <a:r>
              <a:rPr lang="en-US" dirty="0" smtClean="0"/>
              <a:t>Maybe</a:t>
            </a:r>
            <a:r>
              <a:rPr lang="en-US" baseline="0" dirty="0" smtClean="0"/>
              <a:t> you simply want adults to make a reading goal or maybe attend certain programs</a:t>
            </a:r>
          </a:p>
          <a:p>
            <a:r>
              <a:rPr lang="en-US" baseline="0" dirty="0" smtClean="0"/>
              <a:t>Add reading logs to the mix, ask adults to keep track of there reading </a:t>
            </a:r>
          </a:p>
          <a:p>
            <a:r>
              <a:rPr lang="en-US" baseline="0" dirty="0" smtClean="0"/>
              <a:t>Adding programming adds value to your reading program and may bring more adults into the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Pierre Trudeau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 cents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Exorcist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Harry S. Truman by Margaret Truman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year </a:t>
            </a:r>
            <a:r>
              <a:rPr lang="en-US" smtClean="0"/>
              <a:t>only </a:t>
            </a:r>
            <a:r>
              <a:rPr lang="en-US" smtClean="0"/>
              <a:t>32 </a:t>
            </a:r>
            <a:r>
              <a:rPr lang="en-US" dirty="0" smtClean="0"/>
              <a:t>systems held</a:t>
            </a:r>
            <a:r>
              <a:rPr lang="en-US" baseline="0" dirty="0" smtClean="0"/>
              <a:t> an adult summer reading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Secretariat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Oakland A’s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Jack Lemmon in Save the Tiger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Kojak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have a local native American tribe you can get someone to come talk about not just Archaeology but native American history and culture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actually make a notebook or just decorate a composition book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good manual dexterity to be successful with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Printed out a page from Great Expectations from</a:t>
            </a:r>
            <a:r>
              <a:rPr lang="en-US" baseline="0" dirty="0" smtClean="0"/>
              <a:t> Project Guttenberg, used that for my black out poem, so you don’t have to use an actual book, just print out some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take a long time, I wouldn’t offer cardboards bigger that 8.5 by 11 to</a:t>
            </a:r>
            <a:r>
              <a:rPr lang="en-US" baseline="0" dirty="0" smtClean="0"/>
              <a:t> mosaic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Patrons could bring there own tshirts or you could take donations.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Files will be located on the extranet</a:t>
            </a:r>
          </a:p>
          <a:p>
            <a:r>
              <a:rPr lang="en-US" dirty="0" smtClean="0"/>
              <a:t>Passwords</a:t>
            </a:r>
            <a:r>
              <a:rPr lang="en-US" baseline="0" dirty="0" smtClean="0"/>
              <a:t> available from April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inside the library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Flyers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Posters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Bookmarks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Have employees wear promotional buttons, hats, and shirts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Also target those bringing</a:t>
            </a:r>
            <a:r>
              <a:rPr lang="en-US" baseline="0" dirty="0" smtClean="0">
                <a:solidFill>
                  <a:schemeClr val="tx1"/>
                </a:solidFill>
              </a:rPr>
              <a:t> kids in for summer reading</a:t>
            </a:r>
            <a:endParaRPr lang="en-US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outside the library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Meet with local civic groups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Ask local businesses to display posters and flyers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Do outreach events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Local newspapers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Prose literacy</a:t>
            </a:r>
            <a:r>
              <a:rPr lang="en-US" b="1" dirty="0" smtClean="0"/>
              <a:t> - </a:t>
            </a:r>
            <a:r>
              <a:rPr lang="en-US" dirty="0" smtClean="0"/>
              <a:t>The knowledge and skills needed to perform prose tasks, (i.e., to search, comprehend and use continuous texts). Examples include editorials, news stories, brochures and instructional materials.</a:t>
            </a:r>
          </a:p>
          <a:p>
            <a:r>
              <a:rPr lang="en-US" b="1" i="1" dirty="0" smtClean="0"/>
              <a:t>Document literacy</a:t>
            </a:r>
            <a:r>
              <a:rPr lang="en-US" b="1" dirty="0" smtClean="0"/>
              <a:t> - </a:t>
            </a:r>
            <a:r>
              <a:rPr lang="en-US" dirty="0" smtClean="0"/>
              <a:t>The knowledge and skills needed to perform document tasks, (i.e., to search, comprehend and use non-continuous texts in various formats). Examples include job applications, payroll forms, transportation schedules, maps, tables and drug or food labels.</a:t>
            </a:r>
          </a:p>
          <a:p>
            <a:r>
              <a:rPr lang="en-US" b="1" i="1" dirty="0" smtClean="0"/>
              <a:t>Quantitative literacy -</a:t>
            </a:r>
            <a:r>
              <a:rPr lang="en-US" b="1" dirty="0" smtClean="0"/>
              <a:t> </a:t>
            </a:r>
            <a:r>
              <a:rPr lang="en-US" dirty="0" smtClean="0"/>
              <a:t>The knowledge and skills required to perform quantitative tasks, (i.e., to identify and perform computations, either alone or sequentially, using numbers embedded in printed materials). Examples include balancing a checkbook, figuring out a tip, completing an order form or determining the amount.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i="1" dirty="0" smtClean="0"/>
              <a:t>Below Basic </a:t>
            </a:r>
            <a:r>
              <a:rPr lang="en-US" dirty="0" smtClean="0"/>
              <a:t>indicates no more than the most simple and concrete literacy skills.</a:t>
            </a:r>
          </a:p>
          <a:p>
            <a:r>
              <a:rPr lang="en-US" b="1" dirty="0" smtClean="0"/>
              <a:t>Basic</a:t>
            </a:r>
            <a:r>
              <a:rPr lang="en-US" b="1" i="1" dirty="0" smtClean="0"/>
              <a:t> </a:t>
            </a:r>
            <a:r>
              <a:rPr lang="en-US" dirty="0" smtClean="0"/>
              <a:t>indicates skills necessary to perform simple and everyday literacy activities.</a:t>
            </a:r>
          </a:p>
          <a:p>
            <a:r>
              <a:rPr lang="en-US" b="1" i="1" dirty="0" smtClean="0"/>
              <a:t>Intermediate </a:t>
            </a:r>
            <a:r>
              <a:rPr lang="en-US" dirty="0" smtClean="0"/>
              <a:t>indicates skills necessary to perform moderately challenging literacy activities.</a:t>
            </a:r>
          </a:p>
          <a:p>
            <a:r>
              <a:rPr lang="en-US" b="1" i="1" dirty="0" smtClean="0"/>
              <a:t>Proficient </a:t>
            </a:r>
            <a:r>
              <a:rPr lang="en-US" dirty="0" smtClean="0"/>
              <a:t>indicates skills necessary to perform more complex and challenging literacy activities.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implications of these statistics are alarming, especially for individuals performing at below basic levels.  These adults cannot identify a specific location on a map, complete a job application or an insurance form, understand the instructions on a medicine bottle, or effectively help their children with homework.  </a:t>
            </a:r>
            <a:endParaRPr lang="en-US" b="1" i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average for the state some parishes are higher as high as 29%, some are lower as low as 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of you have</a:t>
            </a:r>
            <a:r>
              <a:rPr lang="en-US" baseline="0" dirty="0" smtClean="0"/>
              <a:t> tax elections coming up so this could be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Services should transition with the patron from youth to teen to adult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37F-AC29-4B69-AE5E-1C4C5B264EE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C0118-44C6-46D8-96B5-51D885CCAC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2F47-F91D-4863-A92A-6651E9722C5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C2204-CE81-4F05-8E31-B9DDEB3F3D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A2F21-0FC2-4BFA-B5DA-8DB8B8D310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BABAF-70ED-46D8-A50D-7B5086EEB0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5335B-478C-44C3-8CA6-AEBE5B0C951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8F73D-1101-4E48-968F-9939BEEF03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FA7BF-5741-4214-86E8-6BFA37A3A02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8FE2C-AD46-44E6-8238-795B233107C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44C2F-F93A-4C64-85F1-087703A1DA3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BDB2-1639-4538-B06C-59C9F17F6C2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423A3C4-EBD4-4E99-99C0-F8C0C1BC7A6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03225" y="-184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t.state.la.us/archaeology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q.louisiana.gov/portal/" TargetMode="External"/><Relationship Id="rId2" Type="http://schemas.openxmlformats.org/officeDocument/2006/relationships/hyperlink" Target="http://dnr.louisiana.go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2895600"/>
          </a:xfrm>
        </p:spPr>
        <p:txBody>
          <a:bodyPr/>
          <a:lstStyle/>
          <a:p>
            <a:pPr eaLnBrk="1" hangingPunct="1"/>
            <a:r>
              <a:rPr lang="en-US" sz="7200" dirty="0" smtClean="0">
                <a:solidFill>
                  <a:schemeClr val="tx1"/>
                </a:solidFill>
              </a:rPr>
              <a:t>Groundbreaking </a:t>
            </a:r>
            <a:br>
              <a:rPr lang="en-US" sz="7200" dirty="0" smtClean="0">
                <a:solidFill>
                  <a:schemeClr val="tx1"/>
                </a:solidFill>
              </a:rPr>
            </a:br>
            <a:r>
              <a:rPr lang="en-US" sz="7200" dirty="0" smtClean="0">
                <a:solidFill>
                  <a:schemeClr val="tx1"/>
                </a:solidFill>
              </a:rPr>
              <a:t>Reads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3276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The Keys to a Successful Adult Summer Reading Program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Charlotte Pringle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Library Consultant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Office of State Library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cpringle@slol.lib.la.us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All those lifelong learners you created need services.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Materials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Programs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Computer Services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2895600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What are some reasons why you have a reading program for adults or why you would like to have a program?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pringle\Local Settings\Temporary Internet Files\Content.IE5\LL3SI47A\MC900433903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752600"/>
            <a:ext cx="2362200" cy="2362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77724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Planning = Success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Collaborative Summer Library Program Adult Manual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Comes with your other manuals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 inclusive program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tailor to your population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Design Your Program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772400" cy="48006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What are your goals and objectives?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How long will your program run?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How will you structure the program?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Will you offer any activities or special events?  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Design Your Program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315200" cy="33528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Will you have specific reading goals for adults?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How will you handle registration?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Do you have a budget?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Some Suggestions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81200"/>
            <a:ext cx="5334000" cy="3352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Start Simply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Add reading logs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Add programming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This Year’s Theme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8000" dirty="0" smtClean="0">
                <a:solidFill>
                  <a:schemeClr val="tx1"/>
                </a:solidFill>
              </a:rPr>
              <a:t>Groundbreaking Reads</a:t>
            </a:r>
            <a:endParaRPr lang="en-US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Decoration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352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Use the materials from the CSLP catalog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gardening props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Get a rock or mineral collection to display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construction hats and tape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7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History and Cultural Programs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Book display of famous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you dig It- the 70’s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Highlight best sellers of the 70’s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Add a book discussion group to the mix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Have a 70’s film festival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Trivia Game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2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2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Agenda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Reasons to have adult summer reading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Planning tips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Ideas for programs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6000" dirty="0" smtClean="0">
                <a:solidFill>
                  <a:schemeClr val="tx1"/>
                </a:solidFill>
              </a:rPr>
              <a:t>What Can YOU Remember about 1973?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Who was prime minister of Canada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Joe Clark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John Turner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Pierre Trudeau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chemeClr val="tx1"/>
                </a:solidFill>
              </a:rPr>
              <a:t>2.	What did a dozen eggs cost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19 cents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29 cents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45 cents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3.  Which of the following was a top grossing film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Exorcist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Jaws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Love Story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4.  Which of the following books was a New York Times Best Seller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All things Bright and Beautiful by James Herriot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Roots by Alex Haley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Harry S. Truman by Margaret Truman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5.  Who won the Triple Crown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Secretariat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Citation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Seattle Stew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6.  Who won the World Series in 1973?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New York Yankees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New York Mets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Oakland A’s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7"/>
            </a:pPr>
            <a:r>
              <a:rPr lang="en-US" dirty="0" smtClean="0">
                <a:solidFill>
                  <a:schemeClr val="tx1"/>
                </a:solidFill>
              </a:rPr>
              <a:t>Who won best actor at the Oscars in 1973?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Marlon Brando in Last Tango in Paris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Jack Lemmon in Save the Tiger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Robert Redford in the Sting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8"/>
            </a:pPr>
            <a:r>
              <a:rPr lang="en-US" dirty="0" smtClean="0">
                <a:solidFill>
                  <a:schemeClr val="tx1"/>
                </a:solidFill>
              </a:rPr>
              <a:t>Which TV show debuted in 1973?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All in the Family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Kojak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</a:rPr>
              <a:t>Mary Tyler Moore Show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Archaeology materials display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Fiction and non fiction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Add a book discussion group to the mix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Rock Painting Craft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Native American Archaeology</a:t>
            </a:r>
          </a:p>
          <a:p>
            <a:pPr lvl="3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DIY ~ Stone Art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762375" y="3629025"/>
            <a:ext cx="11620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pringle\Local Settings\Temporary Internet Files\Content.Word\photo.jpg"/>
          <p:cNvPicPr/>
          <p:nvPr/>
        </p:nvPicPr>
        <p:blipFill>
          <a:blip r:embed="rId4" cstate="print"/>
          <a:srcRect l="31598" t="22356" r="13783" b="20242"/>
          <a:stretch>
            <a:fillRect/>
          </a:stretch>
        </p:blipFill>
        <p:spPr bwMode="auto">
          <a:xfrm>
            <a:off x="6324600" y="3429000"/>
            <a:ext cx="18478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Goal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To encourage more libraries to offer adult reading programs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Archaeology Speakers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Louisiana Office of Cultural Development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Division of Archaeology </a:t>
            </a:r>
            <a:r>
              <a:rPr lang="en-US" u="sng" dirty="0" smtClean="0">
                <a:solidFill>
                  <a:schemeClr val="tx1"/>
                </a:solidFill>
                <a:hlinkClick r:id="rId3"/>
              </a:rPr>
              <a:t>http://www.crt.state.la.us/archaeology/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352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and Garden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Fiction display of gardening mysteries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Nonfiction display of gardening nonfiction and videos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r>
              <a:rPr lang="en-US" i="1" dirty="0" smtClean="0">
                <a:solidFill>
                  <a:schemeClr val="tx1"/>
                </a:solidFill>
              </a:rPr>
              <a:t>Don’t forget to add a book discussion group</a:t>
            </a: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Invite a local speaker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Local master gardeners or clubs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Local Ag Center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4H</a:t>
            </a:r>
          </a:p>
          <a:p>
            <a:pPr lvl="2"/>
            <a:endParaRPr lang="en-US" dirty="0" smtClean="0">
              <a:solidFill>
                <a:schemeClr val="tx1"/>
              </a:solidFill>
            </a:endParaRPr>
          </a:p>
          <a:p>
            <a:pPr lvl="2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Check out the LSU Ag Center’s website for potential speakers</a:t>
            </a:r>
          </a:p>
          <a:p>
            <a:pPr lvl="2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http://www.lsuagcenter.com/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and Garden Crafts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Bottle Planter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PET Bottle Plante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581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and Garden Crafts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Make or decorate a Gardening Journal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Box Board Mini Journal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352800"/>
            <a:ext cx="24669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and Garden Crafts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Burlap or Twine Flowers</a:t>
            </a:r>
          </a:p>
        </p:txBody>
      </p:sp>
      <p:pic>
        <p:nvPicPr>
          <p:cNvPr id="6" name="Picture 5" descr="Twine flower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276600"/>
            <a:ext cx="3429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cpringle\Local Settings\Temporary Internet Files\Content.Word\photo.jpg"/>
          <p:cNvPicPr/>
          <p:nvPr/>
        </p:nvPicPr>
        <p:blipFill>
          <a:blip r:embed="rId4"/>
          <a:srcRect l="20513" t="8155" r="9413"/>
          <a:stretch>
            <a:fillRect/>
          </a:stretch>
        </p:blipFill>
        <p:spPr bwMode="auto">
          <a:xfrm rot="1018646">
            <a:off x="5638800" y="3352800"/>
            <a:ext cx="124428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Science and Technology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Dig into Your History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Local genealogy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Invite local speakers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Display local collections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Tech Petting Zoo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ihover-img" descr="http://ts2.mm.bing.net/th?id=I.4977592977785197&amp;pid=15.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8956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Geology materials display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Earthquakes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Volcanoes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Sinkholes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Could include rock collections</a:t>
            </a:r>
          </a:p>
          <a:p>
            <a:pPr lvl="2"/>
            <a:endParaRPr lang="en-US" dirty="0" smtClean="0">
              <a:solidFill>
                <a:schemeClr val="tx1"/>
              </a:solidFill>
            </a:endParaRPr>
          </a:p>
          <a:p>
            <a:pPr lvl="2"/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yui_3_5_1_15_1352132989203_860" descr="http://ts1.mm.bing.net/th?id=I.4680149328791436&amp;pid=15.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09800"/>
            <a:ext cx="20383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Geology Speakers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State Department of Natural Resources</a:t>
            </a:r>
          </a:p>
          <a:p>
            <a:r>
              <a:rPr lang="en-US" sz="2400" u="sng" dirty="0" smtClean="0">
                <a:solidFill>
                  <a:schemeClr val="tx1"/>
                </a:solidFill>
                <a:hlinkClick r:id="rId2"/>
              </a:rPr>
              <a:t>http://dnr.louisiana.gov/</a:t>
            </a:r>
            <a:endParaRPr lang="en-US" sz="2400" u="sng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Louisiana Department of Environmental Quality</a:t>
            </a:r>
            <a:endParaRPr lang="en-US" sz="2400" u="sng" dirty="0" smtClean="0">
              <a:solidFill>
                <a:schemeClr val="tx1"/>
              </a:solidFill>
            </a:endParaRPr>
          </a:p>
          <a:p>
            <a:r>
              <a:rPr lang="en-US" sz="2400" u="sng" dirty="0" smtClean="0">
                <a:solidFill>
                  <a:schemeClr val="tx1"/>
                </a:solidFill>
                <a:hlinkClick r:id="rId3"/>
              </a:rPr>
              <a:t>http://www.deq.louisiana.gov/portal/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  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400" dirty="0" smtClean="0">
                <a:solidFill>
                  <a:schemeClr val="tx1"/>
                </a:solidFill>
              </a:rPr>
              <a:t>How many of you already offer an adult reading program?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6705600" cy="3352800"/>
          </a:xfrm>
        </p:spPr>
        <p:txBody>
          <a:bodyPr/>
          <a:lstStyle/>
          <a:p>
            <a:pPr lvl="1" algn="ctr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Groundbreaking Fun</a:t>
            </a:r>
          </a:p>
          <a:p>
            <a:pPr lvl="2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-Crafts for Adults</a:t>
            </a:r>
          </a:p>
          <a:p>
            <a:pPr lvl="2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lvl="2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lvl="2" algn="ctr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Pinterest is your friend!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3352800"/>
          </a:xfrm>
        </p:spPr>
        <p:txBody>
          <a:bodyPr/>
          <a:lstStyle/>
          <a:p>
            <a:pPr lvl="1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Check my Pinterest Board</a:t>
            </a:r>
          </a:p>
          <a:p>
            <a:pPr lvl="1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Library Activities for Adults</a:t>
            </a:r>
          </a:p>
          <a:p>
            <a:pPr lvl="1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http://pinterest.com/libraryslug/library-activities-for-adults/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3352800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DIY Body Butter or other bath projects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DIY Body Butte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8194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IY Candy Cane Sugar Scrub! A great holiday gift idea from MAKE:CRAFT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10000"/>
            <a:ext cx="10668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un Kids Soap Craf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90800"/>
            <a:ext cx="1447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3352800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Out Poetry Art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 descr="&quot;Black Out Poetry&quot; using old newspapers or books.  Good Poetry Month ide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057400"/>
            <a:ext cx="30480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cpringle\Local Settings\Temporary Internet Files\Content.Word\phot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195431" y="3605169"/>
            <a:ext cx="3591422" cy="232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Mardi Gras Bead Mosaic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Recycle those Mardi Gras beads - brilliant!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743200"/>
            <a:ext cx="18288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cpringle\Desktop\phot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505200"/>
            <a:ext cx="2743200" cy="304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DIY Scarves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Make your own NO SEW scarf from an xl or bigger tshirt!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600200"/>
            <a:ext cx="18192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-Shirt Scarf Infinite Loo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667000"/>
            <a:ext cx="18192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pringle\Local Settings\Temporary Internet Files\Content.Word\photo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962460" y="3609539"/>
            <a:ext cx="2971800" cy="200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Exploding Photo Box</a:t>
            </a:r>
            <a:endParaRPr lang="en-US" dirty="0"/>
          </a:p>
        </p:txBody>
      </p:sp>
      <p:pic>
        <p:nvPicPr>
          <p:cNvPr id="4" name="Picture 3" descr="http://photos1.blogger.com/blogger2/1684/1054414062447349/400/DSCF0066%20%28Custom%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971800"/>
            <a:ext cx="2514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cpringle\Local Settings\Temporary Internet Files\Content.Word\photo.jpg"/>
          <p:cNvPicPr/>
          <p:nvPr/>
        </p:nvPicPr>
        <p:blipFill>
          <a:blip r:embed="rId3"/>
          <a:srcRect l="6891" t="10300" r="26401" b="8798"/>
          <a:stretch>
            <a:fillRect/>
          </a:stretch>
        </p:blipFill>
        <p:spPr bwMode="auto">
          <a:xfrm rot="6191018">
            <a:off x="4579397" y="3353885"/>
            <a:ext cx="2058180" cy="180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Programming Ideas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C:\Documents and Settings\cpringle\Local Settings\Temporary Internet Files\Content.Word\photo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5140884">
            <a:off x="1513603" y="3150871"/>
            <a:ext cx="3140507" cy="278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o-Sew T-Shirt Tote Bags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78600">
            <a:off x="5566224" y="2482794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66800" y="1905000"/>
            <a:ext cx="3156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Recycled T-Shirt Bag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Jeopardy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3352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Movie Jeopardy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Urban Legends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Located on the Extranet under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Programming- Adults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Promotion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4724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Flyers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Posters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Bookmarks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Have employees wear promotional buttons, hats, and shirts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Target families with children participating in the summer reading program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Why Serve Adults?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5715000" cy="3810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Types of Literacy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Prose literacy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Document literacy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Quantitative literacy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Promotion Ideas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Meet with local civic groups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Ask local businesses to display posters and flyers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Do outreach events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Local newspapers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Put it all together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42672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Charlotte Pringle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Library Consultant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Office of State Library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701 North Fourth Street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Baton Rouge, LA  70802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cpringle@slol.lib.la.us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Why Serve Adults?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5029200" cy="2895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Levels of Literacy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Below Basic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Basic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Intermediate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Proficient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Why serve adults?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Adult Literacy Programs are needed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4% of adults (30 million) function at a below basic prose literacy level and 29% (62 million)function at a basic prose literacy level</a:t>
            </a:r>
          </a:p>
          <a:p>
            <a:pPr lvl="2"/>
            <a:endParaRPr lang="en-US" sz="1800" dirty="0" smtClean="0">
              <a:solidFill>
                <a:schemeClr val="tx1"/>
              </a:solidFill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12% of adults (25 million) function at a below basic document literacy level and 22% (47 million) function at a basic document literacy level</a:t>
            </a:r>
          </a:p>
          <a:p>
            <a:pPr lvl="2"/>
            <a:endParaRPr lang="en-US" sz="1800" dirty="0" smtClean="0">
              <a:solidFill>
                <a:schemeClr val="tx1"/>
              </a:solidFill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22% of adults (47 million) function at a below basic quantitative literacy level and 33% (71 million) function at a basic quantitative literacy level</a:t>
            </a:r>
          </a:p>
          <a:p>
            <a:pPr lvl="2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*From the 2003 National Center for Education Statistics National Assessment of Adult Literacy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Percentage of adults in Louisiana that lack </a:t>
            </a:r>
            <a:r>
              <a:rPr lang="en-US" sz="2800" i="1" dirty="0" smtClean="0">
                <a:solidFill>
                  <a:schemeClr val="tx1"/>
                </a:solidFill>
              </a:rPr>
              <a:t>Basic</a:t>
            </a:r>
            <a:r>
              <a:rPr lang="en-US" sz="2800" dirty="0" smtClean="0">
                <a:solidFill>
                  <a:schemeClr val="tx1"/>
                </a:solidFill>
              </a:rPr>
              <a:t> prose literacy skills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81200"/>
            <a:ext cx="5943600" cy="3810000"/>
          </a:xfrm>
        </p:spPr>
        <p:txBody>
          <a:bodyPr/>
          <a:lstStyle/>
          <a:p>
            <a:pPr algn="ctr">
              <a:buNone/>
            </a:pPr>
            <a:r>
              <a:rPr lang="en-US" sz="15000" dirty="0" smtClean="0">
                <a:solidFill>
                  <a:schemeClr val="tx1"/>
                </a:solidFill>
              </a:rPr>
              <a:t>16%</a:t>
            </a:r>
          </a:p>
          <a:p>
            <a:pPr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*From the 2003 National Center for Education Statistics National Assessment of Adult Literacy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05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Adults vote in your tax elections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2" name="Picture 8" descr="C:\Documents and Settings\cpringle\Local Settings\Temporary Internet Files\Content.IE5\QZ6360R2\MP900341915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057400"/>
            <a:ext cx="4913832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1464</Words>
  <Application>Microsoft Office PowerPoint</Application>
  <PresentationFormat>On-screen Show (4:3)</PresentationFormat>
  <Paragraphs>321</Paragraphs>
  <Slides>52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Blank Presentation</vt:lpstr>
      <vt:lpstr>Groundbreaking  Reads</vt:lpstr>
      <vt:lpstr>Agenda</vt:lpstr>
      <vt:lpstr>Goal</vt:lpstr>
      <vt:lpstr>Slide 4</vt:lpstr>
      <vt:lpstr>Why Serve Adults?</vt:lpstr>
      <vt:lpstr>Why Serve Adults?</vt:lpstr>
      <vt:lpstr>Why serve adults?</vt:lpstr>
      <vt:lpstr>Percentage of adults in Louisiana that lack Basic prose literacy skills</vt:lpstr>
      <vt:lpstr>Adults vote in your tax elections</vt:lpstr>
      <vt:lpstr>All those lifelong learners you created need services.</vt:lpstr>
      <vt:lpstr>Slide 11</vt:lpstr>
      <vt:lpstr>Planning = Success</vt:lpstr>
      <vt:lpstr>Collaborative Summer Library Program Adult Manual</vt:lpstr>
      <vt:lpstr>Design Your Program</vt:lpstr>
      <vt:lpstr>Design Your Program</vt:lpstr>
      <vt:lpstr>Some Suggestions</vt:lpstr>
      <vt:lpstr>This Year’s Theme</vt:lpstr>
      <vt:lpstr>Decoration Ideas</vt:lpstr>
      <vt:lpstr>Programming Ideas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Programming Ideas</vt:lpstr>
      <vt:lpstr>Archaeology Speakers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Geology Speakers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Programming Ideas</vt:lpstr>
      <vt:lpstr>Jeopardy </vt:lpstr>
      <vt:lpstr>Promotion Ideas</vt:lpstr>
      <vt:lpstr>Promotion Ideas</vt:lpstr>
      <vt:lpstr>Put it all together</vt:lpstr>
      <vt:lpstr>Slide 52</vt:lpstr>
    </vt:vector>
  </TitlesOfParts>
  <Company>Highsmith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Highsmith Publications</dc:creator>
  <cp:lastModifiedBy>Charlotte Pringle</cp:lastModifiedBy>
  <cp:revision>127</cp:revision>
  <dcterms:created xsi:type="dcterms:W3CDTF">2012-07-30T13:30:13Z</dcterms:created>
  <dcterms:modified xsi:type="dcterms:W3CDTF">2013-02-08T15:41:18Z</dcterms:modified>
</cp:coreProperties>
</file>