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34" r:id="rId1"/>
  </p:sldMasterIdLst>
  <p:notesMasterIdLst>
    <p:notesMasterId r:id="rId87"/>
  </p:notesMasterIdLst>
  <p:handoutMasterIdLst>
    <p:handoutMasterId r:id="rId88"/>
  </p:handoutMasterIdLst>
  <p:sldIdLst>
    <p:sldId id="321" r:id="rId2"/>
    <p:sldId id="357" r:id="rId3"/>
    <p:sldId id="339" r:id="rId4"/>
    <p:sldId id="343" r:id="rId5"/>
    <p:sldId id="342" r:id="rId6"/>
    <p:sldId id="341" r:id="rId7"/>
    <p:sldId id="358" r:id="rId8"/>
    <p:sldId id="344" r:id="rId9"/>
    <p:sldId id="340" r:id="rId10"/>
    <p:sldId id="345" r:id="rId11"/>
    <p:sldId id="348" r:id="rId12"/>
    <p:sldId id="355" r:id="rId13"/>
    <p:sldId id="347" r:id="rId14"/>
    <p:sldId id="334" r:id="rId15"/>
    <p:sldId id="257" r:id="rId16"/>
    <p:sldId id="283" r:id="rId17"/>
    <p:sldId id="258" r:id="rId18"/>
    <p:sldId id="284" r:id="rId19"/>
    <p:sldId id="259" r:id="rId20"/>
    <p:sldId id="285" r:id="rId21"/>
    <p:sldId id="260" r:id="rId22"/>
    <p:sldId id="286" r:id="rId23"/>
    <p:sldId id="261" r:id="rId24"/>
    <p:sldId id="287" r:id="rId25"/>
    <p:sldId id="262" r:id="rId26"/>
    <p:sldId id="288" r:id="rId27"/>
    <p:sldId id="263" r:id="rId28"/>
    <p:sldId id="289" r:id="rId29"/>
    <p:sldId id="264" r:id="rId30"/>
    <p:sldId id="290" r:id="rId31"/>
    <p:sldId id="265" r:id="rId32"/>
    <p:sldId id="291" r:id="rId33"/>
    <p:sldId id="266" r:id="rId34"/>
    <p:sldId id="292" r:id="rId35"/>
    <p:sldId id="267" r:id="rId36"/>
    <p:sldId id="293" r:id="rId37"/>
    <p:sldId id="268" r:id="rId38"/>
    <p:sldId id="294" r:id="rId39"/>
    <p:sldId id="271" r:id="rId40"/>
    <p:sldId id="297" r:id="rId41"/>
    <p:sldId id="270" r:id="rId42"/>
    <p:sldId id="296" r:id="rId43"/>
    <p:sldId id="269" r:id="rId44"/>
    <p:sldId id="349" r:id="rId45"/>
    <p:sldId id="295" r:id="rId46"/>
    <p:sldId id="351" r:id="rId47"/>
    <p:sldId id="272" r:id="rId48"/>
    <p:sldId id="298" r:id="rId49"/>
    <p:sldId id="273" r:id="rId50"/>
    <p:sldId id="300" r:id="rId51"/>
    <p:sldId id="274" r:id="rId52"/>
    <p:sldId id="301" r:id="rId53"/>
    <p:sldId id="275" r:id="rId54"/>
    <p:sldId id="302" r:id="rId55"/>
    <p:sldId id="276" r:id="rId56"/>
    <p:sldId id="303" r:id="rId57"/>
    <p:sldId id="277" r:id="rId58"/>
    <p:sldId id="304" r:id="rId59"/>
    <p:sldId id="279" r:id="rId60"/>
    <p:sldId id="305" r:id="rId61"/>
    <p:sldId id="280" r:id="rId62"/>
    <p:sldId id="306" r:id="rId63"/>
    <p:sldId id="281" r:id="rId64"/>
    <p:sldId id="307" r:id="rId65"/>
    <p:sldId id="282" r:id="rId66"/>
    <p:sldId id="308" r:id="rId67"/>
    <p:sldId id="354" r:id="rId68"/>
    <p:sldId id="324" r:id="rId69"/>
    <p:sldId id="325" r:id="rId70"/>
    <p:sldId id="333" r:id="rId71"/>
    <p:sldId id="332" r:id="rId72"/>
    <p:sldId id="352" r:id="rId73"/>
    <p:sldId id="331" r:id="rId74"/>
    <p:sldId id="330" r:id="rId75"/>
    <p:sldId id="327" r:id="rId76"/>
    <p:sldId id="326" r:id="rId77"/>
    <p:sldId id="350" r:id="rId78"/>
    <p:sldId id="329" r:id="rId79"/>
    <p:sldId id="328" r:id="rId80"/>
    <p:sldId id="356" r:id="rId81"/>
    <p:sldId id="322" r:id="rId82"/>
    <p:sldId id="323" r:id="rId83"/>
    <p:sldId id="309" r:id="rId84"/>
    <p:sldId id="310" r:id="rId85"/>
    <p:sldId id="338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8B"/>
    <a:srgbClr val="003F64"/>
    <a:srgbClr val="459BCA"/>
    <a:srgbClr val="0F6F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 autoAdjust="0"/>
    <p:restoredTop sz="90929" autoAdjust="0"/>
  </p:normalViewPr>
  <p:slideViewPr>
    <p:cSldViewPr>
      <p:cViewPr varScale="1">
        <p:scale>
          <a:sx n="51" d="100"/>
          <a:sy n="51" d="100"/>
        </p:scale>
        <p:origin x="-90" y="-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52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0"/>
    </p:cViewPr>
  </p:sorterViewPr>
  <p:notesViewPr>
    <p:cSldViewPr>
      <p:cViewPr varScale="1">
        <p:scale>
          <a:sx n="56" d="100"/>
          <a:sy n="56" d="100"/>
        </p:scale>
        <p:origin x="-1812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7048C457-FBDD-4BC2-B5FF-194895E5ACEB}" type="datetimeFigureOut">
              <a:rPr lang="en-US"/>
              <a:pPr>
                <a:defRPr/>
              </a:pPr>
              <a:t>12/5/2012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6FF61519-7AF8-4DE2-9018-59AEAEFC67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5C057A8-AEEE-4E7E-ADE2-4551EA85C5E0}" type="datetimeFigureOut">
              <a:rPr lang="en-US"/>
              <a:pPr>
                <a:defRPr/>
              </a:pPr>
              <a:t>12/5/2012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603DD6F0-5762-4CDE-8CDA-D8867EFBC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45C4DE-AE5B-43D1-8827-F4E308EACC75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E7FA5B-DD07-41E7-B16B-07A913943C18}" type="slidenum">
              <a:rPr lang="en-US" smtClean="0">
                <a:latin typeface="Times New Roman" pitchFamily="18" charset="0"/>
              </a:rPr>
              <a:pPr/>
              <a:t>20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F69C27-4518-40F9-8124-69D5946A3885}" type="slidenum">
              <a:rPr lang="en-US" smtClean="0">
                <a:latin typeface="Times New Roman" pitchFamily="18" charset="0"/>
              </a:rPr>
              <a:pPr/>
              <a:t>21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DFF946-13D6-4481-B82C-2E7CDB55B861}" type="slidenum">
              <a:rPr lang="en-US" smtClean="0">
                <a:latin typeface="Times New Roman" pitchFamily="18" charset="0"/>
              </a:rPr>
              <a:pPr/>
              <a:t>22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056582-217D-46F7-9A04-E94F34839806}" type="slidenum">
              <a:rPr lang="en-US" smtClean="0">
                <a:latin typeface="Times New Roman" pitchFamily="18" charset="0"/>
              </a:rPr>
              <a:pPr/>
              <a:t>23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1F3D1A-2CFC-4B63-9456-8818CE000385}" type="slidenum">
              <a:rPr lang="en-US" smtClean="0">
                <a:latin typeface="Times New Roman" pitchFamily="18" charset="0"/>
              </a:rPr>
              <a:pPr/>
              <a:t>24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FEAF72-F407-4DD1-9565-34D814F55728}" type="slidenum">
              <a:rPr lang="en-US" smtClean="0">
                <a:latin typeface="Times New Roman" pitchFamily="18" charset="0"/>
              </a:rPr>
              <a:pPr/>
              <a:t>25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B59A31-AD61-4821-9BE0-8406966DC53B}" type="slidenum">
              <a:rPr lang="en-US" smtClean="0">
                <a:latin typeface="Times New Roman" pitchFamily="18" charset="0"/>
              </a:rPr>
              <a:pPr/>
              <a:t>26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4722FF-17B8-4297-9639-7A6579F71C42}" type="slidenum">
              <a:rPr lang="en-US" smtClean="0">
                <a:latin typeface="Times New Roman" pitchFamily="18" charset="0"/>
              </a:rPr>
              <a:pPr/>
              <a:t>27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CF4451-19EF-4C12-BDD9-A72F567E4E13}" type="slidenum">
              <a:rPr lang="en-US" smtClean="0">
                <a:latin typeface="Times New Roman" pitchFamily="18" charset="0"/>
              </a:rPr>
              <a:pPr/>
              <a:t>28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45DF0E-D066-4D71-9E3F-75D849BC66B3}" type="slidenum">
              <a:rPr lang="en-US" smtClean="0">
                <a:latin typeface="Times New Roman" pitchFamily="18" charset="0"/>
              </a:rPr>
              <a:pPr/>
              <a:t>29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3DD6F0-5762-4CDE-8CDA-D8867EFBCA9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567C1A-9BED-45EB-BA98-B9F58FE01AF5}" type="slidenum">
              <a:rPr lang="en-US" smtClean="0">
                <a:latin typeface="Times New Roman" pitchFamily="18" charset="0"/>
              </a:rPr>
              <a:pPr/>
              <a:t>30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79E34F-B065-441E-91F0-DEDC1B49EBEF}" type="slidenum">
              <a:rPr lang="en-US" smtClean="0">
                <a:latin typeface="Times New Roman" pitchFamily="18" charset="0"/>
              </a:rPr>
              <a:pPr/>
              <a:t>31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A6AE07-03CA-40AC-8D04-265259EC3DF4}" type="slidenum">
              <a:rPr lang="en-US" smtClean="0">
                <a:latin typeface="Times New Roman" pitchFamily="18" charset="0"/>
              </a:rPr>
              <a:pPr/>
              <a:t>32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084E1F3-AD19-4745-B64C-962995A0C2A1}" type="slidenum">
              <a:rPr lang="en-US" smtClean="0">
                <a:latin typeface="Times New Roman" pitchFamily="18" charset="0"/>
              </a:rPr>
              <a:pPr/>
              <a:t>33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5E16EA-A3B6-4101-877C-78EDE14E1F20}" type="slidenum">
              <a:rPr lang="en-US" smtClean="0">
                <a:latin typeface="Times New Roman" pitchFamily="18" charset="0"/>
              </a:rPr>
              <a:pPr/>
              <a:t>34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ADECB6-6E5D-407F-A2AE-EAB8EB2C9EC5}" type="slidenum">
              <a:rPr lang="en-US" smtClean="0">
                <a:latin typeface="Times New Roman" pitchFamily="18" charset="0"/>
              </a:rPr>
              <a:pPr/>
              <a:t>35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43C355-4CF6-4DAC-BF10-F277ED0CDD80}" type="slidenum">
              <a:rPr lang="en-US" smtClean="0">
                <a:latin typeface="Times New Roman" pitchFamily="18" charset="0"/>
              </a:rPr>
              <a:pPr/>
              <a:t>36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908CB2-92E8-4981-9A12-26BC411C1F61}" type="slidenum">
              <a:rPr lang="en-US" smtClean="0">
                <a:latin typeface="Times New Roman" pitchFamily="18" charset="0"/>
              </a:rPr>
              <a:pPr/>
              <a:t>37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A53991-0C30-41D3-8F10-A9D6CF0AD252}" type="slidenum">
              <a:rPr lang="en-US" smtClean="0">
                <a:latin typeface="Times New Roman" pitchFamily="18" charset="0"/>
              </a:rPr>
              <a:pPr/>
              <a:t>38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B3FD8B-A1B1-49F6-B85D-D9685EC30609}" type="slidenum">
              <a:rPr lang="en-US" smtClean="0">
                <a:latin typeface="Times New Roman" pitchFamily="18" charset="0"/>
              </a:rPr>
              <a:pPr/>
              <a:t>39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3DD6F0-5762-4CDE-8CDA-D8867EFBCA9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6A4714-CF56-4D64-A8EF-0F22CCFEFDEA}" type="slidenum">
              <a:rPr lang="en-US" smtClean="0">
                <a:latin typeface="Times New Roman" pitchFamily="18" charset="0"/>
              </a:rPr>
              <a:pPr/>
              <a:t>40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5D9EE9-0F9C-4478-B85A-19F619C5C21A}" type="slidenum">
              <a:rPr lang="en-US" smtClean="0">
                <a:latin typeface="Times New Roman" pitchFamily="18" charset="0"/>
              </a:rPr>
              <a:pPr/>
              <a:t>41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84D8E6-EFC5-409D-B3B8-E8163258C612}" type="slidenum">
              <a:rPr lang="en-US" smtClean="0">
                <a:latin typeface="Times New Roman" pitchFamily="18" charset="0"/>
              </a:rPr>
              <a:pPr/>
              <a:t>42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BF23D9-6762-48F2-BC3E-586EC5B41725}" type="slidenum">
              <a:rPr lang="en-US" smtClean="0">
                <a:latin typeface="Times New Roman" pitchFamily="18" charset="0"/>
              </a:rPr>
              <a:pPr/>
              <a:t>43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D1D239-F8CF-4803-A2A5-2C66324D51B5}" type="slidenum">
              <a:rPr lang="en-US" smtClean="0">
                <a:latin typeface="Times New Roman" pitchFamily="18" charset="0"/>
              </a:rPr>
              <a:pPr/>
              <a:t>44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D1D239-F8CF-4803-A2A5-2C66324D51B5}" type="slidenum">
              <a:rPr lang="en-US" smtClean="0">
                <a:latin typeface="Times New Roman" pitchFamily="18" charset="0"/>
              </a:rPr>
              <a:pPr/>
              <a:t>45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D1D239-F8CF-4803-A2A5-2C66324D51B5}" type="slidenum">
              <a:rPr lang="en-US" smtClean="0">
                <a:latin typeface="Times New Roman" pitchFamily="18" charset="0"/>
              </a:rPr>
              <a:pPr/>
              <a:t>46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1EF15F-F032-497E-AF44-59E22F4CABD2}" type="slidenum">
              <a:rPr lang="en-US" smtClean="0">
                <a:latin typeface="Times New Roman" pitchFamily="18" charset="0"/>
              </a:rPr>
              <a:pPr/>
              <a:t>47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8C6E92-5F86-4FFA-9953-A916865EA6CA}" type="slidenum">
              <a:rPr lang="en-US" smtClean="0">
                <a:latin typeface="Times New Roman" pitchFamily="18" charset="0"/>
              </a:rPr>
              <a:pPr/>
              <a:t>48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4776AE-5AA1-4E70-9C02-8A59F4096388}" type="slidenum">
              <a:rPr lang="en-US" smtClean="0">
                <a:latin typeface="Times New Roman" pitchFamily="18" charset="0"/>
              </a:rPr>
              <a:pPr/>
              <a:t>49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BA4D5C-39B5-4E8F-BDCB-0782DE025DCF}" type="slidenum">
              <a:rPr lang="en-US" smtClean="0">
                <a:latin typeface="Times New Roman" pitchFamily="18" charset="0"/>
              </a:rPr>
              <a:pPr/>
              <a:t>14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017B02-1ADF-4F19-B999-79CE3F876FD8}" type="slidenum">
              <a:rPr lang="en-US" smtClean="0">
                <a:latin typeface="Times New Roman" pitchFamily="18" charset="0"/>
              </a:rPr>
              <a:pPr/>
              <a:t>50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B69A4F-8AAD-481A-A197-CB6CD23D4C80}" type="slidenum">
              <a:rPr lang="en-US" smtClean="0">
                <a:latin typeface="Times New Roman" pitchFamily="18" charset="0"/>
              </a:rPr>
              <a:pPr/>
              <a:t>51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BAEBD2-E01B-4EDE-A602-132DDDABD225}" type="slidenum">
              <a:rPr lang="en-US" smtClean="0">
                <a:latin typeface="Times New Roman" pitchFamily="18" charset="0"/>
              </a:rPr>
              <a:pPr/>
              <a:t>52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1B7315-D880-471F-B8B3-BB889DC8F99A}" type="slidenum">
              <a:rPr lang="en-US" smtClean="0">
                <a:latin typeface="Times New Roman" pitchFamily="18" charset="0"/>
              </a:rPr>
              <a:pPr/>
              <a:t>53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A9CA1D-8D01-4C8C-B23C-DEF13C560C67}" type="slidenum">
              <a:rPr lang="en-US" smtClean="0">
                <a:latin typeface="Times New Roman" pitchFamily="18" charset="0"/>
              </a:rPr>
              <a:pPr/>
              <a:t>54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49FE7C-FD9A-4D7C-A101-DD5FE136B6B4}" type="slidenum">
              <a:rPr lang="en-US" smtClean="0">
                <a:latin typeface="Times New Roman" pitchFamily="18" charset="0"/>
              </a:rPr>
              <a:pPr/>
              <a:t>55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EF42DF-DE9C-4CB5-AC1C-DFD323DD5D7E}" type="slidenum">
              <a:rPr lang="en-US" smtClean="0">
                <a:latin typeface="Times New Roman" pitchFamily="18" charset="0"/>
              </a:rPr>
              <a:pPr/>
              <a:t>56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833E5E-EA35-40CF-84DE-3858F24AF5DA}" type="slidenum">
              <a:rPr lang="en-US" smtClean="0">
                <a:latin typeface="Times New Roman" pitchFamily="18" charset="0"/>
              </a:rPr>
              <a:pPr/>
              <a:t>57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33CA49-0A82-496D-B996-49E30A5AA52F}" type="slidenum">
              <a:rPr lang="en-US" smtClean="0">
                <a:latin typeface="Times New Roman" pitchFamily="18" charset="0"/>
              </a:rPr>
              <a:pPr/>
              <a:t>58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9A2C5F-D99C-4E49-AE2C-F0F2F1A20DC4}" type="slidenum">
              <a:rPr lang="en-US" smtClean="0">
                <a:latin typeface="Times New Roman" pitchFamily="18" charset="0"/>
              </a:rPr>
              <a:pPr/>
              <a:t>59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6BC53A-9EE3-4BF5-A4BE-3AA170245A1D}" type="slidenum">
              <a:rPr lang="en-US" smtClean="0">
                <a:latin typeface="Times New Roman" pitchFamily="18" charset="0"/>
              </a:rPr>
              <a:pPr/>
              <a:t>15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4D28AD-3D23-4185-980A-8B85691D0F01}" type="slidenum">
              <a:rPr lang="en-US" smtClean="0">
                <a:latin typeface="Times New Roman" pitchFamily="18" charset="0"/>
              </a:rPr>
              <a:pPr/>
              <a:t>60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FFC909-8A23-41D8-AC0B-C8ECB9A9251E}" type="slidenum">
              <a:rPr lang="en-US" smtClean="0">
                <a:latin typeface="Times New Roman" pitchFamily="18" charset="0"/>
              </a:rPr>
              <a:pPr/>
              <a:t>61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CA6747-3848-4939-8597-D2B7E3CF0BB8}" type="slidenum">
              <a:rPr lang="en-US" smtClean="0">
                <a:latin typeface="Times New Roman" pitchFamily="18" charset="0"/>
              </a:rPr>
              <a:pPr/>
              <a:t>62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488950-ACAC-4F22-8337-C29E6A15A906}" type="slidenum">
              <a:rPr lang="en-US" smtClean="0">
                <a:latin typeface="Times New Roman" pitchFamily="18" charset="0"/>
              </a:rPr>
              <a:pPr/>
              <a:t>63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4A4468-F0EC-473A-A5EF-19BF22D109CD}" type="slidenum">
              <a:rPr lang="en-US" smtClean="0">
                <a:latin typeface="Times New Roman" pitchFamily="18" charset="0"/>
              </a:rPr>
              <a:pPr/>
              <a:t>64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A5B18E-21FE-481F-911E-7D949544812C}" type="slidenum">
              <a:rPr lang="en-US" smtClean="0">
                <a:latin typeface="Times New Roman" pitchFamily="18" charset="0"/>
              </a:rPr>
              <a:pPr/>
              <a:t>65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BA1BE7-ACC9-4AB5-82D5-0634949215E4}" type="slidenum">
              <a:rPr lang="en-US" smtClean="0">
                <a:latin typeface="Times New Roman" pitchFamily="18" charset="0"/>
              </a:rPr>
              <a:pPr/>
              <a:t>66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BA1BE7-ACC9-4AB5-82D5-0634949215E4}" type="slidenum">
              <a:rPr lang="en-US" smtClean="0">
                <a:latin typeface="Times New Roman" pitchFamily="18" charset="0"/>
              </a:rPr>
              <a:pPr/>
              <a:t>67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F6C559-4E8E-4E82-969A-A5832CF98C5F}" type="slidenum">
              <a:rPr lang="en-US" smtClean="0">
                <a:latin typeface="Times New Roman" pitchFamily="18" charset="0"/>
              </a:rPr>
              <a:pPr/>
              <a:t>83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702CDD-FE14-461D-98CA-EBC503B3B6B1}" type="slidenum">
              <a:rPr lang="en-US" smtClean="0">
                <a:latin typeface="Times New Roman" pitchFamily="18" charset="0"/>
              </a:rPr>
              <a:pPr/>
              <a:t>84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32925B-FE3F-49AA-B3D1-E69D7F938002}" type="slidenum">
              <a:rPr lang="en-US" smtClean="0">
                <a:latin typeface="Times New Roman" pitchFamily="18" charset="0"/>
              </a:rPr>
              <a:pPr/>
              <a:t>16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942988-1CFD-4BAA-A524-982CD1898C98}" type="slidenum">
              <a:rPr lang="en-US" smtClean="0">
                <a:latin typeface="Times New Roman" pitchFamily="18" charset="0"/>
              </a:rPr>
              <a:pPr/>
              <a:t>17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78EA62-8A89-43F0-B6B0-9CA4342A8252}" type="slidenum">
              <a:rPr lang="en-US" smtClean="0">
                <a:latin typeface="Times New Roman" pitchFamily="18" charset="0"/>
              </a:rPr>
              <a:pPr/>
              <a:t>18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60768D-7C7F-4284-A79C-8E23D06C5DD8}" type="slidenum">
              <a:rPr lang="en-US" smtClean="0">
                <a:latin typeface="Times New Roman" pitchFamily="18" charset="0"/>
              </a:rPr>
              <a:pPr/>
              <a:t>19</a:t>
            </a:fld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07D628-892D-41BE-9FF2-8F04051E646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B4F2A-A1AE-4439-8BCD-5F943B677F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BC95A1-C760-4EC1-B746-4565CEC2C6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AF2E4-A06E-49E6-AFC4-54EE6C0D688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895047-42DD-4390-B52D-D837999235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1733D63B-6FB4-489F-8B19-F10F733FD2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269233-B5DC-4220-ACFA-49CE267C0C9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074534-C367-47FE-B272-4F5A104D557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05A5C-C27C-4DCF-A87F-6B11CE4F56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347E7-CF87-44FE-995B-A3CB7081E0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B5F971-95EC-4239-9EE1-76982FE7216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CAC78-2805-48DE-BD1E-D5A27974B1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4CA2FBC-DBFD-470A-AF01-8E85B11545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5.xml"/><Relationship Id="rId18" Type="http://schemas.openxmlformats.org/officeDocument/2006/relationships/slide" Target="slide59.xml"/><Relationship Id="rId26" Type="http://schemas.openxmlformats.org/officeDocument/2006/relationships/slide" Target="slide63.xml"/><Relationship Id="rId3" Type="http://schemas.openxmlformats.org/officeDocument/2006/relationships/notesSlide" Target="../notesSlides/notesSlide4.xml"/><Relationship Id="rId21" Type="http://schemas.openxmlformats.org/officeDocument/2006/relationships/slide" Target="slide51.xml"/><Relationship Id="rId34" Type="http://schemas.openxmlformats.org/officeDocument/2006/relationships/slide" Target="slide72.xml"/><Relationship Id="rId7" Type="http://schemas.openxmlformats.org/officeDocument/2006/relationships/slide" Target="slide17.xml"/><Relationship Id="rId12" Type="http://schemas.openxmlformats.org/officeDocument/2006/relationships/slide" Target="slide47.xml"/><Relationship Id="rId17" Type="http://schemas.openxmlformats.org/officeDocument/2006/relationships/slide" Target="slide49.xml"/><Relationship Id="rId25" Type="http://schemas.openxmlformats.org/officeDocument/2006/relationships/slide" Target="slide53.xml"/><Relationship Id="rId33" Type="http://schemas.openxmlformats.org/officeDocument/2006/relationships/slide" Target="slide70.xml"/><Relationship Id="rId2" Type="http://schemas.openxmlformats.org/officeDocument/2006/relationships/slideLayout" Target="../slideLayouts/slideLayout12.xml"/><Relationship Id="rId16" Type="http://schemas.openxmlformats.org/officeDocument/2006/relationships/slide" Target="slide37.xml"/><Relationship Id="rId20" Type="http://schemas.openxmlformats.org/officeDocument/2006/relationships/slide" Target="slide39.xml"/><Relationship Id="rId29" Type="http://schemas.openxmlformats.org/officeDocument/2006/relationships/slide" Target="slide55.xml"/><Relationship Id="rId1" Type="http://schemas.openxmlformats.org/officeDocument/2006/relationships/vmlDrawing" Target="../drawings/vmlDrawing1.vml"/><Relationship Id="rId6" Type="http://schemas.openxmlformats.org/officeDocument/2006/relationships/slide" Target="slide15.xml"/><Relationship Id="rId11" Type="http://schemas.openxmlformats.org/officeDocument/2006/relationships/slide" Target="slide25.xml"/><Relationship Id="rId24" Type="http://schemas.openxmlformats.org/officeDocument/2006/relationships/slide" Target="slide41.xml"/><Relationship Id="rId32" Type="http://schemas.openxmlformats.org/officeDocument/2006/relationships/slide" Target="slide68.xml"/><Relationship Id="rId5" Type="http://schemas.openxmlformats.org/officeDocument/2006/relationships/oleObject" Target="../embeddings/Microsoft_Office_Word_97_-_2003_Document1.doc"/><Relationship Id="rId15" Type="http://schemas.openxmlformats.org/officeDocument/2006/relationships/slide" Target="slide27.xml"/><Relationship Id="rId23" Type="http://schemas.openxmlformats.org/officeDocument/2006/relationships/slide" Target="slide31.xml"/><Relationship Id="rId28" Type="http://schemas.openxmlformats.org/officeDocument/2006/relationships/slide" Target="slide43.xml"/><Relationship Id="rId36" Type="http://schemas.openxmlformats.org/officeDocument/2006/relationships/slide" Target="slide78.xml"/><Relationship Id="rId10" Type="http://schemas.openxmlformats.org/officeDocument/2006/relationships/slide" Target="slide23.xml"/><Relationship Id="rId19" Type="http://schemas.openxmlformats.org/officeDocument/2006/relationships/slide" Target="slide29.xml"/><Relationship Id="rId31" Type="http://schemas.openxmlformats.org/officeDocument/2006/relationships/slide" Target="slide81.xml"/><Relationship Id="rId4" Type="http://schemas.openxmlformats.org/officeDocument/2006/relationships/audio" Target="../media/audio1.wav"/><Relationship Id="rId9" Type="http://schemas.openxmlformats.org/officeDocument/2006/relationships/slide" Target="slide21.xml"/><Relationship Id="rId14" Type="http://schemas.openxmlformats.org/officeDocument/2006/relationships/slide" Target="slide57.xml"/><Relationship Id="rId22" Type="http://schemas.openxmlformats.org/officeDocument/2006/relationships/slide" Target="slide61.xml"/><Relationship Id="rId27" Type="http://schemas.openxmlformats.org/officeDocument/2006/relationships/slide" Target="slide33.xml"/><Relationship Id="rId30" Type="http://schemas.openxmlformats.org/officeDocument/2006/relationships/slide" Target="slide65.xml"/><Relationship Id="rId35" Type="http://schemas.openxmlformats.org/officeDocument/2006/relationships/slide" Target="slide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slide" Target="slide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slide" Target="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fileprint\StateLibrary\AccessServices\Circ\Shared\Stownsend\Projects\Library%20Development\Programs\Generic%20Programming%20Ideas\Jeopardy%20&amp;%20Trivia%20Games\Urban%20Legend%20Jeopardy%20-%20Updated\Crane%20Vs.%20Car.wmv" TargetMode="Externa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fileprint\StateLibrary\AccessServices\Circ\Shared\Stownsend\Projects\Library%20Development\Programs\Generic%20Programming%20Ideas\Jeopardy%20&amp;%20Trivia%20Games\Urban%20Legend%20Jeopardy%20-%20Updated\Creepy%20Gnome.wmv" TargetMode="Externa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slide" Target="slide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slide" Target="slide14.xml"/><Relationship Id="rId4" Type="http://schemas.openxmlformats.org/officeDocument/2006/relationships/image" Target="../media/image2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slide" Target="slide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fileprint\StateLibrary\AccessServices\Circ\Shared\Stownsend\Projects\Library%20Development\Programs\Generic%20Programming%20Ideas\Jeopardy%20&amp;%20Trivia%20Games\Urban%20Legend%20Jeopardy%20-%20Updated\HoND-Edit.wmv" TargetMode="Externa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slide" Target="slide14.xml"/><Relationship Id="rId4" Type="http://schemas.openxmlformats.org/officeDocument/2006/relationships/image" Target="../media/image2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slide" Target="slide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slide" Target="slide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slide" Target="slide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slide" Target="slide14.xml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slide" Target="slide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slide" Target="slide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slide" Target="slide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slide" Target="slide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slide" Target="slide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fileprint\StateLibrary\AccessServices\Circ\Shared\Stownsend\Projects\Library%20Development\Programs\Generic%20Programming%20Ideas\Jeopardy%20&amp;%20Trivia%20Games\Urban%20Legend%20Jeopardy%20-%20Updated\Press%20Your%20Luck.wmv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7.jpeg"/><Relationship Id="rId4" Type="http://schemas.openxmlformats.org/officeDocument/2006/relationships/slide" Target="slide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slide" Target="slide1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Minerva\groups\Circ\Shared\Stownsend\Urban%20Legends%20Jeopardy\Wizard%20of%20Oz%202.wmv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\\fileprint\StateLibrary\AccessServices\Circ\Shared\Stownsend\Projects\Library%20Development\Programs\Generic%20Programming%20Ideas\Jeopardy%20&amp;%20Trivia%20Games\Urban%20Legend%20Jeopardy%20-%20Updated\Critters%20Trailer.wmv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4" Type="http://schemas.openxmlformats.org/officeDocument/2006/relationships/image" Target="../media/image5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209800"/>
            <a:ext cx="9144000" cy="156966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iller" pitchFamily="82" charset="0"/>
              </a:rPr>
              <a:t>Urban Legend </a:t>
            </a:r>
            <a:r>
              <a:rPr lang="en-US" sz="9600" b="1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hiller" pitchFamily="82" charset="0"/>
              </a:rPr>
              <a:t>Jeopardy</a:t>
            </a:r>
          </a:p>
        </p:txBody>
      </p:sp>
      <p:pic>
        <p:nvPicPr>
          <p:cNvPr id="3" name="Picture 3" descr="m_butt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914400"/>
            <a:ext cx="990600" cy="140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m_button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09800" y="914400"/>
            <a:ext cx="1371600" cy="140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m_button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14400" y="914398"/>
            <a:ext cx="1408175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m_button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81400" y="914400"/>
            <a:ext cx="1721104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m_button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705600" y="914400"/>
            <a:ext cx="1486408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m_button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257800" y="914400"/>
            <a:ext cx="1496187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m_butt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53400" y="914400"/>
            <a:ext cx="990600" cy="140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m_butt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657600"/>
            <a:ext cx="990600" cy="140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m_button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09800" y="3657602"/>
            <a:ext cx="1371600" cy="140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m_button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14400" y="3657600"/>
            <a:ext cx="1408175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m_button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81400" y="3657602"/>
            <a:ext cx="1721104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m_button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705600" y="3657602"/>
            <a:ext cx="1486408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m_button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257800" y="3657602"/>
            <a:ext cx="1496187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m_butt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153400" y="3657602"/>
            <a:ext cx="990600" cy="140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7. The artificial sweetener aspartame causes cancer, brain tumors, &amp; multiple sclerosis.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004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 </a:t>
            </a:r>
          </a:p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Scientific studies have shown no link between aspartame (Equal, NutraSweet, et. al.) and any of the above diseases.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192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8. A college student mistook examples of unsolvable statistics problems for math homework and solved them.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5814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In 1938, George Danzig, a doctoral student  at U.C. Berkley, mistook 2 unsolved proofs for homework &amp; solved both.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144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9. The Tiger Blowfish (aka </a:t>
            </a:r>
            <a:r>
              <a:rPr lang="en-US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Fugu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), which is considered a delicacy in Japan, contains a deadly toxin.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819400"/>
            <a:ext cx="9144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 </a:t>
            </a:r>
          </a:p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Fugu chefs must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earn a license to prepare and sell fugu to the public, which consists of a two to three year apprenticeship, then a written test, a fish-identification test, and a practical test (preparing and eating the fish).</a:t>
            </a:r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10. There are alligators lurking in the sewer system in New York City.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0723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While alligators have occasionally been found in New York, they cannot survive in the harsh conditions of the NY sewer system, especially in winter.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9600" dirty="0" smtClean="0">
                <a:solidFill>
                  <a:srgbClr val="FF0000"/>
                </a:solidFill>
                <a:latin typeface="Chiller" pitchFamily="82" charset="0"/>
              </a:rPr>
              <a:t>Urban Legend Jeopardy</a:t>
            </a:r>
            <a:endParaRPr lang="en-US" dirty="0" smtClean="0">
              <a:solidFill>
                <a:srgbClr val="FF0000"/>
              </a:solidFill>
            </a:endParaRP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ph type="tbl" idx="1"/>
          </p:nvPr>
        </p:nvGraphicFramePr>
        <p:xfrm>
          <a:off x="169863" y="1457325"/>
          <a:ext cx="8664575" cy="4741863"/>
        </p:xfrm>
        <a:graphic>
          <a:graphicData uri="http://schemas.openxmlformats.org/presentationml/2006/ole">
            <p:oleObj spid="_x0000_s18434" name="Document" r:id="rId5" imgW="9210099" imgH="5040560" progId="Word.Document.8">
              <p:embed/>
            </p:oleObj>
          </a:graphicData>
        </a:graphic>
      </p:graphicFrame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524000" y="1524000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Fauxtos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13716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Cokelore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18437" name="Text Box 9"/>
          <p:cNvSpPr txBox="1">
            <a:spLocks noChangeArrowheads="1"/>
          </p:cNvSpPr>
          <p:nvPr/>
        </p:nvSpPr>
        <p:spPr bwMode="auto">
          <a:xfrm>
            <a:off x="533400" y="2286000"/>
            <a:ext cx="756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solidFill>
                  <a:srgbClr val="C00000"/>
                </a:solidFill>
                <a:latin typeface="Chiller" pitchFamily="82" charset="0"/>
                <a:hlinkClick r:id="rId6" action="ppaction://hlinksldjump"/>
              </a:rPr>
              <a:t>100</a:t>
            </a:r>
            <a:endParaRPr lang="en-US" sz="3600" dirty="0">
              <a:solidFill>
                <a:srgbClr val="C00000"/>
              </a:solidFill>
              <a:latin typeface="Chiller" pitchFamily="82" charset="0"/>
            </a:endParaRPr>
          </a:p>
        </p:txBody>
      </p:sp>
      <p:sp>
        <p:nvSpPr>
          <p:cNvPr id="18438" name="Text Box 11"/>
          <p:cNvSpPr txBox="1">
            <a:spLocks noChangeArrowheads="1"/>
          </p:cNvSpPr>
          <p:nvPr/>
        </p:nvSpPr>
        <p:spPr bwMode="auto">
          <a:xfrm>
            <a:off x="533400" y="3048000"/>
            <a:ext cx="8018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7" action="ppaction://hlinksldjump"/>
              </a:rPr>
              <a:t>200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39" name="Text Box 12"/>
          <p:cNvSpPr txBox="1">
            <a:spLocks noChangeArrowheads="1"/>
          </p:cNvSpPr>
          <p:nvPr/>
        </p:nvSpPr>
        <p:spPr bwMode="auto">
          <a:xfrm>
            <a:off x="533400" y="3733800"/>
            <a:ext cx="8130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8" action="ppaction://hlinksldjump"/>
              </a:rPr>
              <a:t>300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533400" y="4419600"/>
            <a:ext cx="8162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9" action="ppaction://hlinksldjump"/>
              </a:rPr>
              <a:t>400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41" name="Text Box 14"/>
          <p:cNvSpPr txBox="1">
            <a:spLocks noChangeArrowheads="1"/>
          </p:cNvSpPr>
          <p:nvPr/>
        </p:nvSpPr>
        <p:spPr bwMode="auto">
          <a:xfrm>
            <a:off x="533400" y="5181600"/>
            <a:ext cx="808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10" action="ppaction://hlinksldjump"/>
              </a:rPr>
              <a:t>500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42" name="Rectangle 15"/>
          <p:cNvSpPr>
            <a:spLocks noChangeArrowheads="1"/>
          </p:cNvSpPr>
          <p:nvPr/>
        </p:nvSpPr>
        <p:spPr bwMode="auto">
          <a:xfrm>
            <a:off x="1981200" y="2286000"/>
            <a:ext cx="756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solidFill>
                  <a:schemeClr val="accent2"/>
                </a:solidFill>
                <a:latin typeface="Chiller" pitchFamily="82" charset="0"/>
                <a:hlinkClick r:id="rId11" action="ppaction://hlinksldjump"/>
              </a:rPr>
              <a:t>100</a:t>
            </a:r>
            <a:endParaRPr lang="en-US" sz="3600" dirty="0">
              <a:solidFill>
                <a:schemeClr val="accent2"/>
              </a:solidFill>
              <a:latin typeface="Chiller" pitchFamily="82" charset="0"/>
            </a:endParaRPr>
          </a:p>
        </p:txBody>
      </p:sp>
      <p:sp>
        <p:nvSpPr>
          <p:cNvPr id="18443" name="Rectangle 16"/>
          <p:cNvSpPr>
            <a:spLocks noChangeArrowheads="1"/>
          </p:cNvSpPr>
          <p:nvPr/>
        </p:nvSpPr>
        <p:spPr bwMode="auto">
          <a:xfrm>
            <a:off x="4724400" y="2286000"/>
            <a:ext cx="756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12" action="ppaction://hlinksldjump"/>
              </a:rPr>
              <a:t>100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44" name="Rectangle 17"/>
          <p:cNvSpPr>
            <a:spLocks noChangeArrowheads="1"/>
          </p:cNvSpPr>
          <p:nvPr/>
        </p:nvSpPr>
        <p:spPr bwMode="auto">
          <a:xfrm>
            <a:off x="3352800" y="2286000"/>
            <a:ext cx="756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13" action="ppaction://hlinksldjump"/>
              </a:rPr>
              <a:t>100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45" name="Rectangle 18"/>
          <p:cNvSpPr>
            <a:spLocks noChangeArrowheads="1"/>
          </p:cNvSpPr>
          <p:nvPr/>
        </p:nvSpPr>
        <p:spPr bwMode="auto">
          <a:xfrm>
            <a:off x="6096000" y="2286000"/>
            <a:ext cx="7569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14" action="ppaction://hlinksldjump"/>
              </a:rPr>
              <a:t>100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46" name="Rectangle 19"/>
          <p:cNvSpPr>
            <a:spLocks noChangeArrowheads="1"/>
          </p:cNvSpPr>
          <p:nvPr/>
        </p:nvSpPr>
        <p:spPr bwMode="auto">
          <a:xfrm>
            <a:off x="1981200" y="3048000"/>
            <a:ext cx="8018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15" action="ppaction://hlinksldjump"/>
              </a:rPr>
              <a:t>200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47" name="Rectangle 20"/>
          <p:cNvSpPr>
            <a:spLocks noChangeArrowheads="1"/>
          </p:cNvSpPr>
          <p:nvPr/>
        </p:nvSpPr>
        <p:spPr bwMode="auto">
          <a:xfrm>
            <a:off x="3352800" y="3048000"/>
            <a:ext cx="8018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16" action="ppaction://hlinksldjump"/>
              </a:rPr>
              <a:t>200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48" name="Rectangle 21"/>
          <p:cNvSpPr>
            <a:spLocks noChangeArrowheads="1"/>
          </p:cNvSpPr>
          <p:nvPr/>
        </p:nvSpPr>
        <p:spPr bwMode="auto">
          <a:xfrm>
            <a:off x="4724400" y="3048000"/>
            <a:ext cx="8018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17" action="ppaction://hlinksldjump"/>
              </a:rPr>
              <a:t>200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49" name="Rectangle 22"/>
          <p:cNvSpPr>
            <a:spLocks noChangeArrowheads="1"/>
          </p:cNvSpPr>
          <p:nvPr/>
        </p:nvSpPr>
        <p:spPr bwMode="auto">
          <a:xfrm>
            <a:off x="6096000" y="3048000"/>
            <a:ext cx="83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18" action="ppaction://hlinksldjump"/>
              </a:rPr>
              <a:t>200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0" name="Rectangle 23"/>
          <p:cNvSpPr>
            <a:spLocks noChangeArrowheads="1"/>
          </p:cNvSpPr>
          <p:nvPr/>
        </p:nvSpPr>
        <p:spPr bwMode="auto">
          <a:xfrm>
            <a:off x="1981200" y="3733800"/>
            <a:ext cx="8130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19" action="ppaction://hlinksldjump"/>
              </a:rPr>
              <a:t>300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1" name="Rectangle 24"/>
          <p:cNvSpPr>
            <a:spLocks noChangeArrowheads="1"/>
          </p:cNvSpPr>
          <p:nvPr/>
        </p:nvSpPr>
        <p:spPr bwMode="auto">
          <a:xfrm>
            <a:off x="3352800" y="3733800"/>
            <a:ext cx="8130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0" action="ppaction://hlinksldjump"/>
              </a:rPr>
              <a:t>300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2" name="Rectangle 25"/>
          <p:cNvSpPr>
            <a:spLocks noChangeArrowheads="1"/>
          </p:cNvSpPr>
          <p:nvPr/>
        </p:nvSpPr>
        <p:spPr bwMode="auto">
          <a:xfrm>
            <a:off x="4724400" y="3733800"/>
            <a:ext cx="8130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1" action="ppaction://hlinksldjump"/>
              </a:rPr>
              <a:t>300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3" name="Rectangle 26"/>
          <p:cNvSpPr>
            <a:spLocks noChangeArrowheads="1"/>
          </p:cNvSpPr>
          <p:nvPr/>
        </p:nvSpPr>
        <p:spPr bwMode="auto">
          <a:xfrm>
            <a:off x="6096000" y="3733800"/>
            <a:ext cx="83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2" action="ppaction://hlinksldjump"/>
              </a:rPr>
              <a:t>300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4" name="Rectangle 27"/>
          <p:cNvSpPr>
            <a:spLocks noChangeArrowheads="1"/>
          </p:cNvSpPr>
          <p:nvPr/>
        </p:nvSpPr>
        <p:spPr bwMode="auto">
          <a:xfrm>
            <a:off x="1981200" y="4419600"/>
            <a:ext cx="8162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3" action="ppaction://hlinksldjump"/>
              </a:rPr>
              <a:t>400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5" name="Rectangle 28"/>
          <p:cNvSpPr>
            <a:spLocks noChangeArrowheads="1"/>
          </p:cNvSpPr>
          <p:nvPr/>
        </p:nvSpPr>
        <p:spPr bwMode="auto">
          <a:xfrm>
            <a:off x="3352800" y="4419600"/>
            <a:ext cx="8162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4" action="ppaction://hlinksldjump"/>
              </a:rPr>
              <a:t>400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6" name="Rectangle 29"/>
          <p:cNvSpPr>
            <a:spLocks noChangeArrowheads="1"/>
          </p:cNvSpPr>
          <p:nvPr/>
        </p:nvSpPr>
        <p:spPr bwMode="auto">
          <a:xfrm>
            <a:off x="4724400" y="4419600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5" action="ppaction://hlinksldjump"/>
              </a:rPr>
              <a:t>400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7" name="Rectangle 30"/>
          <p:cNvSpPr>
            <a:spLocks noChangeArrowheads="1"/>
          </p:cNvSpPr>
          <p:nvPr/>
        </p:nvSpPr>
        <p:spPr bwMode="auto">
          <a:xfrm>
            <a:off x="6096000" y="4419600"/>
            <a:ext cx="8162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6" action="ppaction://hlinksldjump"/>
              </a:rPr>
              <a:t>400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8" name="Rectangle 31"/>
          <p:cNvSpPr>
            <a:spLocks noChangeArrowheads="1"/>
          </p:cNvSpPr>
          <p:nvPr/>
        </p:nvSpPr>
        <p:spPr bwMode="auto">
          <a:xfrm>
            <a:off x="1981200" y="5181600"/>
            <a:ext cx="808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7" action="ppaction://hlinksldjump"/>
              </a:rPr>
              <a:t>500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59" name="Rectangle 32"/>
          <p:cNvSpPr>
            <a:spLocks noChangeArrowheads="1"/>
          </p:cNvSpPr>
          <p:nvPr/>
        </p:nvSpPr>
        <p:spPr bwMode="auto">
          <a:xfrm>
            <a:off x="3352800" y="5181600"/>
            <a:ext cx="808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8" action="ppaction://hlinksldjump"/>
              </a:rPr>
              <a:t>500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60" name="Rectangle 33"/>
          <p:cNvSpPr>
            <a:spLocks noChangeArrowheads="1"/>
          </p:cNvSpPr>
          <p:nvPr/>
        </p:nvSpPr>
        <p:spPr bwMode="auto">
          <a:xfrm>
            <a:off x="4724400" y="5181600"/>
            <a:ext cx="808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29" action="ppaction://hlinksldjump"/>
              </a:rPr>
              <a:t>500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61" name="Rectangle 34"/>
          <p:cNvSpPr>
            <a:spLocks noChangeArrowheads="1"/>
          </p:cNvSpPr>
          <p:nvPr/>
        </p:nvSpPr>
        <p:spPr bwMode="auto">
          <a:xfrm>
            <a:off x="6096000" y="5181600"/>
            <a:ext cx="808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30" action="ppaction://hlinksldjump"/>
              </a:rPr>
              <a:t>500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62" name="Text Box 47"/>
          <p:cNvSpPr txBox="1">
            <a:spLocks noChangeArrowheads="1"/>
          </p:cNvSpPr>
          <p:nvPr/>
        </p:nvSpPr>
        <p:spPr bwMode="auto">
          <a:xfrm>
            <a:off x="6781800" y="6019800"/>
            <a:ext cx="2146742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solidFill>
                  <a:srgbClr val="C00000"/>
                </a:solidFill>
                <a:latin typeface="Chiller" pitchFamily="82" charset="0"/>
                <a:hlinkClick r:id="rId31" action="ppaction://hlinksldjump"/>
              </a:rPr>
              <a:t>Final Jeopardy</a:t>
            </a:r>
            <a:endParaRPr lang="en-US" sz="3600" dirty="0">
              <a:solidFill>
                <a:srgbClr val="C00000"/>
              </a:solidFill>
              <a:latin typeface="Chiller" pitchFamily="82" charset="0"/>
            </a:endParaRPr>
          </a:p>
        </p:txBody>
      </p:sp>
      <p:sp>
        <p:nvSpPr>
          <p:cNvPr id="18463" name="TextBox 35"/>
          <p:cNvSpPr txBox="1">
            <a:spLocks noChangeArrowheads="1"/>
          </p:cNvSpPr>
          <p:nvPr/>
        </p:nvSpPr>
        <p:spPr bwMode="auto">
          <a:xfrm>
            <a:off x="7543800" y="2286000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32" action="ppaction://hlinksldjump"/>
              </a:rPr>
              <a:t>100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64" name="TextBox 36"/>
          <p:cNvSpPr txBox="1">
            <a:spLocks noChangeArrowheads="1"/>
          </p:cNvSpPr>
          <p:nvPr/>
        </p:nvSpPr>
        <p:spPr bwMode="auto">
          <a:xfrm>
            <a:off x="7543800" y="3048000"/>
            <a:ext cx="91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33" action="ppaction://hlinksldjump"/>
              </a:rPr>
              <a:t>200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65" name="TextBox 37"/>
          <p:cNvSpPr txBox="1">
            <a:spLocks noChangeArrowheads="1"/>
          </p:cNvSpPr>
          <p:nvPr/>
        </p:nvSpPr>
        <p:spPr bwMode="auto">
          <a:xfrm>
            <a:off x="7543800" y="3733800"/>
            <a:ext cx="83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34" action="ppaction://hlinksldjump"/>
              </a:rPr>
              <a:t>300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66" name="TextBox 38"/>
          <p:cNvSpPr txBox="1">
            <a:spLocks noChangeArrowheads="1"/>
          </p:cNvSpPr>
          <p:nvPr/>
        </p:nvSpPr>
        <p:spPr bwMode="auto">
          <a:xfrm>
            <a:off x="7543800" y="4419600"/>
            <a:ext cx="83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35" action="ppaction://hlinksldjump"/>
              </a:rPr>
              <a:t>400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18467" name="TextBox 39"/>
          <p:cNvSpPr txBox="1">
            <a:spLocks noChangeArrowheads="1"/>
          </p:cNvSpPr>
          <p:nvPr/>
        </p:nvSpPr>
        <p:spPr bwMode="auto">
          <a:xfrm>
            <a:off x="7543800" y="5181600"/>
            <a:ext cx="83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600" dirty="0">
                <a:latin typeface="Chiller" pitchFamily="82" charset="0"/>
                <a:hlinkClick r:id="rId36" action="ppaction://hlinksldjump"/>
              </a:rPr>
              <a:t>500</a:t>
            </a:r>
            <a:endParaRPr lang="en-US" sz="3600" dirty="0">
              <a:latin typeface="Chiller" pitchFamily="82" charset="0"/>
            </a:endParaRP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2895600" y="1524000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Disney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4267200" y="1524000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Food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5715000" y="1524000"/>
            <a:ext cx="137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Luck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7086600" y="1524000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Horrors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mlins 2 audio for ul jeopar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054" grpId="0" build="p" autoUpdateAnimBg="0"/>
      <p:bldP spid="2053" grpId="0" build="p" autoUpdateAnimBg="0"/>
      <p:bldP spid="44" grpId="0" build="p" autoUpdateAnimBg="0"/>
      <p:bldP spid="45" grpId="0" build="p" autoUpdateAnimBg="0"/>
      <p:bldP spid="46" grpId="0" build="p" autoUpdateAnimBg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0" y="1219200"/>
            <a:ext cx="9144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Mikey from the Life cereal commercials died from a mixture of Pop-Rocks and Coca-Cola.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9600" dirty="0" smtClean="0">
                <a:solidFill>
                  <a:srgbClr val="FF0000"/>
                </a:solidFill>
                <a:latin typeface="Chiller" pitchFamily="82" charset="0"/>
              </a:rPr>
              <a:t>Cokelore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762000"/>
            <a:ext cx="9144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 </a:t>
            </a:r>
          </a:p>
          <a:p>
            <a:pPr algn="ctr" eaLnBrk="0" hangingPunct="0">
              <a:defRPr/>
            </a:pPr>
            <a:endParaRPr lang="en-US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endParaRPr lang="en-US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r>
              <a:rPr lang="en-US" sz="6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No one has died from the combination of Pop-Rocks &amp; soda. All it would do is cause you to burp.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Cokelore 100 Answer</a:t>
            </a:r>
          </a:p>
        </p:txBody>
      </p:sp>
      <p:pic>
        <p:nvPicPr>
          <p:cNvPr id="22530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29600" y="0"/>
            <a:ext cx="914400" cy="15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oprock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9000" y="1600200"/>
            <a:ext cx="2438400" cy="2426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Cokelore 200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0" y="1828800"/>
            <a:ext cx="91440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original formula for Coca-Cola was green.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Cokelore 200 Answer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632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>
              <a:defRPr/>
            </a:pPr>
            <a:endParaRPr lang="en-US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endParaRPr lang="en-US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Coca-cola has always been brown.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6" descr="Coca-Cola Bott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1905000"/>
            <a:ext cx="1129963" cy="2971801"/>
          </a:xfrm>
          <a:prstGeom prst="rect">
            <a:avLst/>
          </a:prstGeom>
        </p:spPr>
      </p:pic>
      <p:pic>
        <p:nvPicPr>
          <p:cNvPr id="8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229600" y="0"/>
            <a:ext cx="914400" cy="15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856357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Chinese transliteration of Coca-Cola was originally “bite the wax tadpole.” 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Cokelore 300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4572000"/>
          </a:xfrm>
        </p:spPr>
        <p:txBody>
          <a:bodyPr>
            <a:noAutofit/>
          </a:bodyPr>
          <a:lstStyle/>
          <a:p>
            <a:r>
              <a:rPr lang="en-US" sz="128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128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12800" dirty="0" smtClean="0">
                <a:solidFill>
                  <a:srgbClr val="FF0000"/>
                </a:solidFill>
                <a:latin typeface="Chiller" pitchFamily="82" charset="0"/>
              </a:rPr>
              <a:t> Warm-up Trivia!</a:t>
            </a:r>
            <a:endParaRPr lang="en-US" sz="12800" dirty="0">
              <a:solidFill>
                <a:srgbClr val="FF0000"/>
              </a:solidFill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1143000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  </a:t>
            </a:r>
          </a:p>
          <a:p>
            <a:pPr algn="ctr" eaLnBrk="0" hangingPunct="0">
              <a:defRPr/>
            </a:pP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endParaRPr lang="en-US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It was soon changed to “to allow the mouth to be able to rejoice.”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Cokelore 300 Answer</a:t>
            </a:r>
          </a:p>
        </p:txBody>
      </p:sp>
      <p:pic>
        <p:nvPicPr>
          <p:cNvPr id="6" name="Picture 5" descr="Coca-Cola Chine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2057400"/>
            <a:ext cx="3329553" cy="1752600"/>
          </a:xfrm>
          <a:prstGeom prst="rect">
            <a:avLst/>
          </a:prstGeom>
        </p:spPr>
      </p:pic>
      <p:pic>
        <p:nvPicPr>
          <p:cNvPr id="8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229600" y="0"/>
            <a:ext cx="914400" cy="15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Cokelore 400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0" y="144780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Coca-Cola came to be carbonated by accident.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Cokelore 400 Answer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It had always been planned to mix </a:t>
            </a:r>
            <a:r>
              <a:rPr lang="en-US" sz="6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syrup 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with soda water.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6" name="Picture 5" descr="cokesyru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1676400"/>
            <a:ext cx="2362200" cy="2975063"/>
          </a:xfrm>
          <a:prstGeom prst="rect">
            <a:avLst/>
          </a:prstGeom>
        </p:spPr>
      </p:pic>
      <p:pic>
        <p:nvPicPr>
          <p:cNvPr id="8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229600" y="0"/>
            <a:ext cx="914400" cy="15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Cokelore 500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1371600"/>
            <a:ext cx="91440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Coca-Cola was originally patented as a medication.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0" y="794802"/>
            <a:ext cx="9144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Dr. John Pemberton claimed Coca-Cola cured many diseases. </a:t>
            </a:r>
            <a:endParaRPr 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Cokelore 500 Answer</a:t>
            </a:r>
          </a:p>
        </p:txBody>
      </p:sp>
      <p:pic>
        <p:nvPicPr>
          <p:cNvPr id="6" name="Picture 5" descr="coca-cola-advertisement-721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1524000"/>
            <a:ext cx="2819400" cy="3617620"/>
          </a:xfrm>
          <a:prstGeom prst="rect">
            <a:avLst/>
          </a:prstGeom>
        </p:spPr>
      </p:pic>
      <p:pic>
        <p:nvPicPr>
          <p:cNvPr id="8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229600" y="0"/>
            <a:ext cx="914400" cy="150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100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0" y="12954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photo shows a real island shaped like a heart.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5" name="Picture 4" descr="Heart-shaped isla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727960"/>
            <a:ext cx="6453188" cy="413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100 Answer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0" y="12192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 </a:t>
            </a:r>
          </a:p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is a genuine heart-shaped island off the coast of Croatia in the Adriatic Sea.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5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77200" y="6676"/>
            <a:ext cx="1082041" cy="107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200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photo shows a real library façade lined with giant representations of books.</a:t>
            </a:r>
            <a:endParaRPr 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5" name="Picture 4" descr="kansaslibra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389" y="2590800"/>
            <a:ext cx="7456183" cy="422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200 Answer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0" y="9144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is the façade of the Kansas City Central Library’s parking garage.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77200" y="6676"/>
            <a:ext cx="1082041" cy="107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300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91440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following video shows a wrecking ball accidentally smashing into a passing van</a:t>
            </a:r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.</a:t>
            </a:r>
            <a:endParaRPr 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8" name="Crane Vs. Ca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2743200"/>
            <a:ext cx="91440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1430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1. There is a cursed videotape that will kill you in 1 week if you don’t make someone else watch the tape.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4290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 </a:t>
            </a:r>
          </a:p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legend is from the plot of </a:t>
            </a:r>
            <a:r>
              <a:rPr lang="en-US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Ring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, which can be traced to the Japanese folktale “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Bancho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Sarayashiki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”.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300 Answer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0" y="914400"/>
            <a:ext cx="9144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was actually a scene being filmed for the motion picture “The Other Guys”.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77200" y="6676"/>
            <a:ext cx="1082041" cy="107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400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9144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photo shows a genuine crystal-encrusted Mercedes Benz.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6" name="Picture 5" descr="Crystal Merced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62200"/>
            <a:ext cx="91440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0" y="990601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 $1 million SL 600 was exhibited at Dub Magazine’s Custom Auto Show &amp; Concert tour.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400 Answer</a:t>
            </a:r>
          </a:p>
        </p:txBody>
      </p:sp>
      <p:pic>
        <p:nvPicPr>
          <p:cNvPr id="7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77200" y="6676"/>
            <a:ext cx="1082041" cy="107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500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5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video shows a </a:t>
            </a:r>
            <a:r>
              <a:rPr lang="en-US" sz="51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duende</a:t>
            </a:r>
            <a:r>
              <a:rPr lang="en-US" sz="5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 (gnome) terrorizing a group of teenage boys in Argentina. </a:t>
            </a:r>
            <a:endParaRPr lang="en-US" sz="5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6" name="Creepy Gnom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2514600"/>
            <a:ext cx="91440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Fauxtos 500 Answer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0" y="914400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There has been no actual evidence of a gnome terrorizing the people of Argentina.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77200" y="6676"/>
            <a:ext cx="1082041" cy="107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100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167640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Walt Disney had himself cryogenically frozen.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0" y="1066800"/>
            <a:ext cx="91440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 eaLnBrk="0" hangingPunct="0"/>
            <a:endParaRPr 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/>
            <a:endParaRPr 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Walt Disney was cremated 2 days after his death.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10668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100 Answer</a:t>
            </a:r>
          </a:p>
        </p:txBody>
      </p:sp>
      <p:pic>
        <p:nvPicPr>
          <p:cNvPr id="63490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772400" y="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isney Cryogenic chamb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2057400"/>
            <a:ext cx="3886200" cy="2458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200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838200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During the filming of the 1958 documentary White Wilderness, lemmings were induced into jumping off of a cliff &amp; into the sea to document their supposedly suicidal behavior.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-39688" y="1218247"/>
            <a:ext cx="918368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>
              <a:defRPr/>
            </a:pPr>
            <a:endParaRPr lang="en-US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endParaRPr lang="en-US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Lemmings are not suicidal by nature.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 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200 Answer</a:t>
            </a:r>
          </a:p>
        </p:txBody>
      </p:sp>
      <p:pic>
        <p:nvPicPr>
          <p:cNvPr id="7" name="Picture 6" descr="lemmin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2286000"/>
            <a:ext cx="5261429" cy="2762250"/>
          </a:xfrm>
          <a:prstGeom prst="rect">
            <a:avLst/>
          </a:prstGeom>
        </p:spPr>
      </p:pic>
      <p:pic>
        <p:nvPicPr>
          <p:cNvPr id="8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772400" y="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300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0" y="13716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Walt Disney is one of the singing ghosts in the Haunted Mansion.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192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2. Apple seeds contain a cyanide compound.  </a:t>
            </a:r>
            <a:endParaRPr 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7660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 </a:t>
            </a:r>
          </a:p>
          <a:p>
            <a:pPr algn="ctr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So do cherry, peach, &amp; apricot pits &amp; cassava (aka tapioca root). </a:t>
            </a:r>
            <a:endParaRPr 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Legend-</a:t>
            </a:r>
            <a:r>
              <a:rPr kumimoji="0" lang="en-US" sz="8000" b="1" i="0" u="none" strike="noStrike" kern="1200" cap="none" spc="0" normalizeH="0" baseline="0" noProof="0" dirty="0" err="1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ary</a:t>
            </a:r>
            <a:r>
              <a:rPr kumimoji="0" lang="en-US" sz="80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 Warm-up Trivia</a:t>
            </a:r>
            <a:endParaRPr kumimoji="0" lang="en-US" sz="8000" b="1" i="0" u="none" strike="noStrike" kern="1200" cap="none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300 Answer</a:t>
            </a: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0" y="990600"/>
            <a:ext cx="9144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5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singing ghost that is often mistaken for Walt Disney is Thurl Ravenscroft. </a:t>
            </a:r>
            <a:endParaRPr lang="en-US" sz="5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Disney bus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321" y="1095756"/>
            <a:ext cx="2784775" cy="3552444"/>
          </a:xfrm>
          <a:prstGeom prst="rect">
            <a:avLst/>
          </a:prstGeom>
        </p:spPr>
      </p:pic>
      <p:pic>
        <p:nvPicPr>
          <p:cNvPr id="10" name="Picture 9" descr="Walt-Disn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1295400"/>
            <a:ext cx="3352800" cy="3352800"/>
          </a:xfrm>
          <a:prstGeom prst="rect">
            <a:avLst/>
          </a:prstGeom>
        </p:spPr>
      </p:pic>
      <p:pic>
        <p:nvPicPr>
          <p:cNvPr id="8" name="Picture 3" descr="m_butt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772400" y="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400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12954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A private club is housed in Disneyland’s New Orleans Square.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0" y="762001"/>
            <a:ext cx="910326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endParaRPr lang="en-US" sz="5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is the entrance to Club 33, which opened in 1967.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400 Answer</a:t>
            </a:r>
          </a:p>
        </p:txBody>
      </p:sp>
      <p:pic>
        <p:nvPicPr>
          <p:cNvPr id="7" name="Picture 6" descr="Club33doorwa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1" y="1616456"/>
            <a:ext cx="3047999" cy="3698241"/>
          </a:xfrm>
          <a:prstGeom prst="rect">
            <a:avLst/>
          </a:prstGeom>
        </p:spPr>
      </p:pic>
      <p:pic>
        <p:nvPicPr>
          <p:cNvPr id="8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772400" y="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500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1600200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Belle from Beauty &amp; the Beast is seen in The Hunchback of Notre Dame.</a:t>
            </a:r>
            <a:endParaRPr 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0" y="762000"/>
            <a:ext cx="91440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  </a:t>
            </a:r>
          </a:p>
          <a:p>
            <a:pPr algn="ctr" eaLnBrk="0" hangingPunct="0"/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You can spot her during the song “Out There” walking towards the bottom right corner of the screen.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500 Answer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500 Answer</a:t>
            </a:r>
          </a:p>
        </p:txBody>
      </p:sp>
      <p:pic>
        <p:nvPicPr>
          <p:cNvPr id="3" name="HoND-Edi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28600" y="1085429"/>
            <a:ext cx="8686800" cy="5772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Disney 500 Answer</a:t>
            </a:r>
          </a:p>
        </p:txBody>
      </p:sp>
      <p:pic>
        <p:nvPicPr>
          <p:cNvPr id="6" name="Picture 5" descr="Jafar in Aladd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05000"/>
            <a:ext cx="4938888" cy="3429000"/>
          </a:xfrm>
          <a:prstGeom prst="rect">
            <a:avLst/>
          </a:prstGeom>
        </p:spPr>
      </p:pic>
      <p:pic>
        <p:nvPicPr>
          <p:cNvPr id="8" name="Picture 7" descr="Old Heretic Hunchba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1981200"/>
            <a:ext cx="42672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90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And here’s Jafar from Aladdin!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9" name="Picture 3" descr="m_butt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772400" y="0"/>
            <a:ext cx="137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Food 100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0" y="198120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Eating celery results in negative calories.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Food 100 Answer</a:t>
            </a:r>
          </a:p>
        </p:txBody>
      </p:sp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0" y="990600"/>
            <a:ext cx="9144000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endParaRPr lang="en-US" sz="55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5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An 8-inch stalk of celery contains about 6 calories.  Eating then digesting the celery burns more calories than taken in, resulting in negative calories.</a:t>
            </a:r>
            <a:endParaRPr lang="en-US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8" name="Picture 7" descr="celery-do-negative-food-calories-wo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143000"/>
            <a:ext cx="3352800" cy="2514600"/>
          </a:xfrm>
          <a:prstGeom prst="rect">
            <a:avLst/>
          </a:prstGeom>
        </p:spPr>
      </p:pic>
      <p:pic>
        <p:nvPicPr>
          <p:cNvPr id="83970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48600" y="-2"/>
            <a:ext cx="1341199" cy="114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elery-do-negative-food-calories-wo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143000"/>
            <a:ext cx="33528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Food 200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0" y="182880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Twinkies have an indefinite shelf life.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716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3. Storing batteries in a refrigerator will improve their life.</a:t>
            </a:r>
            <a:endParaRPr 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195459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/>
            <a:r>
              <a:rPr lang="en-US" sz="5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 Condensation from storing batteries in a refrigerator can actually reduce battery life.</a:t>
            </a:r>
            <a:endParaRPr lang="en-US" sz="5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05800" cy="990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Food 200 Answer</a:t>
            </a:r>
          </a:p>
        </p:txBody>
      </p:sp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0" y="762000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6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Twinkies have a shelf life of 25 days, longer than most baked goods.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6" descr="twink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7800"/>
            <a:ext cx="3714750" cy="2907196"/>
          </a:xfrm>
          <a:prstGeom prst="rect">
            <a:avLst/>
          </a:prstGeom>
        </p:spPr>
      </p:pic>
      <p:pic>
        <p:nvPicPr>
          <p:cNvPr id="8" name="Picture 7" descr="twinki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0" y="1447800"/>
            <a:ext cx="3714750" cy="2907196"/>
          </a:xfrm>
          <a:prstGeom prst="rect">
            <a:avLst/>
          </a:prstGeom>
        </p:spPr>
      </p:pic>
      <p:pic>
        <p:nvPicPr>
          <p:cNvPr id="9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48600" y="-2"/>
            <a:ext cx="1341199" cy="114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Food 300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12192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Certain food coloring is made from ground-up bugs.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Food 300 Answer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0" y="825579"/>
            <a:ext cx="914400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endParaRPr lang="en-US" sz="5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5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5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Cochineal &amp; Carmine are 2 food colorings that are made from the Dactylopius coccus, an insect that lives in the Opuntia cacti of Mexico.</a:t>
            </a:r>
            <a:endParaRPr lang="en-US" sz="5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6" descr="FRAPPUCCI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838200"/>
            <a:ext cx="1524000" cy="2645834"/>
          </a:xfrm>
          <a:prstGeom prst="rect">
            <a:avLst/>
          </a:prstGeom>
        </p:spPr>
      </p:pic>
      <p:pic>
        <p:nvPicPr>
          <p:cNvPr id="8" name="Picture 7" descr="FRAPPUCCI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838200"/>
            <a:ext cx="1524000" cy="2645834"/>
          </a:xfrm>
          <a:prstGeom prst="rect">
            <a:avLst/>
          </a:prstGeom>
        </p:spPr>
      </p:pic>
      <p:pic>
        <p:nvPicPr>
          <p:cNvPr id="9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48600" y="-2"/>
            <a:ext cx="1341199" cy="114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Food 400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09600" y="1828800"/>
            <a:ext cx="79248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Sushi is always made with raw fish.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>
              <a:defRPr/>
            </a:pPr>
            <a:endParaRPr lang="en-US" sz="4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400 Answer</a:t>
            </a:r>
          </a:p>
        </p:txBody>
      </p:sp>
      <p:sp>
        <p:nvSpPr>
          <p:cNvPr id="96261" name="TextBox 5"/>
          <p:cNvSpPr txBox="1">
            <a:spLocks noChangeArrowheads="1"/>
          </p:cNvSpPr>
          <p:nvPr/>
        </p:nvSpPr>
        <p:spPr bwMode="auto">
          <a:xfrm>
            <a:off x="0" y="762000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9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There are many types of sushi that are made with vegetables or with cooked products, such as crab, shrimp, and even tamago, a sweetened egg omelet.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6" descr="tama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1" y="1219200"/>
            <a:ext cx="2971800" cy="2002536"/>
          </a:xfrm>
          <a:prstGeom prst="rect">
            <a:avLst/>
          </a:prstGeom>
        </p:spPr>
      </p:pic>
      <p:pic>
        <p:nvPicPr>
          <p:cNvPr id="9" name="Picture 8" descr="Snow Crab Ro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1219200"/>
            <a:ext cx="2971800" cy="2000250"/>
          </a:xfrm>
          <a:prstGeom prst="rect">
            <a:avLst/>
          </a:prstGeom>
        </p:spPr>
      </p:pic>
      <p:pic>
        <p:nvPicPr>
          <p:cNvPr id="8" name="Picture 3" descr="m_butt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848600" y="-2"/>
            <a:ext cx="1341199" cy="114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Food 500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0" y="144780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You can tell what day bread was packaged by the color of its twist tie.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305800" cy="10668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Food 500 Answer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0" y="948690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5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Different companies use different color codes, so check with the baking company to find out yours.</a:t>
            </a:r>
            <a:endParaRPr lang="en-US" sz="5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8" name="Picture 7" descr="twist-t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5909" y="1676400"/>
            <a:ext cx="3454400" cy="2590800"/>
          </a:xfrm>
          <a:prstGeom prst="rect">
            <a:avLst/>
          </a:prstGeom>
        </p:spPr>
      </p:pic>
      <p:pic>
        <p:nvPicPr>
          <p:cNvPr id="7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848600" y="-2"/>
            <a:ext cx="1341199" cy="114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100</a:t>
            </a:r>
          </a:p>
        </p:txBody>
      </p:sp>
      <p:sp>
        <p:nvSpPr>
          <p:cNvPr id="104451" name="TextBox 4"/>
          <p:cNvSpPr txBox="1">
            <a:spLocks noChangeArrowheads="1"/>
          </p:cNvSpPr>
          <p:nvPr/>
        </p:nvSpPr>
        <p:spPr bwMode="auto">
          <a:xfrm>
            <a:off x="0" y="1219200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Casinos pump oxygen onto casino floors so people won’t get tired as fast and play longer.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Box 6"/>
          <p:cNvSpPr txBox="1">
            <a:spLocks noChangeArrowheads="1"/>
          </p:cNvSpPr>
          <p:nvPr/>
        </p:nvSpPr>
        <p:spPr bwMode="auto">
          <a:xfrm>
            <a:off x="0" y="990600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 </a:t>
            </a:r>
          </a:p>
          <a:p>
            <a:pPr algn="ctr" eaLnBrk="0" hangingPunct="0"/>
            <a:endParaRPr lang="en-US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would be a felony.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100 Answer</a:t>
            </a:r>
          </a:p>
        </p:txBody>
      </p:sp>
      <p:pic>
        <p:nvPicPr>
          <p:cNvPr id="7" name="Picture 6" descr="casinoChip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057400"/>
            <a:ext cx="4146266" cy="3352800"/>
          </a:xfrm>
          <a:prstGeom prst="rect">
            <a:avLst/>
          </a:prstGeom>
        </p:spPr>
      </p:pic>
      <p:pic>
        <p:nvPicPr>
          <p:cNvPr id="8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077200" y="-1"/>
            <a:ext cx="1066800" cy="106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13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200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0" y="1371600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A wealthy woman left her entire estate to a man she had known for only 4 hours.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4. The rock band Van Halen had a clause in their concert rider that stated that they were to be provided with a bowl of M&amp;Ms at every show, but with the brown ones removed.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811012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True! </a:t>
            </a:r>
          </a:p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group has said that the M&amp;M provision was included to make sure that promoters had actually read the rider.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200 Answer</a:t>
            </a: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0" y="762001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In 1951, Margaret Jorgenson, a dressmaker from Oshkosh, Wisconsin, left her entire estate to Joseph Kogut, whom she had met in an elevator.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6" descr="Last Will &amp; Testam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600200"/>
            <a:ext cx="2247900" cy="1711862"/>
          </a:xfrm>
          <a:prstGeom prst="rect">
            <a:avLst/>
          </a:prstGeom>
        </p:spPr>
      </p:pic>
      <p:pic>
        <p:nvPicPr>
          <p:cNvPr id="9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077200" y="-1"/>
            <a:ext cx="1066800" cy="106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300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1143000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An original print of the Declaration of Independence was found inside a frame of an old painting. 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300 Answer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0" y="990600"/>
            <a:ext cx="9144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endParaRPr lang="en-US" sz="10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In 1989, a man in Adamstown, PA bought a painting for $4 at a flea market because he liked the frame. When he got home and took the painting out of the frame he discovered the Declaration.</a:t>
            </a:r>
          </a:p>
        </p:txBody>
      </p:sp>
      <p:pic>
        <p:nvPicPr>
          <p:cNvPr id="7" name="Picture 6" descr="Declaration-of-Independ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143000"/>
            <a:ext cx="1752600" cy="2218480"/>
          </a:xfrm>
          <a:prstGeom prst="rect">
            <a:avLst/>
          </a:prstGeom>
        </p:spPr>
      </p:pic>
      <p:pic>
        <p:nvPicPr>
          <p:cNvPr id="8" name="Picture 7" descr="Declaration-of-Independ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1143000"/>
            <a:ext cx="1752600" cy="2218480"/>
          </a:xfrm>
          <a:prstGeom prst="rect">
            <a:avLst/>
          </a:prstGeom>
        </p:spPr>
      </p:pic>
      <p:pic>
        <p:nvPicPr>
          <p:cNvPr id="10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077200" y="-1"/>
            <a:ext cx="1066800" cy="106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400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0" y="12192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A motorcycle enthusiast once purchased an old motorcycle &amp; discovered that it had belonged to Elvis Presley.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400 Answer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0" y="685800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7200" b="1" dirty="0" smtClean="0"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8000" b="1" dirty="0" smtClean="0">
              <a:latin typeface="Chiller" pitchFamily="82" charset="0"/>
            </a:endParaRPr>
          </a:p>
          <a:p>
            <a:pPr algn="ctr" eaLnBrk="0" hangingPunct="0"/>
            <a:endParaRPr lang="en-US" sz="8000" b="1" dirty="0" smtClean="0">
              <a:latin typeface="Chiller" pitchFamily="82" charset="0"/>
            </a:endParaRPr>
          </a:p>
          <a:p>
            <a:pPr algn="ctr" eaLnBrk="0" hangingPunct="0"/>
            <a:endParaRPr lang="en-US" sz="3800" b="1" dirty="0" smtClean="0">
              <a:latin typeface="Chiller" pitchFamily="82" charset="0"/>
            </a:endParaRPr>
          </a:p>
          <a:p>
            <a:pPr algn="ctr" eaLnBrk="0" hangingPunct="0"/>
            <a:r>
              <a:rPr lang="en-US" sz="7200" b="1" dirty="0" smtClean="0">
                <a:latin typeface="Chiller" pitchFamily="82" charset="0"/>
              </a:rPr>
              <a:t>No one has ever bought a Harley and discovered that it was Elvis’.</a:t>
            </a:r>
            <a:endParaRPr lang="en-US" sz="7200" b="1" dirty="0">
              <a:latin typeface="Chiller" pitchFamily="82" charset="0"/>
            </a:endParaRPr>
          </a:p>
        </p:txBody>
      </p:sp>
      <p:pic>
        <p:nvPicPr>
          <p:cNvPr id="7" name="Picture 6" descr="Elvis Harl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1676400"/>
            <a:ext cx="4222928" cy="3303002"/>
          </a:xfrm>
          <a:prstGeom prst="rect">
            <a:avLst/>
          </a:prstGeom>
        </p:spPr>
      </p:pic>
      <p:pic>
        <p:nvPicPr>
          <p:cNvPr id="8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077200" y="-1"/>
            <a:ext cx="1066800" cy="106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85088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500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0" y="914400"/>
            <a:ext cx="91440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A player on the game show “Press Your Luck” racked up an amazing series of wins by memorizing the patterns on the board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500 Answer</a:t>
            </a:r>
          </a:p>
        </p:txBody>
      </p:sp>
      <p:sp>
        <p:nvSpPr>
          <p:cNvPr id="122883" name="Text Box 4"/>
          <p:cNvSpPr txBox="1">
            <a:spLocks noChangeArrowheads="1"/>
          </p:cNvSpPr>
          <p:nvPr/>
        </p:nvSpPr>
        <p:spPr bwMode="auto">
          <a:xfrm>
            <a:off x="0" y="990600"/>
            <a:ext cx="9144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endParaRPr lang="en-US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In 1984 Michael Larson racked up 47 spins &amp; won $110,237</a:t>
            </a:r>
            <a:r>
              <a:rPr lang="en-US" sz="7200" b="1" dirty="0" smtClean="0">
                <a:latin typeface="Chiller" pitchFamily="82" charset="0"/>
              </a:rPr>
              <a:t>. </a:t>
            </a:r>
          </a:p>
          <a:p>
            <a:pPr algn="ctr" eaLnBrk="0" hangingPunct="0"/>
            <a:endParaRPr lang="en-US" sz="6000" b="1" dirty="0"/>
          </a:p>
        </p:txBody>
      </p:sp>
      <p:pic>
        <p:nvPicPr>
          <p:cNvPr id="7" name="Picture 6" descr="whammy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1600200"/>
            <a:ext cx="1790700" cy="1971675"/>
          </a:xfrm>
          <a:prstGeom prst="rect">
            <a:avLst/>
          </a:prstGeom>
        </p:spPr>
      </p:pic>
      <p:pic>
        <p:nvPicPr>
          <p:cNvPr id="8" name="Picture 7" descr="whammyrigh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1600200"/>
            <a:ext cx="1790700" cy="197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Luck 500 Answer</a:t>
            </a:r>
          </a:p>
        </p:txBody>
      </p:sp>
      <p:pic>
        <p:nvPicPr>
          <p:cNvPr id="10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077200" y="-1"/>
            <a:ext cx="1066800" cy="106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ress Your Luck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05"/>
            <a:ext cx="9144000" cy="1068105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100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6764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“The Amityville Horror” is based on a true haunting.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100 Answer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0" y="990600"/>
            <a:ext cx="91440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  <a:endParaRPr lang="en-US" sz="5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While the DeFeo family murders in the house actually took place, the haunting didn’t.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125957" name="Picture 3" descr="m_butt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mityvillehorrorhou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1752600"/>
            <a:ext cx="3255662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Van Halen Concert Rider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8629321" cy="49530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62000" y="5105400"/>
            <a:ext cx="3810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4"/>
          <p:cNvSpPr>
            <a:spLocks noGrp="1" noChangeArrowheads="1"/>
          </p:cNvSpPr>
          <p:nvPr>
            <p:ph type="title"/>
          </p:nvPr>
        </p:nvSpPr>
        <p:spPr>
          <a:xfrm>
            <a:off x="0" y="-26109"/>
            <a:ext cx="9144000" cy="1415772"/>
          </a:xfrm>
        </p:spPr>
        <p:txBody>
          <a:bodyPr wrap="square">
            <a:sp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200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126978" name="TextBox 3"/>
          <p:cNvSpPr txBox="1">
            <a:spLocks noChangeArrowheads="1"/>
          </p:cNvSpPr>
          <p:nvPr/>
        </p:nvSpPr>
        <p:spPr bwMode="auto">
          <a:xfrm>
            <a:off x="0" y="1524000"/>
            <a:ext cx="91440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Blair Witch Project is real footage from 3 college students who went missing in 1994 while working on a documentary about the Blair Witch.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200 Answer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128002" name="TextBox 2"/>
          <p:cNvSpPr txBox="1">
            <a:spLocks noChangeArrowheads="1"/>
          </p:cNvSpPr>
          <p:nvPr/>
        </p:nvSpPr>
        <p:spPr bwMode="auto">
          <a:xfrm>
            <a:off x="0" y="990600"/>
            <a:ext cx="91440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actors were told the story and about their characters, then sent out into the woods, thus creating the “documentary” footage.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6" descr="Blair Witch movie st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676400"/>
            <a:ext cx="1905001" cy="1905001"/>
          </a:xfrm>
          <a:prstGeom prst="rect">
            <a:avLst/>
          </a:prstGeom>
        </p:spPr>
      </p:pic>
      <p:pic>
        <p:nvPicPr>
          <p:cNvPr id="8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782312"/>
          </a:xfrm>
        </p:spPr>
        <p:txBody>
          <a:bodyPr/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2800" dirty="0" smtClean="0">
                <a:solidFill>
                  <a:srgbClr val="FF0000"/>
                </a:solidFill>
                <a:latin typeface="Chiller" pitchFamily="82" charset="0"/>
              </a:rPr>
              <a:t>DEADLY </a:t>
            </a:r>
            <a:br>
              <a:rPr lang="en-US" sz="12800" dirty="0" smtClean="0">
                <a:solidFill>
                  <a:srgbClr val="FF0000"/>
                </a:solidFill>
                <a:latin typeface="Chiller" pitchFamily="82" charset="0"/>
              </a:rPr>
            </a:br>
            <a:r>
              <a:rPr lang="en-US" sz="12800" dirty="0" smtClean="0">
                <a:solidFill>
                  <a:srgbClr val="FF0000"/>
                </a:solidFill>
                <a:latin typeface="Chiller" pitchFamily="82" charset="0"/>
              </a:rPr>
              <a:t>DOUBLE</a:t>
            </a:r>
            <a:endParaRPr lang="en-US" sz="128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1981200"/>
            <a:ext cx="8305800" cy="23622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hiller" pitchFamily="82" charset="0"/>
                <a:ea typeface="+mj-ea"/>
                <a:cs typeface="+mj-cs"/>
              </a:rPr>
              <a:t>Please place your wager. </a:t>
            </a:r>
            <a:endParaRPr kumimoji="0" lang="en-US" sz="9600" b="1" i="0" u="none" strike="noStrike" kern="1200" cap="none" spc="0" normalizeH="0" baseline="0" noProof="0" dirty="0">
              <a:ln w="6350">
                <a:noFill/>
              </a:ln>
              <a:solidFill>
                <a:schemeClr val="tx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hiller" pitchFamily="82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amat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300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129026" name="TextBox 2"/>
          <p:cNvSpPr txBox="1">
            <a:spLocks noChangeArrowheads="1"/>
          </p:cNvSpPr>
          <p:nvPr/>
        </p:nvSpPr>
        <p:spPr bwMode="auto">
          <a:xfrm>
            <a:off x="0" y="121920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The use of temporary black henna can lead to permanent scarring.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1295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300 Answer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0" y="1143000"/>
            <a:ext cx="91440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</a:t>
            </a:r>
          </a:p>
          <a:p>
            <a:pPr algn="ctr" eaLnBrk="0" hangingPunct="0"/>
            <a:endParaRPr lang="en-US" sz="7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Black henna contains a chemical called PPD, which can cause an allergic reaction and lead to permanent scarring.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6" descr="blackhennascar_drag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990600"/>
            <a:ext cx="2133600" cy="2367575"/>
          </a:xfrm>
          <a:prstGeom prst="rect">
            <a:avLst/>
          </a:prstGeom>
        </p:spPr>
      </p:pic>
      <p:pic>
        <p:nvPicPr>
          <p:cNvPr id="9" name="Picture 8" descr="Henna Sc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143000"/>
            <a:ext cx="3186113" cy="2165006"/>
          </a:xfrm>
          <a:prstGeom prst="rect">
            <a:avLst/>
          </a:prstGeom>
        </p:spPr>
      </p:pic>
      <p:pic>
        <p:nvPicPr>
          <p:cNvPr id="10" name="Picture 3" descr="m_butt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305800" cy="990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400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133122" name="TextBox 2"/>
          <p:cNvSpPr txBox="1">
            <a:spLocks noChangeArrowheads="1"/>
          </p:cNvSpPr>
          <p:nvPr/>
        </p:nvSpPr>
        <p:spPr bwMode="auto">
          <a:xfrm>
            <a:off x="0" y="1371600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One of the ‘munchkins’ hanged himself on the set of The Wizard of Oz and it can be seen in the film.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400 Answer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134146" name="TextBox 2"/>
          <p:cNvSpPr txBox="1">
            <a:spLocks noChangeArrowheads="1"/>
          </p:cNvSpPr>
          <p:nvPr/>
        </p:nvSpPr>
        <p:spPr bwMode="auto">
          <a:xfrm>
            <a:off x="0" y="1371600"/>
            <a:ext cx="91440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5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That is actually a bird (probably a crane or an emu) that spread its wings in the background of the shot.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400 Answer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pic>
        <p:nvPicPr>
          <p:cNvPr id="5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Wizard of Oz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500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131074" name="TextBox 2"/>
          <p:cNvSpPr txBox="1">
            <a:spLocks noChangeArrowheads="1"/>
          </p:cNvSpPr>
          <p:nvPr/>
        </p:nvSpPr>
        <p:spPr bwMode="auto">
          <a:xfrm>
            <a:off x="0" y="856357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A small town in rural Kansas was terrorized by a group of porcupine-like creatures.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1295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500 Answer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132098" name="TextBox 2"/>
          <p:cNvSpPr txBox="1">
            <a:spLocks noChangeArrowheads="1"/>
          </p:cNvSpPr>
          <p:nvPr/>
        </p:nvSpPr>
        <p:spPr bwMode="auto">
          <a:xfrm>
            <a:off x="0" y="1143000"/>
            <a:ext cx="9144000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</a:t>
            </a:r>
          </a:p>
          <a:p>
            <a:pPr algn="ctr" eaLnBrk="0" hangingPunct="0"/>
            <a:endParaRPr lang="en-US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9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6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is the plot of the 1986 &amp; 1988 films “Critters” &amp; “Critters 2”.</a:t>
            </a:r>
            <a:endParaRPr lang="en-US" sz="6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7" name="Picture 6" descr="Critt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066800"/>
            <a:ext cx="2514600" cy="3724898"/>
          </a:xfrm>
          <a:prstGeom prst="rect">
            <a:avLst/>
          </a:prstGeom>
        </p:spPr>
      </p:pic>
      <p:pic>
        <p:nvPicPr>
          <p:cNvPr id="11" name="Picture 10" descr="Critter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1066800"/>
            <a:ext cx="2516520" cy="3721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668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5. A man discovered that a woman had been secretly living in his cupboard for over a year.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43840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True. </a:t>
            </a:r>
          </a:p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In 2008 a Japanese man set up a security camera in his home after food had been going missing for several months. The footage showed a woman sneaking around his home. Thinking it was a burglar, he called the police.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05800" cy="12954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Horrors 500 Answer</a:t>
            </a:r>
            <a:endParaRPr lang="en-US" sz="8600" dirty="0">
              <a:solidFill>
                <a:srgbClr val="FF0000"/>
              </a:solidFill>
              <a:latin typeface="Chiller" pitchFamily="82" charset="0"/>
            </a:endParaRPr>
          </a:p>
        </p:txBody>
      </p:sp>
      <p:pic>
        <p:nvPicPr>
          <p:cNvPr id="8" name="Picture 3" descr="m_butt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01000" y="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ritters Traile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33528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9600" dirty="0" smtClean="0">
                <a:solidFill>
                  <a:srgbClr val="FF0000"/>
                </a:solidFill>
                <a:latin typeface="Chiller" pitchFamily="82" charset="0"/>
              </a:rPr>
              <a:t>FINAL DESTINATION… </a:t>
            </a:r>
            <a:br>
              <a:rPr lang="en-US" sz="9600" dirty="0" smtClean="0">
                <a:solidFill>
                  <a:srgbClr val="FF0000"/>
                </a:solidFill>
                <a:latin typeface="Chiller" pitchFamily="82" charset="0"/>
              </a:rPr>
            </a:br>
            <a:endParaRPr lang="en-US" sz="96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971800"/>
            <a:ext cx="9144000" cy="33528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… I MEAN JEOPARDY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tftc.wav">
            <a:hlinkClick r:id="" action="ppaction://media"/>
          </p:cNvPr>
          <p:cNvPicPr>
            <a:picLocks noRot="1" noChangeAspect="1"/>
          </p:cNvPicPr>
          <p:nvPr>
            <a:wavAudioFile r:embed="rId1" name="tftc.wav"/>
          </p:nvPr>
        </p:nvPicPr>
        <p:blipFill>
          <a:blip r:embed="rId3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305800" cy="50292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9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hiller" pitchFamily="82" charset="0"/>
              </a:rPr>
              <a:t>CATEGORY: </a:t>
            </a:r>
            <a:br>
              <a:rPr lang="en-US" sz="9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hiller" pitchFamily="82" charset="0"/>
              </a:rPr>
            </a:br>
            <a:r>
              <a:rPr lang="en-US" sz="9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hiller" pitchFamily="82" charset="0"/>
              </a:rPr>
              <a:t/>
            </a:r>
            <a:br>
              <a:rPr lang="en-US" sz="9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hiller" pitchFamily="82" charset="0"/>
              </a:rPr>
            </a:br>
            <a:r>
              <a:rPr lang="en-US" sz="9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hiller" pitchFamily="82" charset="0"/>
              </a:rPr>
              <a:t/>
            </a:r>
            <a:br>
              <a:rPr lang="en-US" sz="9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hiller" pitchFamily="82" charset="0"/>
              </a:rPr>
            </a:br>
            <a:r>
              <a:rPr lang="en-US" sz="9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Chiller" pitchFamily="82" charset="0"/>
              </a:rPr>
              <a:t>Oh, the Horror!</a:t>
            </a:r>
            <a:endParaRPr lang="en-US" sz="9600" dirty="0">
              <a:solidFill>
                <a:schemeClr val="tx2">
                  <a:lumMod val="20000"/>
                  <a:lumOff val="80000"/>
                </a:schemeClr>
              </a:solidFill>
              <a:latin typeface="Chiller" pitchFamily="82" charset="0"/>
            </a:endParaRPr>
          </a:p>
        </p:txBody>
      </p:sp>
      <p:pic>
        <p:nvPicPr>
          <p:cNvPr id="4" name="Picture 3" descr="m_butto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000" y="16764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Final Jeopardy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1143000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Three college students found a rolled up carpet in the trash, brought the carpet home, and unrolled it to discover a murder victim concealed inside. 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pic>
        <p:nvPicPr>
          <p:cNvPr id="5" name="twilight zone - ul jeopardy.wav">
            <a:hlinkClick r:id="" action="ppaction://media"/>
          </p:cNvPr>
          <p:cNvPicPr>
            <a:picLocks noRot="1" noChangeAspect="1"/>
          </p:cNvPicPr>
          <p:nvPr>
            <a:wavAudioFile r:embed="rId1" name="twilight zone - ul jeopardy.wav"/>
          </p:nvPr>
        </p:nvPicPr>
        <p:blipFill>
          <a:blip r:embed="rId4" cstate="print"/>
          <a:stretch>
            <a:fillRect/>
          </a:stretch>
        </p:blipFill>
        <p:spPr>
          <a:xfrm>
            <a:off x="8610600" y="6324600"/>
            <a:ext cx="533400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553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8600" dirty="0" smtClean="0">
                <a:solidFill>
                  <a:srgbClr val="FF0000"/>
                </a:solidFill>
                <a:latin typeface="Chiller" pitchFamily="82" charset="0"/>
              </a:rPr>
              <a:t>Final Jeopardy Answer</a:t>
            </a:r>
          </a:p>
        </p:txBody>
      </p:sp>
      <p:sp>
        <p:nvSpPr>
          <p:cNvPr id="139266" name="Text Box 3"/>
          <p:cNvSpPr txBox="1">
            <a:spLocks noChangeArrowheads="1"/>
          </p:cNvSpPr>
          <p:nvPr/>
        </p:nvSpPr>
        <p:spPr bwMode="auto">
          <a:xfrm>
            <a:off x="0" y="1041023"/>
            <a:ext cx="91440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Creepy, but true.</a:t>
            </a:r>
          </a:p>
          <a:p>
            <a:pPr algn="ctr" eaLnBrk="0" hangingPunct="0"/>
            <a:endParaRPr lang="en-US" sz="9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endParaRPr lang="en-US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  <a:p>
            <a:pPr algn="ctr" eaLnBrk="0" hangingPunct="0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This really happened to 3 Columbia University students in 1984.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2971800"/>
            <a:ext cx="381000" cy="533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olled Up Carp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438400"/>
            <a:ext cx="54864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hiller" pitchFamily="82" charset="0"/>
              </a:rPr>
              <a:t>Thank you for playing!</a:t>
            </a:r>
            <a:endParaRPr lang="en-US" sz="9600" b="1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550223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hiller" pitchFamily="82" charset="0"/>
              </a:rPr>
              <a:t>Created by Skye Townsend, SLoL</a:t>
            </a:r>
            <a:endParaRPr lang="en-US" sz="1800" dirty="0"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Legend-</a:t>
            </a:r>
            <a:r>
              <a:rPr lang="en-US" sz="8000" dirty="0" err="1" smtClean="0">
                <a:solidFill>
                  <a:srgbClr val="FF0000"/>
                </a:solidFill>
                <a:latin typeface="Chiller" pitchFamily="82" charset="0"/>
              </a:rPr>
              <a:t>ary</a:t>
            </a:r>
            <a:r>
              <a:rPr lang="en-US" sz="8000" dirty="0" smtClean="0">
                <a:solidFill>
                  <a:srgbClr val="FF0000"/>
                </a:solidFill>
                <a:latin typeface="Chiller" pitchFamily="82" charset="0"/>
              </a:rPr>
              <a:t> Warm-up Trivia</a:t>
            </a:r>
            <a:endParaRPr lang="en-US" sz="8000" dirty="0">
              <a:solidFill>
                <a:srgbClr val="FF0000"/>
              </a:solidFill>
              <a:latin typeface="Chiller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240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6. The 1990s TV show “Smart Guy” correctly predicted the outcome of Superbowl XLIV (44).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004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False. </a:t>
            </a:r>
          </a:p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While it did correctly predict a Saints-Colts game &amp; Saints victory, the scores were vastly different (54-3 on the show, 31-17 in reality).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ustom 2">
      <a:dk1>
        <a:srgbClr val="000000"/>
      </a:dk1>
      <a:lt1>
        <a:sysClr val="window" lastClr="FFFFFF"/>
      </a:lt1>
      <a:dk2>
        <a:srgbClr val="000000"/>
      </a:dk2>
      <a:lt2>
        <a:srgbClr val="DBF5F9"/>
      </a:lt2>
      <a:accent1>
        <a:srgbClr val="0F6FC6"/>
      </a:accent1>
      <a:accent2>
        <a:srgbClr val="0F6FC6"/>
      </a:accent2>
      <a:accent3>
        <a:srgbClr val="0F6FC6"/>
      </a:accent3>
      <a:accent4>
        <a:srgbClr val="10CF9B"/>
      </a:accent4>
      <a:accent5>
        <a:srgbClr val="7CCA62"/>
      </a:accent5>
      <a:accent6>
        <a:srgbClr val="A5C249"/>
      </a:accent6>
      <a:hlink>
        <a:srgbClr val="FF0000"/>
      </a:hlink>
      <a:folHlink>
        <a:srgbClr val="00000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6224</TotalTime>
  <Words>1885</Words>
  <Application>Microsoft Office PowerPoint</Application>
  <PresentationFormat>On-screen Show (4:3)</PresentationFormat>
  <Paragraphs>373</Paragraphs>
  <Slides>85</Slides>
  <Notes>59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Apex</vt:lpstr>
      <vt:lpstr>Document</vt:lpstr>
      <vt:lpstr>Slide 1</vt:lpstr>
      <vt:lpstr>Legend-ary Warm-up Trivia!</vt:lpstr>
      <vt:lpstr>Legend-ary Warm-up Trivia</vt:lpstr>
      <vt:lpstr>Slide 4</vt:lpstr>
      <vt:lpstr>Legend-ary Warm-up Trivia</vt:lpstr>
      <vt:lpstr>Legend-ary Warm-up Trivia</vt:lpstr>
      <vt:lpstr>Legend-ary Warm-up Trivia</vt:lpstr>
      <vt:lpstr>Legend-ary Warm-up Trivia</vt:lpstr>
      <vt:lpstr>Legend-ary Warm-up Trivia</vt:lpstr>
      <vt:lpstr>Legend-ary Warm-up Trivia</vt:lpstr>
      <vt:lpstr>Legend-ary Warm-up Trivia</vt:lpstr>
      <vt:lpstr>Legend-ary Warm-up Trivia</vt:lpstr>
      <vt:lpstr>Legend-ary Warm-up Trivia</vt:lpstr>
      <vt:lpstr>Urban Legend Jeopardy</vt:lpstr>
      <vt:lpstr>Cokelore 100</vt:lpstr>
      <vt:lpstr>Cokelore 100 Answer</vt:lpstr>
      <vt:lpstr>Cokelore 200</vt:lpstr>
      <vt:lpstr>Cokelore 200 Answer</vt:lpstr>
      <vt:lpstr>Cokelore 300</vt:lpstr>
      <vt:lpstr>Cokelore 300 Answer</vt:lpstr>
      <vt:lpstr>Cokelore 400</vt:lpstr>
      <vt:lpstr>Cokelore 400 Answer</vt:lpstr>
      <vt:lpstr>Cokelore 500</vt:lpstr>
      <vt:lpstr>Cokelore 500 Answer</vt:lpstr>
      <vt:lpstr>Fauxtos 100</vt:lpstr>
      <vt:lpstr>Fauxtos 100 Answer</vt:lpstr>
      <vt:lpstr>Fauxtos 200</vt:lpstr>
      <vt:lpstr>Fauxtos 200 Answer</vt:lpstr>
      <vt:lpstr>Fauxtos 300</vt:lpstr>
      <vt:lpstr>Fauxtos 300 Answer</vt:lpstr>
      <vt:lpstr>Fauxtos 400</vt:lpstr>
      <vt:lpstr>Fauxtos 400 Answer</vt:lpstr>
      <vt:lpstr>Fauxtos 500</vt:lpstr>
      <vt:lpstr>Fauxtos 500 Answer</vt:lpstr>
      <vt:lpstr>Disney 100</vt:lpstr>
      <vt:lpstr>Disney 100 Answer</vt:lpstr>
      <vt:lpstr>Disney 200</vt:lpstr>
      <vt:lpstr>Disney 200 Answer</vt:lpstr>
      <vt:lpstr>Disney 300</vt:lpstr>
      <vt:lpstr>Disney 300 Answer</vt:lpstr>
      <vt:lpstr>Disney 400</vt:lpstr>
      <vt:lpstr>Disney 400 Answer</vt:lpstr>
      <vt:lpstr>Disney 500</vt:lpstr>
      <vt:lpstr>Disney 500 Answer</vt:lpstr>
      <vt:lpstr>Disney 500 Answer</vt:lpstr>
      <vt:lpstr>Disney 500 Answer</vt:lpstr>
      <vt:lpstr>Food 100</vt:lpstr>
      <vt:lpstr>Food 100 Answer</vt:lpstr>
      <vt:lpstr>Food 200</vt:lpstr>
      <vt:lpstr>Food 200 Answer</vt:lpstr>
      <vt:lpstr>Food 300</vt:lpstr>
      <vt:lpstr>Food 300 Answer</vt:lpstr>
      <vt:lpstr>Food 400</vt:lpstr>
      <vt:lpstr>400 Answer</vt:lpstr>
      <vt:lpstr>Food 500</vt:lpstr>
      <vt:lpstr>Food 500 Answer</vt:lpstr>
      <vt:lpstr>Luck 100</vt:lpstr>
      <vt:lpstr>Luck 100 Answer</vt:lpstr>
      <vt:lpstr>Luck 200</vt:lpstr>
      <vt:lpstr>Luck 200 Answer</vt:lpstr>
      <vt:lpstr>Luck 300</vt:lpstr>
      <vt:lpstr>Luck 300 Answer</vt:lpstr>
      <vt:lpstr>Luck 400</vt:lpstr>
      <vt:lpstr>Luck 400 Answer</vt:lpstr>
      <vt:lpstr>Luck 500</vt:lpstr>
      <vt:lpstr>Luck 500 Answer</vt:lpstr>
      <vt:lpstr>Luck 500 Answer</vt:lpstr>
      <vt:lpstr>Horrors 100</vt:lpstr>
      <vt:lpstr>Horrors 100 Answer</vt:lpstr>
      <vt:lpstr>Horrors 200</vt:lpstr>
      <vt:lpstr>Horrors 200 Answer</vt:lpstr>
      <vt:lpstr>DEADLY  DOUBLE</vt:lpstr>
      <vt:lpstr>Horrors 300</vt:lpstr>
      <vt:lpstr>Horrors 300 Answer</vt:lpstr>
      <vt:lpstr>Horrors 400</vt:lpstr>
      <vt:lpstr>Horrors 400 Answer</vt:lpstr>
      <vt:lpstr>Horrors 400 Answer</vt:lpstr>
      <vt:lpstr>Horrors 500</vt:lpstr>
      <vt:lpstr>Horrors 500 Answer</vt:lpstr>
      <vt:lpstr>Horrors 500 Answer</vt:lpstr>
      <vt:lpstr>FINAL DESTINATION…  </vt:lpstr>
      <vt:lpstr>CATEGORY:    Oh, the Horror!</vt:lpstr>
      <vt:lpstr>Final Jeopardy</vt:lpstr>
      <vt:lpstr>Final Jeopardy Answer</vt:lpstr>
      <vt:lpstr>Thank you for playing!</vt:lpstr>
    </vt:vector>
  </TitlesOfParts>
  <Company>Seminole Coutny Public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</dc:title>
  <dc:creator>SNT</dc:creator>
  <cp:lastModifiedBy>stownsend</cp:lastModifiedBy>
  <cp:revision>619</cp:revision>
  <dcterms:created xsi:type="dcterms:W3CDTF">1998-09-17T14:16:32Z</dcterms:created>
  <dcterms:modified xsi:type="dcterms:W3CDTF">2012-12-05T16:20:23Z</dcterms:modified>
</cp:coreProperties>
</file>